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959" r:id="rId2"/>
    <p:sldMasterId id="2147485590" r:id="rId3"/>
    <p:sldMasterId id="2147485621" r:id="rId4"/>
  </p:sldMasterIdLst>
  <p:notesMasterIdLst>
    <p:notesMasterId r:id="rId61"/>
  </p:notesMasterIdLst>
  <p:sldIdLst>
    <p:sldId id="2076137265" r:id="rId5"/>
    <p:sldId id="2147471935" r:id="rId6"/>
    <p:sldId id="2147471936" r:id="rId7"/>
    <p:sldId id="2147471977" r:id="rId8"/>
    <p:sldId id="2145705841" r:id="rId9"/>
    <p:sldId id="2145705842" r:id="rId10"/>
    <p:sldId id="2145705843" r:id="rId11"/>
    <p:sldId id="2145705844" r:id="rId12"/>
    <p:sldId id="2147470431" r:id="rId13"/>
    <p:sldId id="2076136757" r:id="rId14"/>
    <p:sldId id="2147470410" r:id="rId15"/>
    <p:sldId id="2147470426" r:id="rId16"/>
    <p:sldId id="2147470411" r:id="rId17"/>
    <p:sldId id="2147470412" r:id="rId18"/>
    <p:sldId id="2147469827" r:id="rId19"/>
    <p:sldId id="2145705848" r:id="rId20"/>
    <p:sldId id="2147469861" r:id="rId21"/>
    <p:sldId id="2147470413" r:id="rId22"/>
    <p:sldId id="2076136714" r:id="rId23"/>
    <p:sldId id="8358" r:id="rId24"/>
    <p:sldId id="2147470407" r:id="rId25"/>
    <p:sldId id="2147470408" r:id="rId26"/>
    <p:sldId id="2076138220" r:id="rId27"/>
    <p:sldId id="2145705837" r:id="rId28"/>
    <p:sldId id="2076136989" r:id="rId29"/>
    <p:sldId id="2147470414" r:id="rId30"/>
    <p:sldId id="2147470415" r:id="rId31"/>
    <p:sldId id="2147470416" r:id="rId32"/>
    <p:sldId id="2147470432" r:id="rId33"/>
    <p:sldId id="2076137272" r:id="rId34"/>
    <p:sldId id="8357" r:id="rId35"/>
    <p:sldId id="2147470417" r:id="rId36"/>
    <p:sldId id="2147470418" r:id="rId37"/>
    <p:sldId id="2076137274" r:id="rId38"/>
    <p:sldId id="2076137301" r:id="rId39"/>
    <p:sldId id="2147470419" r:id="rId40"/>
    <p:sldId id="2147470420" r:id="rId41"/>
    <p:sldId id="2147470427" r:id="rId42"/>
    <p:sldId id="2147470428" r:id="rId43"/>
    <p:sldId id="2147470429" r:id="rId44"/>
    <p:sldId id="1091" r:id="rId45"/>
    <p:sldId id="1092" r:id="rId46"/>
    <p:sldId id="2076137304" r:id="rId47"/>
    <p:sldId id="4475" r:id="rId48"/>
    <p:sldId id="2147470421" r:id="rId49"/>
    <p:sldId id="8362" r:id="rId50"/>
    <p:sldId id="2147470422" r:id="rId51"/>
    <p:sldId id="2076137310" r:id="rId52"/>
    <p:sldId id="2076136705" r:id="rId53"/>
    <p:sldId id="4425" r:id="rId54"/>
    <p:sldId id="2076137602" r:id="rId55"/>
    <p:sldId id="2147470423" r:id="rId56"/>
    <p:sldId id="262" r:id="rId57"/>
    <p:sldId id="2076136686" r:id="rId58"/>
    <p:sldId id="2147470424" r:id="rId59"/>
    <p:sldId id="207613727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BF52AC4-F82E-474D-AB6B-F393B2D3F91C}">
          <p14:sldIdLst>
            <p14:sldId id="2076137265"/>
            <p14:sldId id="2147471935"/>
            <p14:sldId id="2147471936"/>
            <p14:sldId id="2147471977"/>
            <p14:sldId id="2145705841"/>
            <p14:sldId id="2145705842"/>
            <p14:sldId id="2145705843"/>
            <p14:sldId id="2145705844"/>
          </p14:sldIdLst>
        </p14:section>
        <p14:section name="Azure SQL" id="{7612DA0A-597B-4456-AEAC-7F1A79B02170}">
          <p14:sldIdLst>
            <p14:sldId id="2147470431"/>
            <p14:sldId id="2076136757"/>
            <p14:sldId id="2147470410"/>
          </p14:sldIdLst>
        </p14:section>
        <p14:section name="Azure SQL managed databases" id="{C723B65E-404D-4183-83A5-046DF3E177E7}">
          <p14:sldIdLst>
            <p14:sldId id="2147470426"/>
          </p14:sldIdLst>
        </p14:section>
        <p14:section name="Customer Success" id="{38D18822-6526-45FF-9449-68E9E35F436D}">
          <p14:sldIdLst>
            <p14:sldId id="2147470411"/>
            <p14:sldId id="2147470412"/>
            <p14:sldId id="2147469827"/>
            <p14:sldId id="2145705848"/>
            <p14:sldId id="2147469861"/>
            <p14:sldId id="2147470413"/>
          </p14:sldIdLst>
        </p14:section>
        <p14:section name="Streamlined app modernization" id="{AED1B9F1-BD40-480A-830D-21FB557983CC}">
          <p14:sldIdLst>
            <p14:sldId id="2076136714"/>
            <p14:sldId id="8358"/>
            <p14:sldId id="2147470407"/>
            <p14:sldId id="2147470408"/>
            <p14:sldId id="2076138220"/>
            <p14:sldId id="2145705837"/>
            <p14:sldId id="2076136989"/>
            <p14:sldId id="2147470414"/>
            <p14:sldId id="2147470415"/>
            <p14:sldId id="2147470416"/>
            <p14:sldId id="2147470432"/>
          </p14:sldIdLst>
        </p14:section>
        <p14:section name="Unmatched scale" id="{4E4115FC-2E22-4752-9C20-163D6079EC9D}">
          <p14:sldIdLst>
            <p14:sldId id="2076137272"/>
            <p14:sldId id="8357"/>
            <p14:sldId id="2147470417"/>
            <p14:sldId id="2147470418"/>
          </p14:sldIdLst>
        </p14:section>
        <p14:section name="Flexible serverless and provisioned compute" id="{00C9953A-73A4-4958-8AAB-5B6662CDB15B}">
          <p14:sldIdLst>
            <p14:sldId id="2076137274"/>
            <p14:sldId id="2076137301"/>
            <p14:sldId id="2147470419"/>
            <p14:sldId id="2147470420"/>
          </p14:sldIdLst>
        </p14:section>
        <p14:section name="Build modern intelligent apps faster" id="{893004A3-42D9-40EF-9DA9-D063F7E7A3EA}">
          <p14:sldIdLst>
            <p14:sldId id="2147470427"/>
            <p14:sldId id="2147470428"/>
            <p14:sldId id="2147470429"/>
            <p14:sldId id="1091"/>
            <p14:sldId id="1092"/>
          </p14:sldIdLst>
        </p14:section>
        <p14:section name="Best Total Cost of Ownership" id="{0D09F496-E165-4B31-9F10-840F40AE0B30}">
          <p14:sldIdLst>
            <p14:sldId id="2076137304"/>
            <p14:sldId id="4475"/>
            <p14:sldId id="2147470421"/>
          </p14:sldIdLst>
        </p14:section>
        <p14:section name="An intelligent, secure and reliable platform" id="{D9846B61-B90D-4030-B9BC-DD8E7101D71E}">
          <p14:sldIdLst>
            <p14:sldId id="8362"/>
            <p14:sldId id="2147470422"/>
          </p14:sldIdLst>
        </p14:section>
        <p14:section name="Selecting the right options" id="{5C689395-F6D6-478A-B9AA-891B46A4DDB0}">
          <p14:sldIdLst>
            <p14:sldId id="2076137310"/>
            <p14:sldId id="2076136705"/>
            <p14:sldId id="4425"/>
            <p14:sldId id="2076137602"/>
          </p14:sldIdLst>
        </p14:section>
        <p14:section name="Conclusion" id="{AEF4AD0C-DF9C-474B-A443-515678AA0382}">
          <p14:sldIdLst>
            <p14:sldId id="2147470423"/>
            <p14:sldId id="262"/>
            <p14:sldId id="2076136686"/>
            <p14:sldId id="2147470424"/>
            <p14:sldId id="20761372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5FA8"/>
    <a:srgbClr val="0077D2"/>
    <a:srgbClr val="00D7FB"/>
    <a:srgbClr val="50E6FF"/>
    <a:srgbClr val="595959"/>
    <a:srgbClr val="2C7987"/>
    <a:srgbClr val="0067B5"/>
    <a:srgbClr val="1C1B21"/>
    <a:srgbClr val="053D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947515-ACA5-4807-88FA-B4978523D626}" v="68" dt="2022-05-26T16:21:57.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423" autoAdjust="0"/>
    <p:restoredTop sz="90208" autoAdjust="0"/>
  </p:normalViewPr>
  <p:slideViewPr>
    <p:cSldViewPr snapToGrid="0">
      <p:cViewPr varScale="1">
        <p:scale>
          <a:sx n="142" d="100"/>
          <a:sy n="142" d="100"/>
        </p:scale>
        <p:origin x="448" y="76"/>
      </p:cViewPr>
      <p:guideLst/>
    </p:cSldViewPr>
  </p:slideViewPr>
  <p:outlineViewPr>
    <p:cViewPr>
      <p:scale>
        <a:sx n="33" d="100"/>
        <a:sy n="33" d="100"/>
      </p:scale>
      <p:origin x="0" y="-1660"/>
    </p:cViewPr>
  </p:outlineViewPr>
  <p:notesTextViewPr>
    <p:cViewPr>
      <p:scale>
        <a:sx n="1" d="1"/>
        <a:sy n="1" d="1"/>
      </p:scale>
      <p:origin x="0" y="0"/>
    </p:cViewPr>
  </p:notesTextViewPr>
  <p:sorterViewPr>
    <p:cViewPr varScale="1">
      <p:scale>
        <a:sx n="1" d="1"/>
        <a:sy n="1" d="1"/>
      </p:scale>
      <p:origin x="0" y="-147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3.xml"/><Relationship Id="rId71"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69" Type="http://schemas.openxmlformats.org/officeDocument/2006/relationships/customXml" Target="../customXml/item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72112411386586E-2"/>
          <c:y val="0"/>
          <c:w val="0.96012788758861345"/>
          <c:h val="0.99584513407948616"/>
        </c:manualLayout>
      </c:layout>
      <c:barChart>
        <c:barDir val="col"/>
        <c:grouping val="clustered"/>
        <c:varyColors val="0"/>
        <c:ser>
          <c:idx val="0"/>
          <c:order val="0"/>
          <c:spPr>
            <a:solidFill>
              <a:schemeClr val="tx1"/>
            </a:solidFill>
            <a:ln>
              <a:noFill/>
            </a:ln>
            <a:effectLst/>
          </c:spPr>
          <c:invertIfNegative val="0"/>
          <c:dPt>
            <c:idx val="0"/>
            <c:invertIfNegative val="0"/>
            <c:bubble3D val="0"/>
            <c:spPr>
              <a:solidFill>
                <a:srgbClr val="0078D4"/>
              </a:solidFill>
              <a:ln>
                <a:noFill/>
              </a:ln>
              <a:effectLst/>
            </c:spPr>
            <c:extLst>
              <c:ext xmlns:c16="http://schemas.microsoft.com/office/drawing/2014/chart" uri="{C3380CC4-5D6E-409C-BE32-E72D297353CC}">
                <c16:uniqueId val="{00000002-7511-49E4-969A-B15B8BA814F4}"/>
              </c:ext>
            </c:extLst>
          </c:dPt>
          <c:dPt>
            <c:idx val="1"/>
            <c:invertIfNegative val="0"/>
            <c:bubble3D val="0"/>
            <c:extLst>
              <c:ext xmlns:c16="http://schemas.microsoft.com/office/drawing/2014/chart" uri="{C3380CC4-5D6E-409C-BE32-E72D297353CC}">
                <c16:uniqueId val="{00000001-BA36-4C7C-8BD5-01FA0217D368}"/>
              </c:ext>
            </c:extLst>
          </c:dPt>
          <c:dLbls>
            <c:dLbl>
              <c:idx val="1"/>
              <c:layout>
                <c:manualLayout>
                  <c:x val="-3.6247374919442352E-3"/>
                  <c:y val="6.1439670856101945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A36-4C7C-8BD5-01FA0217D368}"/>
                </c:ext>
              </c:extLst>
            </c:dLbl>
            <c:spPr>
              <a:noFill/>
              <a:ln>
                <a:noFill/>
              </a:ln>
              <a:effectLst/>
            </c:spPr>
            <c:txPr>
              <a:bodyPr rot="0" spcFirstLastPara="1" vertOverflow="ellipsis" vert="horz" wrap="square" lIns="38100" tIns="19050" rIns="38100" bIns="19050" anchor="ctr" anchorCtr="1">
                <a:spAutoFit/>
              </a:bodyPr>
              <a:lstStyle/>
              <a:p>
                <a:pPr>
                  <a:defRPr kumimoji="0" lang="en-US" sz="1400" b="1" i="0" u="none" strike="noStrike" kern="1200" cap="none" spc="0" normalizeH="0" baseline="0">
                    <a:ln>
                      <a:noFill/>
                    </a:ln>
                    <a:solidFill>
                      <a:schemeClr val="tx1"/>
                    </a:solidFill>
                    <a:effectLst/>
                    <a:uLnTx/>
                    <a:uFillTx/>
                    <a:latin typeface="Segoe UI Semibold"/>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Sheet1!$B$2:$B$3</c:f>
              <c:numCache>
                <c:formatCode>_("$"* #,##0.00_);_("$"* \(#,##0.00\);_("$"* "-"??_);_(@_)</c:formatCode>
                <c:ptCount val="2"/>
                <c:pt idx="0">
                  <c:v>13.14</c:v>
                </c:pt>
                <c:pt idx="1">
                  <c:v>198.45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TPC-E-like</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Azure SQL Managed Instance</c:v>
                      </c:pt>
                      <c:pt idx="1">
                        <c:v>SQL Server on AWS RDS</c:v>
                      </c:pt>
                    </c:strCache>
                  </c:strRef>
                </c15:cat>
              </c15:filteredCategoryTitle>
            </c:ext>
            <c:ext xmlns:c16="http://schemas.microsoft.com/office/drawing/2014/chart" uri="{C3380CC4-5D6E-409C-BE32-E72D297353CC}">
              <c16:uniqueId val="{00000002-BA36-4C7C-8BD5-01FA0217D368}"/>
            </c:ext>
          </c:extLst>
        </c:ser>
        <c:dLbls>
          <c:showLegendKey val="0"/>
          <c:showVal val="0"/>
          <c:showCatName val="0"/>
          <c:showSerName val="0"/>
          <c:showPercent val="0"/>
          <c:showBubbleSize val="0"/>
        </c:dLbls>
        <c:gapWidth val="150"/>
        <c:axId val="1649499327"/>
        <c:axId val="836727279"/>
      </c:barChart>
      <c:catAx>
        <c:axId val="1649499327"/>
        <c:scaling>
          <c:orientation val="minMax"/>
        </c:scaling>
        <c:delete val="1"/>
        <c:axPos val="b"/>
        <c:numFmt formatCode="General" sourceLinked="1"/>
        <c:majorTickMark val="none"/>
        <c:minorTickMark val="none"/>
        <c:tickLblPos val="nextTo"/>
        <c:crossAx val="836727279"/>
        <c:crosses val="autoZero"/>
        <c:auto val="1"/>
        <c:lblAlgn val="ctr"/>
        <c:lblOffset val="100"/>
        <c:noMultiLvlLbl val="0"/>
      </c:catAx>
      <c:valAx>
        <c:axId val="836727279"/>
        <c:scaling>
          <c:orientation val="minMax"/>
        </c:scaling>
        <c:delete val="1"/>
        <c:axPos val="l"/>
        <c:numFmt formatCode="&quot;$&quot;#,##0.00" sourceLinked="0"/>
        <c:majorTickMark val="none"/>
        <c:minorTickMark val="none"/>
        <c:tickLblPos val="nextTo"/>
        <c:crossAx val="164949932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72112411386586E-2"/>
          <c:y val="4.154865920513816E-3"/>
          <c:w val="0.96012788758861345"/>
          <c:h val="0.99584513407948616"/>
        </c:manualLayout>
      </c:layout>
      <c:barChart>
        <c:barDir val="col"/>
        <c:grouping val="clustered"/>
        <c:varyColors val="0"/>
        <c:ser>
          <c:idx val="0"/>
          <c:order val="0"/>
          <c:spPr>
            <a:solidFill>
              <a:schemeClr val="tx1"/>
            </a:solidFill>
            <a:ln>
              <a:noFill/>
            </a:ln>
            <a:effectLst/>
          </c:spPr>
          <c:invertIfNegative val="0"/>
          <c:dPt>
            <c:idx val="0"/>
            <c:invertIfNegative val="0"/>
            <c:bubble3D val="0"/>
            <c:spPr>
              <a:solidFill>
                <a:srgbClr val="0078D4"/>
              </a:solidFill>
              <a:ln>
                <a:noFill/>
              </a:ln>
              <a:effectLst/>
            </c:spPr>
            <c:extLst>
              <c:ext xmlns:c16="http://schemas.microsoft.com/office/drawing/2014/chart" uri="{C3380CC4-5D6E-409C-BE32-E72D297353CC}">
                <c16:uniqueId val="{00000001-C4A6-4C14-B9BD-22FF354FC31D}"/>
              </c:ext>
            </c:extLst>
          </c:dPt>
          <c:dPt>
            <c:idx val="1"/>
            <c:invertIfNegative val="0"/>
            <c:bubble3D val="0"/>
            <c:extLst>
              <c:ext xmlns:c16="http://schemas.microsoft.com/office/drawing/2014/chart" uri="{C3380CC4-5D6E-409C-BE32-E72D297353CC}">
                <c16:uniqueId val="{00000002-C4A6-4C14-B9BD-22FF354FC31D}"/>
              </c:ext>
            </c:extLst>
          </c:dPt>
          <c:dLbls>
            <c:dLbl>
              <c:idx val="0"/>
              <c:layout>
                <c:manualLayout>
                  <c:x val="-7.2494749838884704E-3"/>
                  <c:y val="2.05051963719687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4A6-4C14-B9BD-22FF354FC31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Sheet1!$B$2:$B$3</c:f>
              <c:numCache>
                <c:formatCode>_("$"* #,##0.00_);_("$"* \(#,##0.00\);_("$"* "-"??_);_(@_)</c:formatCode>
                <c:ptCount val="2"/>
                <c:pt idx="0">
                  <c:v>66.34</c:v>
                </c:pt>
                <c:pt idx="1">
                  <c:v>96.68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TPC-E-like</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SQL Server on AWS EC2</c:v>
                      </c:pt>
                      <c:pt idx="1">
                        <c:v>SQL VM</c:v>
                      </c:pt>
                    </c:strCache>
                  </c:strRef>
                </c15:cat>
              </c15:filteredCategoryTitle>
            </c:ext>
            <c:ext xmlns:c16="http://schemas.microsoft.com/office/drawing/2014/chart" uri="{C3380CC4-5D6E-409C-BE32-E72D297353CC}">
              <c16:uniqueId val="{00000003-C4A6-4C14-B9BD-22FF354FC31D}"/>
            </c:ext>
          </c:extLst>
        </c:ser>
        <c:dLbls>
          <c:showLegendKey val="0"/>
          <c:showVal val="0"/>
          <c:showCatName val="0"/>
          <c:showSerName val="0"/>
          <c:showPercent val="0"/>
          <c:showBubbleSize val="0"/>
        </c:dLbls>
        <c:gapWidth val="150"/>
        <c:axId val="1649499327"/>
        <c:axId val="836727279"/>
      </c:barChart>
      <c:catAx>
        <c:axId val="1649499327"/>
        <c:scaling>
          <c:orientation val="minMax"/>
        </c:scaling>
        <c:delete val="1"/>
        <c:axPos val="b"/>
        <c:numFmt formatCode="General" sourceLinked="1"/>
        <c:majorTickMark val="none"/>
        <c:minorTickMark val="none"/>
        <c:tickLblPos val="nextTo"/>
        <c:crossAx val="836727279"/>
        <c:crosses val="autoZero"/>
        <c:auto val="1"/>
        <c:lblAlgn val="ctr"/>
        <c:lblOffset val="100"/>
        <c:noMultiLvlLbl val="0"/>
      </c:catAx>
      <c:valAx>
        <c:axId val="836727279"/>
        <c:scaling>
          <c:orientation val="minMax"/>
        </c:scaling>
        <c:delete val="1"/>
        <c:axPos val="l"/>
        <c:numFmt formatCode="&quot;$&quot;#,##0.00" sourceLinked="0"/>
        <c:majorTickMark val="none"/>
        <c:minorTickMark val="none"/>
        <c:tickLblPos val="nextTo"/>
        <c:crossAx val="164949932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72112411386586E-2"/>
          <c:y val="0"/>
          <c:w val="0.96012788758861345"/>
          <c:h val="0.99584513407948616"/>
        </c:manualLayout>
      </c:layout>
      <c:barChart>
        <c:barDir val="col"/>
        <c:grouping val="clustered"/>
        <c:varyColors val="0"/>
        <c:ser>
          <c:idx val="0"/>
          <c:order val="0"/>
          <c:spPr>
            <a:solidFill>
              <a:schemeClr val="tx1"/>
            </a:solidFill>
            <a:ln>
              <a:noFill/>
            </a:ln>
            <a:effectLst/>
          </c:spPr>
          <c:invertIfNegative val="0"/>
          <c:dPt>
            <c:idx val="0"/>
            <c:invertIfNegative val="0"/>
            <c:bubble3D val="0"/>
            <c:spPr>
              <a:solidFill>
                <a:srgbClr val="0078D4"/>
              </a:solidFill>
              <a:ln>
                <a:noFill/>
              </a:ln>
              <a:effectLst/>
            </c:spPr>
            <c:extLst>
              <c:ext xmlns:c16="http://schemas.microsoft.com/office/drawing/2014/chart" uri="{C3380CC4-5D6E-409C-BE32-E72D297353CC}">
                <c16:uniqueId val="{00000001-D035-47F3-8049-80C6E757B402}"/>
              </c:ext>
            </c:extLst>
          </c:dPt>
          <c:dPt>
            <c:idx val="1"/>
            <c:invertIfNegative val="0"/>
            <c:bubble3D val="0"/>
            <c:extLst>
              <c:ext xmlns:c16="http://schemas.microsoft.com/office/drawing/2014/chart" uri="{C3380CC4-5D6E-409C-BE32-E72D297353CC}">
                <c16:uniqueId val="{00000002-D035-47F3-8049-80C6E757B402}"/>
              </c:ext>
            </c:extLst>
          </c:dPt>
          <c:dLbls>
            <c:dLbl>
              <c:idx val="1"/>
              <c:layout>
                <c:manualLayout>
                  <c:x val="-3.6247374919442352E-3"/>
                  <c:y val="6.1439670856101945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035-47F3-8049-80C6E757B402}"/>
                </c:ext>
              </c:extLst>
            </c:dLbl>
            <c:spPr>
              <a:noFill/>
              <a:ln>
                <a:noFill/>
              </a:ln>
              <a:effectLst/>
            </c:spPr>
            <c:txPr>
              <a:bodyPr rot="0" spcFirstLastPara="1" vertOverflow="ellipsis" vert="horz" wrap="square" lIns="38100" tIns="19050" rIns="38100" bIns="19050" anchor="ctr" anchorCtr="1">
                <a:spAutoFit/>
              </a:bodyPr>
              <a:lstStyle/>
              <a:p>
                <a:pPr>
                  <a:defRPr kumimoji="0" lang="en-US" sz="1400" b="1" i="0" u="none" strike="noStrike" kern="1200" cap="none" spc="0" normalizeH="0" baseline="0">
                    <a:ln>
                      <a:noFill/>
                    </a:ln>
                    <a:solidFill>
                      <a:schemeClr val="tx1"/>
                    </a:solidFill>
                    <a:effectLst/>
                    <a:uLnTx/>
                    <a:uFillTx/>
                    <a:latin typeface="Segoe UI Semibold"/>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Sheet1!$B$2:$B$3</c:f>
              <c:numCache>
                <c:formatCode>_("$"* #,##0.00_);_("$"* \(#,##0.00\);_("$"* "-"??_);_(@_)</c:formatCode>
                <c:ptCount val="2"/>
                <c:pt idx="0">
                  <c:v>13.14</c:v>
                </c:pt>
                <c:pt idx="1">
                  <c:v>198.45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TPC-E-like</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Azure SQL Managed Instance</c:v>
                      </c:pt>
                      <c:pt idx="1">
                        <c:v>SQL Server on AWS RDS</c:v>
                      </c:pt>
                    </c:strCache>
                  </c:strRef>
                </c15:cat>
              </c15:filteredCategoryTitle>
            </c:ext>
            <c:ext xmlns:c16="http://schemas.microsoft.com/office/drawing/2014/chart" uri="{C3380CC4-5D6E-409C-BE32-E72D297353CC}">
              <c16:uniqueId val="{00000003-D035-47F3-8049-80C6E757B402}"/>
            </c:ext>
          </c:extLst>
        </c:ser>
        <c:dLbls>
          <c:showLegendKey val="0"/>
          <c:showVal val="0"/>
          <c:showCatName val="0"/>
          <c:showSerName val="0"/>
          <c:showPercent val="0"/>
          <c:showBubbleSize val="0"/>
        </c:dLbls>
        <c:gapWidth val="150"/>
        <c:axId val="1649499327"/>
        <c:axId val="836727279"/>
      </c:barChart>
      <c:catAx>
        <c:axId val="1649499327"/>
        <c:scaling>
          <c:orientation val="minMax"/>
        </c:scaling>
        <c:delete val="1"/>
        <c:axPos val="b"/>
        <c:numFmt formatCode="General" sourceLinked="1"/>
        <c:majorTickMark val="none"/>
        <c:minorTickMark val="none"/>
        <c:tickLblPos val="nextTo"/>
        <c:crossAx val="836727279"/>
        <c:crosses val="autoZero"/>
        <c:auto val="1"/>
        <c:lblAlgn val="ctr"/>
        <c:lblOffset val="100"/>
        <c:noMultiLvlLbl val="0"/>
      </c:catAx>
      <c:valAx>
        <c:axId val="836727279"/>
        <c:scaling>
          <c:orientation val="minMax"/>
        </c:scaling>
        <c:delete val="1"/>
        <c:axPos val="l"/>
        <c:numFmt formatCode="&quot;$&quot;#,##0.00" sourceLinked="0"/>
        <c:majorTickMark val="none"/>
        <c:minorTickMark val="none"/>
        <c:tickLblPos val="nextTo"/>
        <c:crossAx val="164949932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6E48D-22B1-45E7-8187-4F6F3DF732A2}" type="datetimeFigureOut">
              <a:rPr lang="en-US" smtClean="0"/>
              <a:t>5/26/2022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3DE33B-6BA1-4569-8418-75B90D64D5EE}" type="slidenum">
              <a:rPr lang="en-US" smtClean="0"/>
              <a:t>‹#›</a:t>
            </a:fld>
            <a:endParaRPr lang="en-US"/>
          </a:p>
        </p:txBody>
      </p:sp>
    </p:spTree>
    <p:extLst>
      <p:ext uri="{BB962C8B-B14F-4D97-AF65-F5344CB8AC3E}">
        <p14:creationId xmlns:p14="http://schemas.microsoft.com/office/powerpoint/2010/main" val="901428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prints.forrester.com/#/assets/2/108/RES144407/report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virtual-network/virtual-networks-overview"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azure/azure-sql/database/high-availability-sla" TargetMode="External"/><Relationship Id="rId5" Type="http://schemas.openxmlformats.org/officeDocument/2006/relationships/hyperlink" Target="https://docs.microsoft.com/en-us/azure/azure-sql/database/automated-backups-overview" TargetMode="External"/><Relationship Id="rId4" Type="http://schemas.openxmlformats.org/officeDocument/2006/relationships/hyperlink" Target="https://azure.microsoft.com/pricing/details/sql-databas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azure-sql/database/elastic-pool-overview"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docs.microsoft.com/en-us/azure/azure-sql/multi-model-features" TargetMode="External"/><Relationship Id="rId4" Type="http://schemas.openxmlformats.org/officeDocument/2006/relationships/hyperlink" Target="https://docs.microsoft.com/en-us/sql/connect/sql-connection-libraries?view=sql-server-ver15"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sql/connect/sql-connection-libraries?view=sql-server-ver15"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docs.microsoft.com/en-us/azure/azure-sql/multi-model-features"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microsoft.com/en-us/services/azure-sq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zure.microsoft.com/en-us/pricing/hybrid-benefit/"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WtoU8gugP5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services/sql-database-edg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rPr>
              <a:t>If there’s one thing that 2022 has taught us is that data is truly </a:t>
            </a:r>
            <a:r>
              <a:rPr lang="en-US" sz="1200" i="1" dirty="0">
                <a:effectLst/>
                <a:latin typeface="Calibri" panose="020F0502020204030204" pitchFamily="34" charset="0"/>
                <a:ea typeface="Calibri" panose="020F0502020204030204" pitchFamily="34" charset="0"/>
              </a:rPr>
              <a:t>the</a:t>
            </a:r>
            <a:r>
              <a:rPr lang="en-US" sz="1200" i="0" dirty="0">
                <a:effectLst/>
                <a:latin typeface="Calibri" panose="020F0502020204030204" pitchFamily="34" charset="0"/>
                <a:ea typeface="Calibri" panose="020F0502020204030204" pitchFamily="34" charset="0"/>
              </a:rPr>
              <a:t> strategic asset for businesses today.</a:t>
            </a:r>
            <a:endParaRPr lang="en-US" sz="12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Calibri" panose="020F0502020204030204" pitchFamily="34" charset="0"/>
              </a:rPr>
              <a:t>During this time of uncertainty, one thing we’ve observed is that no business is immune to sudden changes.</a:t>
            </a:r>
            <a:r>
              <a:rPr lang="en-US" sz="1200" b="1" dirty="0">
                <a:effectLst/>
                <a:latin typeface="Calibri" panose="020F0502020204030204" pitchFamily="34" charset="0"/>
                <a:ea typeface="Calibri" panose="020F0502020204030204" pitchFamily="34" charset="0"/>
              </a:rPr>
              <a:t> </a:t>
            </a:r>
            <a:r>
              <a:rPr lang="en-US" sz="3200" b="0" i="0" dirty="0">
                <a:solidFill>
                  <a:srgbClr val="4C4C51"/>
                </a:solidFill>
                <a:effectLst/>
                <a:latin typeface="Segoe UI" panose="020B0502040204020203" pitchFamily="34" charset="0"/>
              </a:rPr>
              <a:t>Navigating this new landscape requires</a:t>
            </a:r>
            <a:r>
              <a:rPr lang="en-US" sz="1200" b="0" i="0" dirty="0">
                <a:solidFill>
                  <a:srgbClr val="4C4C51"/>
                </a:solidFill>
                <a:effectLst/>
                <a:latin typeface="Calibri" panose="020F0502020204030204" pitchFamily="34" charset="0"/>
              </a:rPr>
              <a:t> </a:t>
            </a:r>
            <a:r>
              <a:rPr lang="en-US" sz="3200" b="0" i="0" dirty="0">
                <a:solidFill>
                  <a:srgbClr val="4C4C51"/>
                </a:solidFill>
                <a:effectLst/>
                <a:latin typeface="Segoe UI" panose="020B0502040204020203" pitchFamily="34" charset="0"/>
              </a:rPr>
              <a:t>a new level of agility for businesses to deal with sudden changes in our world. </a:t>
            </a:r>
          </a:p>
          <a:p>
            <a:pPr marL="0" marR="0">
              <a:spcBef>
                <a:spcPts val="0"/>
              </a:spcBef>
              <a:spcAft>
                <a:spcPts val="0"/>
              </a:spcAft>
            </a:pPr>
            <a:endParaRPr lang="en-US" sz="3200" b="0" i="0" dirty="0">
              <a:solidFill>
                <a:srgbClr val="4C4C51"/>
              </a:solidFill>
              <a:effectLst/>
              <a:latin typeface="Segoe UI" panose="020B0502040204020203" pitchFamily="34" charset="0"/>
              <a:ea typeface="Calibri" panose="020F0502020204030204" pitchFamily="34" charset="0"/>
            </a:endParaRPr>
          </a:p>
          <a:p>
            <a:pPr marL="0" marR="0">
              <a:spcBef>
                <a:spcPts val="0"/>
              </a:spcBef>
              <a:spcAft>
                <a:spcPts val="0"/>
              </a:spcAft>
            </a:pPr>
            <a:r>
              <a:rPr lang="en-US" sz="3200" b="0" i="0" dirty="0">
                <a:solidFill>
                  <a:srgbClr val="4C4C51"/>
                </a:solidFill>
                <a:effectLst/>
                <a:latin typeface="Segoe UI" panose="020B0502040204020203" pitchFamily="34" charset="0"/>
                <a:ea typeface="Calibri" panose="020F0502020204030204" pitchFamily="34" charset="0"/>
              </a:rPr>
              <a:t>And what we’ve observed is that </a:t>
            </a:r>
            <a:r>
              <a:rPr lang="en-US" sz="1200" b="0" dirty="0">
                <a:effectLst/>
                <a:latin typeface="Calibri" panose="020F0502020204030204" pitchFamily="34" charset="0"/>
                <a:ea typeface="Calibri" panose="020F0502020204030204" pitchFamily="34" charset="0"/>
              </a:rPr>
              <a:t>those that can accelerate innovation and embrace their data as a strategic asset have fared better.</a:t>
            </a:r>
          </a:p>
          <a:p>
            <a:pPr marL="0" marR="0">
              <a:spcBef>
                <a:spcPts val="0"/>
              </a:spcBef>
              <a:spcAft>
                <a:spcPts val="0"/>
              </a:spcAft>
            </a:pPr>
            <a:endParaRPr lang="en-US" sz="1200" b="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Calibri" panose="020F0502020204030204" pitchFamily="34" charset="0"/>
              </a:rPr>
              <a:t>They have established the culture and capabilities needed to be more agile, able to anticipate and predict disruptions and pivot as needed to better serve their customers.</a:t>
            </a:r>
          </a:p>
          <a:p>
            <a:pPr marL="0" marR="0">
              <a:spcBef>
                <a:spcPts val="0"/>
              </a:spcBef>
              <a:spcAft>
                <a:spcPts val="0"/>
              </a:spcAft>
            </a:pPr>
            <a:endParaRPr lang="en-US" sz="1200" b="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dirty="0">
                <a:solidFill>
                  <a:srgbClr val="282828"/>
                </a:solidFill>
                <a:effectLst/>
                <a:latin typeface="Lava Std"/>
              </a:rPr>
              <a:t>The stakes are high and an organization’s growth prospects ultimately depend on data at its core.</a:t>
            </a:r>
          </a:p>
          <a:p>
            <a:pPr marL="0" marR="0">
              <a:spcBef>
                <a:spcPts val="0"/>
              </a:spcBef>
              <a:spcAft>
                <a:spcPts val="0"/>
              </a:spcAft>
            </a:pPr>
            <a:endParaRPr lang="en-US" sz="120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kern="1200" dirty="0">
                <a:solidFill>
                  <a:schemeClr val="tx1"/>
                </a:solidFill>
                <a:effectLst/>
                <a:latin typeface="Segoe UI" panose="020B0502040204020203" pitchFamily="34" charset="0"/>
                <a:ea typeface="+mn-ea"/>
                <a:cs typeface="+mn-cs"/>
              </a:rPr>
              <a:t>Doing this isn’t easy, given the realities of data today. The volume, variety and velocity of data are all accelerating </a:t>
            </a:r>
            <a:r>
              <a:rPr lang="en-US" sz="3200" dirty="0">
                <a:effectLst/>
                <a:latin typeface="Arial" panose="020B0604020202020204" pitchFamily="34" charset="0"/>
                <a:ea typeface="Calibri" panose="020F0502020204030204" pitchFamily="34" charset="0"/>
                <a:cs typeface="Times New Roman" panose="02020603050405020304" pitchFamily="18" charset="0"/>
              </a:rPr>
              <a:t>dramatically, and the complexity of creating of an enterprise ‘knowledge graph’ can seem insurmountable. </a:t>
            </a:r>
            <a:r>
              <a:rPr lang="en-US" sz="3600" dirty="0">
                <a:effectLst/>
                <a:latin typeface="Segoe UI" panose="020B0502040204020203" pitchFamily="34" charset="0"/>
                <a:ea typeface="Times New Roman" panose="02020603050405020304" pitchFamily="18" charset="0"/>
              </a:rPr>
              <a:t>Today we generate data far faster than we are able to understand it</a:t>
            </a:r>
            <a:endParaRPr lang="en-US" sz="32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3200" dirty="0">
                <a:effectLst/>
                <a:latin typeface="Arial" panose="020B0604020202020204" pitchFamily="34" charset="0"/>
                <a:ea typeface="Calibri" panose="020F0502020204030204" pitchFamily="34" charset="0"/>
                <a:cs typeface="Times New Roman" panose="02020603050405020304" pitchFamily="18" charset="0"/>
              </a:rPr>
              <a:t>In fact, IDC predicts that by 2025, just 5 years from now, the world’s data will climb to 175 zettabytes. To put that in perspective, if you were to store that data in a stack of </a:t>
            </a:r>
            <a:r>
              <a:rPr lang="en-US" sz="3200" dirty="0" err="1">
                <a:effectLst/>
                <a:latin typeface="Arial" panose="020B0604020202020204" pitchFamily="34" charset="0"/>
                <a:ea typeface="Calibri" panose="020F0502020204030204" pitchFamily="34" charset="0"/>
                <a:cs typeface="Times New Roman" panose="02020603050405020304" pitchFamily="18" charset="0"/>
              </a:rPr>
              <a:t>BluRay</a:t>
            </a:r>
            <a:r>
              <a:rPr lang="en-US" sz="3200" dirty="0">
                <a:effectLst/>
                <a:latin typeface="Arial" panose="020B0604020202020204" pitchFamily="34" charset="0"/>
                <a:ea typeface="Calibri" panose="020F0502020204030204" pitchFamily="34" charset="0"/>
                <a:cs typeface="Times New Roman" panose="02020603050405020304" pitchFamily="18" charset="0"/>
              </a:rPr>
              <a:t> discs you’d be able to go to the moon and back 23 times!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Without the right people, processes and capabilities in place, it can be difficult to answer fundamental questions like:</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What data do I have?</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Is it trustworthy?</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Are people getting the data they need to make the right decisions?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Are they getting it fast enough?</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And are we managing data in a compliant way?...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6696C-61DA-40FF-B003-63A9C359D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503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Azure SQL Database and Azure SQL Managed Instance are</a:t>
            </a:r>
            <a:r>
              <a:rPr lang="en-US" dirty="0"/>
              <a:t> fully-managed services that are always up to date with the latest features, updates and patches so you can focus more on developing great experiences for your customers instead of managing infrastructure and software. </a:t>
            </a:r>
            <a:r>
              <a:rPr lang="en-US" sz="1200" b="0" i="0" u="none" strike="noStrike" kern="1200" dirty="0">
                <a:solidFill>
                  <a:schemeClr val="tx1"/>
                </a:solidFill>
                <a:effectLst/>
                <a:latin typeface="+mn-lt"/>
                <a:ea typeface="+mn-ea"/>
                <a:cs typeface="+mn-cs"/>
              </a:rPr>
              <a:t>Our most recent investments provide the highest SQL Server on-premises application compatibility, remove the limits to application growth and help you cost-optimize your compute spend.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With Azure SQL Managed Instance, we’re </a:t>
            </a:r>
            <a:r>
              <a:rPr lang="en-US" sz="1200" b="1" i="0" u="none" strike="noStrike" kern="1200" dirty="0">
                <a:solidFill>
                  <a:schemeClr val="tx1"/>
                </a:solidFill>
                <a:effectLst/>
                <a:latin typeface="+mn-lt"/>
                <a:ea typeface="+mn-ea"/>
                <a:cs typeface="+mn-cs"/>
              </a:rPr>
              <a:t>streamlining</a:t>
            </a:r>
            <a:r>
              <a:rPr lang="en-US" sz="1200" b="0" i="0" u="none" strike="noStrike" kern="1200" dirty="0">
                <a:solidFill>
                  <a:schemeClr val="tx1"/>
                </a:solidFill>
                <a:effectLst/>
                <a:latin typeface="+mn-lt"/>
                <a:ea typeface="+mn-ea"/>
                <a:cs typeface="+mn-cs"/>
              </a:rPr>
              <a:t> </a:t>
            </a:r>
            <a:r>
              <a:rPr lang="en-US" b="1" dirty="0"/>
              <a:t>app modernization </a:t>
            </a:r>
            <a:r>
              <a:rPr lang="en-US" b="0" dirty="0"/>
              <a:t>by providing the full SQL Server programming surface area in the cloud, eliminating the need for code changes and providing the tools and environment DBAs are familiar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Break through the resource limitations that can affect your application’s performance. </a:t>
            </a:r>
            <a:r>
              <a:rPr lang="en-US" sz="1200" b="1" kern="1200" dirty="0">
                <a:solidFill>
                  <a:schemeClr val="tx1"/>
                </a:solidFill>
                <a:effectLst/>
                <a:latin typeface="+mn-lt"/>
                <a:ea typeface="+mn-ea"/>
                <a:cs typeface="+mn-cs"/>
              </a:rPr>
              <a:t>Azure SQL Database Hyperscale </a:t>
            </a:r>
            <a:r>
              <a:rPr lang="en-US" sz="1200" kern="1200" dirty="0">
                <a:solidFill>
                  <a:schemeClr val="tx1"/>
                </a:solidFill>
                <a:effectLst/>
                <a:latin typeface="+mn-lt"/>
                <a:ea typeface="+mn-ea"/>
                <a:cs typeface="+mn-cs"/>
              </a:rPr>
              <a:t>adapts to changing requirements by rapidly scaling storage up to 100 TB. Flexible, cloud native architecture allows storage to grow as needed and enables nearly instantaneous backups and fast database restores in minutes—regardless of the size of the data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Optimize costs and build modern apps your way with flexible compute options that include serverless. </a:t>
            </a:r>
            <a:r>
              <a:rPr lang="en-US" sz="1200" b="1" u="none" kern="1200" dirty="0">
                <a:solidFill>
                  <a:schemeClr val="tx1"/>
                </a:solidFill>
                <a:effectLst/>
                <a:latin typeface="+mn-lt"/>
                <a:ea typeface="+mn-ea"/>
                <a:cs typeface="+mn-cs"/>
              </a:rPr>
              <a:t>Azure SQL Database serverless </a:t>
            </a:r>
            <a:r>
              <a:rPr lang="en-US" sz="1200" kern="1200" dirty="0">
                <a:solidFill>
                  <a:schemeClr val="tx1"/>
                </a:solidFill>
                <a:effectLst/>
                <a:latin typeface="+mn-lt"/>
                <a:ea typeface="+mn-ea"/>
                <a:cs typeface="+mn-cs"/>
              </a:rPr>
              <a:t>simplifies performance management and helps developers focus on building apps faster and more efficiently with compute resources that automatically scale based on workload demand.  SQL Database serverless is best for scenarios where usage is intermittent and unpredictable and you only pay for compute resources you use on a per-second basis, optimizing overall price-performance. </a:t>
            </a:r>
          </a:p>
          <a:p>
            <a:endParaRPr lang="en-US" sz="1200" b="0" i="0" u="none" strike="noStrike" kern="1200" dirty="0">
              <a:solidFill>
                <a:schemeClr val="tx1"/>
              </a:solidFill>
              <a:effectLst/>
              <a:latin typeface="+mn-lt"/>
              <a:ea typeface="+mn-ea"/>
              <a:cs typeface="+mn-cs"/>
            </a:endParaRPr>
          </a:p>
          <a:p>
            <a:r>
              <a:rPr lang="en-US" sz="1800" kern="1200" dirty="0">
                <a:effectLst/>
                <a:latin typeface="Calibri" panose="020F0502020204030204" pitchFamily="34" charset="0"/>
                <a:ea typeface="Calibri" panose="020F0502020204030204" pitchFamily="34" charset="0"/>
                <a:cs typeface="Segoe UI" panose="020B0502040204020203" pitchFamily="34" charset="0"/>
              </a:rPr>
              <a:t>You have the freedom to choose relational, graph or JSON data models and still have the guarantee of high performance and scalability that comes with Azure SQL Database. Everything is powered by a smart query optimizer that allows you to mix and match any feature, providing flexibility and development velocity at the same time.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Switch to Azure SQL Database and save with the best total cost of ownership. Azure SQL Database meets your mission-critical requirements while </a:t>
            </a:r>
            <a:r>
              <a:rPr lang="en-US" sz="1200" b="1" kern="1200" dirty="0">
                <a:solidFill>
                  <a:schemeClr val="tx1"/>
                </a:solidFill>
                <a:effectLst/>
                <a:latin typeface="+mn-lt"/>
                <a:ea typeface="+mn-ea"/>
                <a:cs typeface="+mn-cs"/>
              </a:rPr>
              <a:t>costing up to 86 percent less than the competition</a:t>
            </a:r>
            <a:r>
              <a:rPr lang="en-US" sz="1200" kern="1200" dirty="0">
                <a:solidFill>
                  <a:schemeClr val="tx1"/>
                </a:solidFill>
                <a:effectLst/>
                <a:latin typeface="+mn-lt"/>
                <a:ea typeface="+mn-ea"/>
                <a:cs typeface="+mn-cs"/>
              </a:rPr>
              <a:t>. Unique offers like </a:t>
            </a:r>
            <a:r>
              <a:rPr lang="en-US" sz="1200" b="1" kern="1200" dirty="0">
                <a:solidFill>
                  <a:schemeClr val="tx1"/>
                </a:solidFill>
                <a:effectLst/>
                <a:latin typeface="+mn-lt"/>
                <a:ea typeface="+mn-ea"/>
                <a:cs typeface="+mn-cs"/>
              </a:rPr>
              <a:t>Azure Hybrid Benefit for SQL Server </a:t>
            </a:r>
            <a:r>
              <a:rPr lang="en-US" sz="1200" kern="1200" dirty="0">
                <a:solidFill>
                  <a:schemeClr val="tx1"/>
                </a:solidFill>
                <a:effectLst/>
                <a:latin typeface="+mn-lt"/>
                <a:ea typeface="+mn-ea"/>
                <a:cs typeface="+mn-cs"/>
              </a:rPr>
              <a:t>maximize the value from your current licensing investments. Use your SQL Server licenses with Software Assurance and </a:t>
            </a:r>
            <a:r>
              <a:rPr lang="en-US" sz="1200" b="1" kern="1200" dirty="0">
                <a:solidFill>
                  <a:schemeClr val="tx1"/>
                </a:solidFill>
                <a:effectLst/>
                <a:latin typeface="+mn-lt"/>
                <a:ea typeface="+mn-ea"/>
                <a:cs typeface="+mn-cs"/>
              </a:rPr>
              <a:t>save up to 55 percent over pay-as-you-go pricing.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Our managed services are all built on a foundation of trust, reliability and productivity, securing your data with layers of protection and built-in controls, maximizing uptime with up to 99.995% availability and optimizing performance and durability on your behalf.</a:t>
            </a:r>
            <a:endParaRPr lang="en-US" b="1" dirty="0"/>
          </a:p>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12</a:t>
            </a:fld>
            <a:endParaRPr lang="en-US"/>
          </a:p>
        </p:txBody>
      </p:sp>
    </p:spTree>
    <p:extLst>
      <p:ext uri="{BB962C8B-B14F-4D97-AF65-F5344CB8AC3E}">
        <p14:creationId xmlns:p14="http://schemas.microsoft.com/office/powerpoint/2010/main" val="1957436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Let’s look at some of our customers who have modernized their workloads to Azure or are building new applications - and reaping the benefits:</a:t>
            </a:r>
          </a:p>
          <a:p>
            <a:pPr marL="487527" indent="-487527">
              <a:buAutoNum type="arabicPeriod"/>
            </a:pPr>
            <a:endParaRPr lang="en-US" sz="900" dirty="0"/>
          </a:p>
          <a:p>
            <a:r>
              <a:rPr lang="en-US" sz="900" b="1" dirty="0"/>
              <a:t>KOMATSU (https://</a:t>
            </a:r>
            <a:r>
              <a:rPr lang="en-US" sz="900" b="1" dirty="0" err="1"/>
              <a:t>customers.microsoft.com</a:t>
            </a:r>
            <a:r>
              <a:rPr lang="en-US" sz="900" b="1" dirty="0"/>
              <a:t>/</a:t>
            </a:r>
            <a:r>
              <a:rPr lang="en-US" sz="900" b="1" dirty="0" err="1"/>
              <a:t>en</a:t>
            </a:r>
            <a:r>
              <a:rPr lang="en-US" sz="900" b="1" dirty="0"/>
              <a:t>-us/story/</a:t>
            </a:r>
            <a:r>
              <a:rPr lang="en-US" sz="900" b="1" dirty="0" err="1"/>
              <a:t>komatsu</a:t>
            </a:r>
            <a:r>
              <a:rPr lang="en-US" sz="900" b="1" dirty="0"/>
              <a:t>-</a:t>
            </a:r>
            <a:r>
              <a:rPr lang="en-US" sz="900" b="1" dirty="0" err="1"/>
              <a:t>australia</a:t>
            </a:r>
            <a:r>
              <a:rPr lang="en-US" sz="900" b="1" dirty="0"/>
              <a:t>-manufacturing-azure)</a:t>
            </a:r>
          </a:p>
          <a:p>
            <a:pPr lvl="1"/>
            <a:r>
              <a:rPr lang="en-US" sz="900" b="1" dirty="0"/>
              <a:t>Situation:</a:t>
            </a:r>
          </a:p>
          <a:p>
            <a:pPr lvl="1"/>
            <a:r>
              <a:rPr lang="en-US" sz="1200" b="0" i="0" u="none" strike="noStrike" kern="1200" dirty="0">
                <a:solidFill>
                  <a:schemeClr val="tx1"/>
                </a:solidFill>
                <a:effectLst/>
                <a:latin typeface="+mn-lt"/>
                <a:ea typeface="+mn-ea"/>
                <a:cs typeface="+mn-cs"/>
              </a:rPr>
              <a:t>Komatsu builds and sells a lot of heavy equipment, but the company knows that it takes more than machines to be successful. They had multiple mainframe applications for different types of data and needed to consolidate them into a single system so that different parts of the organization could easily get a holistic view of data from different sources.  They had 1.5 terabytes of data and growing, and were processing around a million records per day.</a:t>
            </a:r>
          </a:p>
          <a:p>
            <a:pPr marL="217029" lvl="1" indent="0" defTabSz="931740">
              <a:spcAft>
                <a:spcPts val="339"/>
              </a:spcAft>
              <a:buNone/>
              <a:defRPr/>
            </a:pPr>
            <a:endParaRPr lang="en-US" sz="900" dirty="0"/>
          </a:p>
          <a:p>
            <a:pPr lvl="1"/>
            <a:r>
              <a:rPr lang="en-US" sz="900" b="1" dirty="0"/>
              <a:t>Solution:</a:t>
            </a:r>
          </a:p>
          <a:p>
            <a:pPr lvl="1"/>
            <a:r>
              <a:rPr lang="en-US" sz="1200" b="0" i="0" u="none" strike="noStrike" kern="1200" dirty="0">
                <a:solidFill>
                  <a:schemeClr val="tx1"/>
                </a:solidFill>
                <a:effectLst/>
                <a:latin typeface="+mn-lt"/>
                <a:ea typeface="+mn-ea"/>
                <a:cs typeface="+mn-cs"/>
              </a:rPr>
              <a:t>After evaluating available deployment options, the company chose Azure SQL Managed Instance to optimize performance for its large volumes of data.</a:t>
            </a:r>
          </a:p>
          <a:p>
            <a:pPr marL="217029" lvl="1" indent="0" defTabSz="931740">
              <a:spcAft>
                <a:spcPts val="339"/>
              </a:spcAft>
              <a:buNone/>
              <a:defRPr/>
            </a:pPr>
            <a:endParaRPr lang="en-US" sz="900" dirty="0"/>
          </a:p>
          <a:p>
            <a:pPr lvl="1"/>
            <a:r>
              <a:rPr lang="en-US" sz="900" b="1" dirty="0"/>
              <a:t>Impact:</a:t>
            </a:r>
          </a:p>
          <a:p>
            <a:pPr lvl="1"/>
            <a:r>
              <a:rPr lang="en-US" sz="900" dirty="0"/>
              <a:t>In less than two weeks, Komatsu moved their entire database to SQL Managed Instance and saw a 49% cost reduction and 25-30% performance gain.</a:t>
            </a:r>
          </a:p>
          <a:p>
            <a:pPr defTabSz="931740">
              <a:spcAft>
                <a:spcPts val="339"/>
              </a:spcAft>
              <a:defRPr/>
            </a:pPr>
            <a:endParaRPr lang="en-US" sz="900" dirty="0"/>
          </a:p>
          <a:p>
            <a:pPr defTabSz="931740">
              <a:spcAft>
                <a:spcPts val="339"/>
              </a:spcAft>
              <a:defRPr/>
            </a:pPr>
            <a:r>
              <a:rPr lang="en-US" sz="900" b="1" dirty="0"/>
              <a:t>ACADEMY OF MOTION PICTURE ARTS AND SCIENCES (https://</a:t>
            </a:r>
            <a:r>
              <a:rPr lang="en-US" sz="900" b="1" dirty="0" err="1"/>
              <a:t>customers.microsoft.com</a:t>
            </a:r>
            <a:r>
              <a:rPr lang="en-US" sz="900" b="1" dirty="0"/>
              <a:t>/</a:t>
            </a:r>
            <a:r>
              <a:rPr lang="en-US" sz="900" b="1" dirty="0" err="1"/>
              <a:t>en</a:t>
            </a:r>
            <a:r>
              <a:rPr lang="en-US" sz="900" b="1" dirty="0"/>
              <a:t>-us/story/845185-academy-motion-picture-arts-sciences-media-entertainment-azure)</a:t>
            </a:r>
          </a:p>
          <a:p>
            <a:pPr lvl="1"/>
            <a:r>
              <a:rPr lang="en-US" sz="900" b="1" dirty="0"/>
              <a:t>Situation:</a:t>
            </a:r>
          </a:p>
          <a:p>
            <a:pPr lvl="1"/>
            <a:r>
              <a:rPr lang="en-US" sz="1200" b="0" i="0" u="none" strike="noStrike" kern="1200" dirty="0">
                <a:solidFill>
                  <a:schemeClr val="tx1"/>
                </a:solidFill>
                <a:effectLst/>
                <a:latin typeface="+mn-lt"/>
                <a:ea typeface="+mn-ea"/>
                <a:cs typeface="+mn-cs"/>
              </a:rPr>
              <a:t>Much of the Academy’s information existed on paper or in isolated on-premises databases and leadership was concerned their on-premises infrastructure would not be able to keep up with their aggressive growth plans. </a:t>
            </a:r>
            <a:endParaRPr lang="en-US" sz="900" dirty="0"/>
          </a:p>
          <a:p>
            <a:pPr lvl="1"/>
            <a:endParaRPr lang="en-US" sz="900" b="1" dirty="0"/>
          </a:p>
          <a:p>
            <a:pPr lvl="1"/>
            <a:r>
              <a:rPr lang="en-US" sz="900" b="1" dirty="0"/>
              <a:t>Solution:</a:t>
            </a:r>
          </a:p>
          <a:p>
            <a:pPr lvl="1"/>
            <a:r>
              <a:rPr lang="en-US" sz="900" b="0" i="0" u="none" strike="noStrike" kern="1200" dirty="0">
                <a:solidFill>
                  <a:schemeClr val="tx1"/>
                </a:solidFill>
                <a:effectLst/>
                <a:latin typeface="+mn-lt"/>
                <a:ea typeface="+mn-ea"/>
                <a:cs typeface="+mn-cs"/>
              </a:rPr>
              <a:t>To streamline its d</a:t>
            </a:r>
            <a:r>
              <a:rPr lang="en-US" sz="900" b="0" i="0" dirty="0">
                <a:effectLst/>
                <a:latin typeface="SegoeUI"/>
              </a:rPr>
              <a:t>evelopment and better serve its membership, the Academy migrated its infrastructure to the cloud, first moving it main SQL Server database into Azure SQL, then moving their most important ASP.NET web app into Azure App Service.</a:t>
            </a:r>
            <a:endParaRPr lang="en-US" sz="900" b="0" i="0" u="none" strike="noStrike" kern="1200" dirty="0">
              <a:solidFill>
                <a:schemeClr val="tx1"/>
              </a:solidFill>
              <a:effectLst/>
              <a:latin typeface="+mn-lt"/>
              <a:ea typeface="+mn-ea"/>
              <a:cs typeface="+mn-cs"/>
            </a:endParaRPr>
          </a:p>
          <a:p>
            <a:pPr lvl="1"/>
            <a:endParaRPr lang="en-US" sz="900" dirty="0"/>
          </a:p>
          <a:p>
            <a:pPr lvl="1"/>
            <a:r>
              <a:rPr lang="en-US" sz="900" b="1" dirty="0"/>
              <a:t>Impact:</a:t>
            </a:r>
          </a:p>
          <a:p>
            <a:pPr lvl="1"/>
            <a:r>
              <a:rPr lang="en-US" sz="1100" b="0" i="0" dirty="0">
                <a:effectLst/>
                <a:latin typeface="SegoeUI"/>
              </a:rPr>
              <a:t>With Azure, the Academy was able to migrate its legacy web applications to the cloud and deliver its new streaming applications quickly, safely, and cost-effectively, with minimal code changes. </a:t>
            </a:r>
          </a:p>
          <a:p>
            <a:pPr lvl="1"/>
            <a:endParaRPr lang="en-US" sz="900" b="0" i="0" u="none" strike="noStrike" kern="1200" dirty="0">
              <a:solidFill>
                <a:schemeClr val="tx1"/>
              </a:solidFill>
              <a:effectLst/>
              <a:latin typeface="+mn-lt"/>
              <a:ea typeface="+mn-ea"/>
              <a:cs typeface="+mn-cs"/>
            </a:endParaRPr>
          </a:p>
          <a:p>
            <a:pPr marL="0" lvl="0" indent="-348011">
              <a:buNone/>
            </a:pPr>
            <a:r>
              <a:rPr lang="en-US" sz="900" b="1" i="0" u="none" strike="noStrike" kern="1200" dirty="0">
                <a:solidFill>
                  <a:schemeClr val="tx1"/>
                </a:solidFill>
                <a:effectLst/>
                <a:latin typeface="+mn-lt"/>
                <a:ea typeface="+mn-ea"/>
                <a:cs typeface="+mn-cs"/>
              </a:rPr>
              <a:t>ICERTIS (https://</a:t>
            </a:r>
            <a:r>
              <a:rPr lang="en-US" sz="900" b="1" i="0" u="none" strike="noStrike" kern="1200" dirty="0" err="1">
                <a:solidFill>
                  <a:schemeClr val="tx1"/>
                </a:solidFill>
                <a:effectLst/>
                <a:latin typeface="+mn-lt"/>
                <a:ea typeface="+mn-ea"/>
                <a:cs typeface="+mn-cs"/>
              </a:rPr>
              <a:t>customers.microsoft.com</a:t>
            </a:r>
            <a:r>
              <a:rPr lang="en-US" sz="900" b="1" i="0" u="none" strike="noStrike" kern="1200" dirty="0">
                <a:solidFill>
                  <a:schemeClr val="tx1"/>
                </a:solidFill>
                <a:effectLst/>
                <a:latin typeface="+mn-lt"/>
                <a:ea typeface="+mn-ea"/>
                <a:cs typeface="+mn-cs"/>
              </a:rPr>
              <a:t>/</a:t>
            </a:r>
            <a:r>
              <a:rPr lang="en-US" sz="900" b="1" i="0" u="none" strike="noStrike" kern="1200" dirty="0" err="1">
                <a:solidFill>
                  <a:schemeClr val="tx1"/>
                </a:solidFill>
                <a:effectLst/>
                <a:latin typeface="+mn-lt"/>
                <a:ea typeface="+mn-ea"/>
                <a:cs typeface="+mn-cs"/>
              </a:rPr>
              <a:t>en</a:t>
            </a:r>
            <a:r>
              <a:rPr lang="en-US" sz="900" b="1" i="0" u="none" strike="noStrike" kern="1200" dirty="0">
                <a:solidFill>
                  <a:schemeClr val="tx1"/>
                </a:solidFill>
                <a:effectLst/>
                <a:latin typeface="+mn-lt"/>
                <a:ea typeface="+mn-ea"/>
                <a:cs typeface="+mn-cs"/>
              </a:rPr>
              <a:t>-us/story/781602-icertis-partner-professional-services-azure)</a:t>
            </a:r>
          </a:p>
          <a:p>
            <a:pPr lvl="1"/>
            <a:r>
              <a:rPr lang="en-US" sz="900" b="1" dirty="0"/>
              <a:t>Situation:</a:t>
            </a:r>
          </a:p>
          <a:p>
            <a:r>
              <a:rPr lang="en-US" dirty="0"/>
              <a:t>Icertis, which provides industry-leading cloud-based contract management software, experienced spikes in customer workloads. It was challenging to predict demand and quickly rescale compute power to meet it—driving up costs and complexity.  </a:t>
            </a:r>
          </a:p>
          <a:p>
            <a:endParaRPr lang="en-US" sz="900" dirty="0"/>
          </a:p>
          <a:p>
            <a:pPr lvl="1"/>
            <a:r>
              <a:rPr lang="en-US" sz="900" b="1" dirty="0"/>
              <a:t>Solution:</a:t>
            </a:r>
          </a:p>
          <a:p>
            <a:r>
              <a:rPr lang="en-US" dirty="0"/>
              <a:t>With the Microsoft Azure SQL Database serverless compute tier, Icertis can automate almost instant rescaling of database and compute resources to meet customer workload demands. It only pays for the power its customers need, and DevOps employees now focus on high-value initiatives.</a:t>
            </a:r>
          </a:p>
          <a:p>
            <a:pPr lvl="1"/>
            <a:endParaRPr lang="en-US" sz="900" dirty="0"/>
          </a:p>
          <a:p>
            <a:pPr lvl="1"/>
            <a:r>
              <a:rPr lang="en-US" sz="900" b="1" dirty="0"/>
              <a:t>Impact:</a:t>
            </a:r>
          </a:p>
          <a:p>
            <a:r>
              <a:rPr lang="en-US" dirty="0"/>
              <a:t>Icertis has reduced individual database costs by up to 70 percent, reduced operational complexity, and improved service fidelity, performance, and availability. </a:t>
            </a:r>
          </a:p>
          <a:p>
            <a:pPr defTabSz="931740">
              <a:spcAft>
                <a:spcPts val="339"/>
              </a:spcAft>
              <a:defRPr/>
            </a:pPr>
            <a:endParaRPr lang="en-US" sz="900" dirty="0"/>
          </a:p>
          <a:p>
            <a:pPr marL="365646" indent="-365646" fontAlgn="base">
              <a:buFont typeface="Arial" panose="020B0604020202020204" pitchFamily="34" charset="0"/>
              <a:buChar char="•"/>
            </a:pPr>
            <a:endParaRPr lang="en-US" sz="2500" dirty="0"/>
          </a:p>
        </p:txBody>
      </p:sp>
      <p:sp>
        <p:nvSpPr>
          <p:cNvPr id="4" name="Slide Number Placeholder 3"/>
          <p:cNvSpPr>
            <a:spLocks noGrp="1"/>
          </p:cNvSpPr>
          <p:nvPr>
            <p:ph type="sldNum" sz="quarter" idx="5"/>
          </p:nvPr>
        </p:nvSpPr>
        <p:spPr/>
        <p:txBody>
          <a:bodyPr/>
          <a:lstStyle/>
          <a:p>
            <a:fld id="{1C3DE33B-6BA1-4569-8418-75B90D64D5EE}" type="slidenum">
              <a:rPr lang="en-US" smtClean="0"/>
              <a:t>13</a:t>
            </a:fld>
            <a:endParaRPr lang="en-US"/>
          </a:p>
        </p:txBody>
      </p:sp>
    </p:spTree>
    <p:extLst>
      <p:ext uri="{BB962C8B-B14F-4D97-AF65-F5344CB8AC3E}">
        <p14:creationId xmlns:p14="http://schemas.microsoft.com/office/powerpoint/2010/main" val="1272697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PAYCHEX (https://</a:t>
            </a:r>
            <a:r>
              <a:rPr lang="en-US" sz="900" b="1" dirty="0" err="1"/>
              <a:t>customers.microsoft.com</a:t>
            </a:r>
            <a:r>
              <a:rPr lang="en-US" sz="900" b="1" dirty="0"/>
              <a:t>/</a:t>
            </a:r>
            <a:r>
              <a:rPr lang="en-US" sz="900" b="1" dirty="0" err="1"/>
              <a:t>en</a:t>
            </a:r>
            <a:r>
              <a:rPr lang="en-US" sz="900" b="1" dirty="0"/>
              <a:t>-us/story/</a:t>
            </a:r>
            <a:r>
              <a:rPr lang="en-US" sz="900" b="1" dirty="0" err="1"/>
              <a:t>paychex</a:t>
            </a:r>
            <a:r>
              <a:rPr lang="en-US" sz="900" b="1" dirty="0"/>
              <a:t>-azure-</a:t>
            </a:r>
            <a:r>
              <a:rPr lang="en-US" sz="900" b="1" dirty="0" err="1"/>
              <a:t>sql</a:t>
            </a:r>
            <a:r>
              <a:rPr lang="en-US" sz="900" b="1" dirty="0"/>
              <a:t>-database-us)</a:t>
            </a:r>
          </a:p>
          <a:p>
            <a:pPr lvl="1"/>
            <a:r>
              <a:rPr lang="en-US" sz="900" b="1" dirty="0"/>
              <a:t>Situation:</a:t>
            </a:r>
          </a:p>
          <a:p>
            <a:pPr lvl="1"/>
            <a:r>
              <a:rPr lang="en-US" sz="900" dirty="0"/>
              <a:t>Paychex is a human capital management firm with tremendous reach. Data for their Flex Time app was maintained on-premises, but managing that environment became very cumbersome as customer volume grew.</a:t>
            </a:r>
          </a:p>
          <a:p>
            <a:pPr lvl="1"/>
            <a:endParaRPr lang="en-US" sz="900" dirty="0"/>
          </a:p>
          <a:p>
            <a:pPr lvl="1"/>
            <a:r>
              <a:rPr lang="en-US" sz="900" b="1" dirty="0"/>
              <a:t>Solution:</a:t>
            </a:r>
          </a:p>
          <a:p>
            <a:pPr lvl="1"/>
            <a:r>
              <a:rPr lang="en-US" sz="900" dirty="0"/>
              <a:t>Paychex migrated their customer’s data to SQL DB, placing each into a separate database, which were then organized into elastic pools, which share resources at a set price, optimizing costs across DBs with different performance needs </a:t>
            </a:r>
          </a:p>
          <a:p>
            <a:pPr lvl="1"/>
            <a:endParaRPr lang="en-US" sz="900" dirty="0"/>
          </a:p>
          <a:p>
            <a:pPr lvl="1"/>
            <a:r>
              <a:rPr lang="en-US" sz="900" b="1" dirty="0"/>
              <a:t>Impact:</a:t>
            </a:r>
          </a:p>
          <a:p>
            <a:pPr lvl="1"/>
            <a:r>
              <a:rPr lang="en-US" sz="900" dirty="0"/>
              <a:t>Today, tens of thousands of customers are hosted on Azure, with triple-digit growth YoY. And that number isn’t slowing down—it’s accelerating. Paychex engineers are freed from managing infrastructure, licensing, and database spin up and spin down.</a:t>
            </a:r>
          </a:p>
          <a:p>
            <a:pPr defTabSz="931740">
              <a:spcAft>
                <a:spcPts val="339"/>
              </a:spcAft>
              <a:defRPr/>
            </a:pPr>
            <a:endParaRPr lang="en-US" sz="900" dirty="0"/>
          </a:p>
          <a:p>
            <a:pPr defTabSz="931740">
              <a:spcAft>
                <a:spcPts val="339"/>
              </a:spcAft>
              <a:defRPr/>
            </a:pPr>
            <a:r>
              <a:rPr lang="en-US" sz="900" b="1" dirty="0"/>
              <a:t>CLEARSALE (https://</a:t>
            </a:r>
            <a:r>
              <a:rPr lang="en-US" sz="900" b="1" dirty="0" err="1"/>
              <a:t>customers.microsoft.com</a:t>
            </a:r>
            <a:r>
              <a:rPr lang="en-US" sz="900" b="1" dirty="0"/>
              <a:t>/</a:t>
            </a:r>
            <a:r>
              <a:rPr lang="en-US" sz="900" b="1" dirty="0" err="1"/>
              <a:t>en</a:t>
            </a:r>
            <a:r>
              <a:rPr lang="en-US" sz="900" b="1" dirty="0"/>
              <a:t>-us/story/773410-clearsale-partner-professional-services-azure)</a:t>
            </a:r>
          </a:p>
          <a:p>
            <a:pPr lvl="1"/>
            <a:r>
              <a:rPr lang="en-US" sz="900" b="1" dirty="0"/>
              <a:t>Situation:</a:t>
            </a:r>
          </a:p>
          <a:p>
            <a:pPr lvl="1"/>
            <a:r>
              <a:rPr lang="en-CA" dirty="0" err="1"/>
              <a:t>ClearSale</a:t>
            </a:r>
            <a:r>
              <a:rPr lang="en-CA" dirty="0"/>
              <a:t> helps major brands identify fraudulent transactions on their e-commerce sites. But its on-premises platform had become increasingly difficult to scale for customer growth or peak shopping demand.</a:t>
            </a:r>
            <a:endParaRPr lang="en-US" dirty="0"/>
          </a:p>
          <a:p>
            <a:pPr lvl="1"/>
            <a:endParaRPr lang="en-US" sz="900" dirty="0"/>
          </a:p>
          <a:p>
            <a:pPr lvl="1"/>
            <a:r>
              <a:rPr lang="en-US" sz="900" b="1" dirty="0"/>
              <a:t>Solution:</a:t>
            </a:r>
          </a:p>
          <a:p>
            <a:pPr lvl="1"/>
            <a:r>
              <a:rPr lang="en-CA" dirty="0" err="1"/>
              <a:t>ClearSale</a:t>
            </a:r>
            <a:r>
              <a:rPr lang="en-CA" dirty="0"/>
              <a:t> needed to migrate its platform, applications, and databases to the cloud and chose the Microsoft Azure SQL Database Hyperscale service tier, Azure Event Hubs, and Azure Functions to achieve greater scalability and flexibility.</a:t>
            </a:r>
            <a:endParaRPr lang="en-US" dirty="0"/>
          </a:p>
          <a:p>
            <a:pPr lvl="1"/>
            <a:endParaRPr lang="en-US" sz="900" dirty="0"/>
          </a:p>
          <a:p>
            <a:pPr lvl="1"/>
            <a:r>
              <a:rPr lang="en-US" sz="900" b="1" dirty="0"/>
              <a:t>Impact:</a:t>
            </a:r>
          </a:p>
          <a:p>
            <a:pPr lvl="1"/>
            <a:r>
              <a:rPr lang="en-US" dirty="0"/>
              <a:t>Since beginning its migration and building a new cloud-based fraud prevention platform, </a:t>
            </a:r>
            <a:r>
              <a:rPr lang="en-US" dirty="0" err="1"/>
              <a:t>ClearSale</a:t>
            </a:r>
            <a:r>
              <a:rPr lang="en-US" dirty="0"/>
              <a:t> can now process virtually an infinite number of transactions a minute with automatic scaling to accommodate organic growth and spikes in transaction rates or volumes.</a:t>
            </a:r>
          </a:p>
          <a:p>
            <a:pPr lvl="1"/>
            <a:endParaRPr lang="en-US" dirty="0"/>
          </a:p>
          <a:p>
            <a:pPr defTabSz="931740">
              <a:spcAft>
                <a:spcPts val="339"/>
              </a:spcAft>
              <a:defRPr/>
            </a:pPr>
            <a:r>
              <a:rPr lang="en-US" sz="900" b="1" dirty="0"/>
              <a:t>H&amp;R BLOCK (https://</a:t>
            </a:r>
            <a:r>
              <a:rPr lang="en-US" sz="900" b="1" dirty="0" err="1"/>
              <a:t>customers.microsoft.com</a:t>
            </a:r>
            <a:r>
              <a:rPr lang="en-US" sz="900" b="1" dirty="0"/>
              <a:t>/</a:t>
            </a:r>
            <a:r>
              <a:rPr lang="en-US" sz="900" b="1" dirty="0" err="1"/>
              <a:t>en</a:t>
            </a:r>
            <a:r>
              <a:rPr lang="en-US" sz="900" b="1" dirty="0"/>
              <a:t>-us/story/724156-hr-block-professional-services-azure-sql-server)</a:t>
            </a:r>
          </a:p>
          <a:p>
            <a:pPr lvl="1"/>
            <a:r>
              <a:rPr lang="en-US" sz="900" b="1" dirty="0"/>
              <a:t>Situation:</a:t>
            </a:r>
          </a:p>
          <a:p>
            <a:pPr lvl="1"/>
            <a:r>
              <a:rPr lang="en-US" sz="1200" b="0" i="0" u="none" strike="noStrike" kern="1200" dirty="0">
                <a:solidFill>
                  <a:schemeClr val="tx1"/>
                </a:solidFill>
                <a:effectLst/>
                <a:latin typeface="+mn-lt"/>
                <a:ea typeface="+mn-ea"/>
                <a:cs typeface="+mn-cs"/>
              </a:rPr>
              <a:t>H&amp;R Block is working to offer seamless client experiences and wanted to simplify data collection, access, and analysis.  H&amp;R Block needed to unite a set of disparate data stores spread across multiple legacy database technologies.</a:t>
            </a:r>
          </a:p>
          <a:p>
            <a:pPr marL="109189" lvl="1" indent="0">
              <a:buNone/>
            </a:pPr>
            <a:endParaRPr lang="en-US" sz="900" dirty="0"/>
          </a:p>
          <a:p>
            <a:pPr lvl="1"/>
            <a:r>
              <a:rPr lang="en-US" sz="900" b="1" dirty="0"/>
              <a:t>Solution:</a:t>
            </a:r>
          </a:p>
          <a:p>
            <a:pPr lvl="1"/>
            <a:r>
              <a:rPr lang="en-US" sz="900" dirty="0"/>
              <a:t>As part of a multi-phase migration initiative, H&amp;R Block is migrating the data tier of all its applications to Azure data services, which includes Azure SQL Managed Instance.</a:t>
            </a:r>
          </a:p>
          <a:p>
            <a:pPr lvl="1"/>
            <a:endParaRPr lang="en-US" sz="900" dirty="0"/>
          </a:p>
          <a:p>
            <a:pPr lvl="1"/>
            <a:r>
              <a:rPr lang="en-US" sz="900" b="1" dirty="0"/>
              <a:t>Impact:</a:t>
            </a:r>
          </a:p>
          <a:p>
            <a:pPr lvl="1"/>
            <a:r>
              <a:rPr lang="en-US" sz="900" dirty="0"/>
              <a:t>H&amp;R Block has been able to </a:t>
            </a:r>
            <a:r>
              <a:rPr lang="en-US" sz="1200" b="0" i="0" u="none" strike="noStrike" kern="1200" dirty="0">
                <a:solidFill>
                  <a:schemeClr val="tx1"/>
                </a:solidFill>
                <a:effectLst/>
                <a:latin typeface="+mn-lt"/>
                <a:ea typeface="+mn-ea"/>
                <a:cs typeface="+mn-cs"/>
              </a:rPr>
              <a:t>enhance service delivery, scale to meet its peaks in demand, and accelerate innovation through AI-based technology.</a:t>
            </a:r>
          </a:p>
          <a:p>
            <a:pPr defTabSz="931740">
              <a:spcAft>
                <a:spcPts val="339"/>
              </a:spcAft>
              <a:defRPr/>
            </a:pPr>
            <a:endParaRPr lang="en-US" sz="900" b="1" dirty="0"/>
          </a:p>
          <a:p>
            <a:pPr lvl="1"/>
            <a:endParaRPr lang="en-US" dirty="0"/>
          </a:p>
          <a:p>
            <a:pPr defTabSz="931740">
              <a:spcAft>
                <a:spcPts val="339"/>
              </a:spcAft>
              <a:defRPr/>
            </a:pPr>
            <a:endParaRPr lang="en-US" sz="900" dirty="0"/>
          </a:p>
          <a:p>
            <a:pPr marL="365646" indent="-365646" fontAlgn="base">
              <a:buFont typeface="Arial" panose="020B0604020202020204" pitchFamily="34" charset="0"/>
              <a:buChar char="•"/>
            </a:pPr>
            <a:endParaRPr lang="en-US" sz="2500" dirty="0"/>
          </a:p>
        </p:txBody>
      </p:sp>
      <p:sp>
        <p:nvSpPr>
          <p:cNvPr id="4" name="Slide Number Placeholder 3"/>
          <p:cNvSpPr>
            <a:spLocks noGrp="1"/>
          </p:cNvSpPr>
          <p:nvPr>
            <p:ph type="sldNum" sz="quarter" idx="5"/>
          </p:nvPr>
        </p:nvSpPr>
        <p:spPr/>
        <p:txBody>
          <a:bodyPr/>
          <a:lstStyle/>
          <a:p>
            <a:fld id="{1C3DE33B-6BA1-4569-8418-75B90D64D5EE}" type="slidenum">
              <a:rPr lang="en-US" smtClean="0"/>
              <a:t>14</a:t>
            </a:fld>
            <a:endParaRPr lang="en-US"/>
          </a:p>
        </p:txBody>
      </p:sp>
    </p:spTree>
    <p:extLst>
      <p:ext uri="{BB962C8B-B14F-4D97-AF65-F5344CB8AC3E}">
        <p14:creationId xmlns:p14="http://schemas.microsoft.com/office/powerpoint/2010/main" val="100600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7884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previous stories are just a sample of the types of scenarios that Azure SQL supports – and the benefits customers have experienced when choosing Azure SQL.</a:t>
            </a:r>
          </a:p>
          <a:p>
            <a:endParaRPr lang="en-US" dirty="0"/>
          </a:p>
          <a:p>
            <a:r>
              <a:rPr lang="en-US" dirty="0"/>
              <a:t>Enterprise Strategy Group recently published a commissioned study that looked at the potential savings and operational benefits of migrating from on-premises to Azure SQL, first to IaaS and then continuing to PaaS.</a:t>
            </a:r>
          </a:p>
          <a:p>
            <a:endParaRPr lang="en-US" dirty="0"/>
          </a:p>
          <a:p>
            <a:r>
              <a:rPr lang="en-US" dirty="0"/>
              <a:t>ESG saw that modernizing on Azure SQL’s managed databases provided an incremental +17% cost savings vs Azure SQL VMs, but also significant reductions in app and systems administration costs.</a:t>
            </a:r>
          </a:p>
          <a:p>
            <a:endParaRPr lang="en-US" dirty="0"/>
          </a:p>
          <a:p>
            <a:r>
              <a:rPr lang="en-US" dirty="0"/>
              <a:t>The benefits of fully-managed services are compelling, but ultimately you need to decide which Azure SQL options are right for you.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686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ea typeface="Times New Roman" panose="02020603050405020304" pitchFamily="18" charset="0"/>
              </a:rPr>
              <a:t>We’re thrilled to share that Microsoft was named a Leader in the 2021 Gartner® Magic Quadrant™ for Cloud Database Management Systems, positioned furthest on our completeness of vision. We</a:t>
            </a:r>
            <a:r>
              <a:rPr lang="en-US" sz="2800" b="0" i="0" dirty="0">
                <a:solidFill>
                  <a:srgbClr val="4C4C51"/>
                </a:solidFill>
                <a:effectLst/>
                <a:latin typeface="Segoe UI" panose="020B0502040204020203" pitchFamily="34" charset="0"/>
              </a:rPr>
              <a:t> feel this is a testament to our ongoing innovation and the integration of a comprehensive cloud data management ecosystem into Microsoft’s end-to-end data platform.</a:t>
            </a:r>
            <a:endParaRPr lang="en-US" sz="1800" dirty="0">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30000" noProof="0" dirty="0">
              <a:ln>
                <a:noFill/>
              </a:ln>
              <a:solidFill>
                <a:schemeClr val="tx1"/>
              </a:solidFill>
              <a:effectLst/>
              <a:uLnTx/>
              <a:uFillTx/>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baseline="30000" dirty="0">
                <a:solidFill>
                  <a:schemeClr val="tx1"/>
                </a:solidFill>
                <a:effectLst/>
                <a:latin typeface="+mn-lt"/>
                <a:ea typeface="+mn-ea"/>
                <a:cs typeface="+mn-cs"/>
              </a:rPr>
              <a:t>1 </a:t>
            </a:r>
            <a:r>
              <a:rPr lang="en-US" sz="1200" b="0" i="1" u="none" strike="noStrike" kern="1200" dirty="0">
                <a:solidFill>
                  <a:schemeClr val="tx1"/>
                </a:solidFill>
                <a:effectLst/>
                <a:latin typeface="+mn-lt"/>
                <a:ea typeface="+mn-ea"/>
                <a:cs typeface="+mn-cs"/>
              </a:rPr>
              <a:t>2021 Gartner “Magic Quadrant for Cloud Database Management Systems,” by </a:t>
            </a:r>
            <a:r>
              <a:rPr lang="en-US" b="0" i="1" dirty="0">
                <a:solidFill>
                  <a:srgbClr val="424242"/>
                </a:solidFill>
                <a:effectLst/>
                <a:latin typeface="Gartner sans"/>
              </a:rPr>
              <a:t>Henry Cook, </a:t>
            </a:r>
            <a:r>
              <a:rPr lang="en-US" b="0" i="1" dirty="0" err="1">
                <a:solidFill>
                  <a:srgbClr val="424242"/>
                </a:solidFill>
                <a:effectLst/>
                <a:latin typeface="Gartner sans"/>
              </a:rPr>
              <a:t>Merv</a:t>
            </a:r>
            <a:r>
              <a:rPr lang="en-US" b="0" i="1" dirty="0">
                <a:solidFill>
                  <a:srgbClr val="424242"/>
                </a:solidFill>
                <a:effectLst/>
                <a:latin typeface="Gartner sans"/>
              </a:rPr>
              <a:t> Adrian, Rick Greenwald, Adam </a:t>
            </a:r>
            <a:r>
              <a:rPr lang="en-US" b="0" i="1" dirty="0" err="1">
                <a:solidFill>
                  <a:srgbClr val="424242"/>
                </a:solidFill>
                <a:effectLst/>
                <a:latin typeface="Gartner sans"/>
              </a:rPr>
              <a:t>Ronthal</a:t>
            </a:r>
            <a:r>
              <a:rPr lang="en-US" b="0" i="1" dirty="0">
                <a:solidFill>
                  <a:srgbClr val="424242"/>
                </a:solidFill>
                <a:effectLst/>
                <a:latin typeface="Gartner sans"/>
              </a:rPr>
              <a:t> and Philip </a:t>
            </a:r>
            <a:r>
              <a:rPr lang="en-US" b="0" i="1" dirty="0" err="1">
                <a:solidFill>
                  <a:srgbClr val="424242"/>
                </a:solidFill>
                <a:effectLst/>
                <a:latin typeface="Gartner sans"/>
              </a:rPr>
              <a:t>Russom</a:t>
            </a:r>
            <a:r>
              <a:rPr lang="en-US" sz="1200" b="0" i="1" u="none" strike="noStrike" kern="1200" dirty="0">
                <a:solidFill>
                  <a:schemeClr val="tx1"/>
                </a:solidFill>
                <a:effectLst/>
                <a:latin typeface="+mn-lt"/>
                <a:ea typeface="+mn-ea"/>
                <a:cs typeface="+mn-cs"/>
              </a:rPr>
              <a:t>. </a:t>
            </a:r>
            <a:r>
              <a:rPr lang="en-US" b="0" i="1" dirty="0">
                <a:solidFill>
                  <a:srgbClr val="4C4C51"/>
                </a:solidFill>
                <a:effectLst/>
                <a:latin typeface="Segoe UI" panose="020B0502040204020203" pitchFamily="34" charset="0"/>
              </a:rPr>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kumimoji="0" lang="en-US" sz="1200" b="0" i="1" u="none" strike="noStrike" kern="1200" cap="none" spc="0" normalizeH="0" baseline="30000" noProof="0" dirty="0">
              <a:ln>
                <a:noFill/>
              </a:ln>
              <a:solidFill>
                <a:schemeClr val="tx1">
                  <a:lumMod val="95000"/>
                  <a:lumOff val="5000"/>
                </a:schemeClr>
              </a:solidFill>
              <a:effectLst/>
              <a:uLnTx/>
              <a:uFillTx/>
              <a:cs typeface="Segoe UI" panose="020B0502040204020203" pitchFamily="34"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30000" noProof="0" dirty="0">
              <a:ln>
                <a:noFill/>
              </a:ln>
              <a:solidFill>
                <a:schemeClr val="tx1">
                  <a:lumMod val="95000"/>
                  <a:lumOff val="5000"/>
                </a:schemeClr>
              </a:solidFill>
              <a:effectLst/>
              <a:uLnTx/>
              <a:uFillTx/>
              <a:cs typeface="Segoe UI" panose="020B0502040204020203" pitchFamily="34"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baseline="30000" noProof="0" dirty="0">
                <a:solidFill>
                  <a:schemeClr val="tx1">
                    <a:lumMod val="95000"/>
                    <a:lumOff val="5000"/>
                  </a:schemeClr>
                </a:solidFill>
                <a:latin typeface="+mn-lt"/>
                <a:ea typeface="+mn-ea"/>
                <a:cs typeface="Segoe UI" panose="020B0502040204020203" pitchFamily="34" charset="0"/>
                <a:hlinkClick r:id="rId3">
                  <a:extLst>
                    <a:ext uri="{A12FA001-AC4F-418D-AE19-62706E023703}">
                      <ahyp:hlinkClr xmlns:ahyp="http://schemas.microsoft.com/office/drawing/2018/hyperlinkcolor" val="tx"/>
                    </a:ext>
                  </a:extLst>
                </a:hlinkClick>
              </a:rPr>
              <a:t>2 </a:t>
            </a:r>
            <a:r>
              <a:rPr lang="en-US" sz="1200" i="1" kern="1200" noProof="0" dirty="0">
                <a:solidFill>
                  <a:schemeClr val="tx1">
                    <a:lumMod val="95000"/>
                    <a:lumOff val="5000"/>
                  </a:schemeClr>
                </a:solidFill>
                <a:latin typeface="+mn-lt"/>
                <a:ea typeface="+mn-ea"/>
                <a:cs typeface="Segoe UI" panose="020B0502040204020203" pitchFamily="34" charset="0"/>
                <a:hlinkClick r:id="rId3">
                  <a:extLst>
                    <a:ext uri="{A12FA001-AC4F-418D-AE19-62706E023703}">
                      <ahyp:hlinkClr xmlns:ahyp="http://schemas.microsoft.com/office/drawing/2018/hyperlinkcolor" val="tx"/>
                    </a:ext>
                  </a:extLst>
                </a:hlinkClick>
              </a:rPr>
              <a:t>The Forrester Wave™: D</a:t>
            </a:r>
            <a:r>
              <a:rPr lang="en-US" sz="1200" i="1" kern="1200" dirty="0" err="1">
                <a:solidFill>
                  <a:schemeClr val="tx1">
                    <a:lumMod val="95000"/>
                    <a:lumOff val="5000"/>
                  </a:schemeClr>
                </a:solidFill>
                <a:latin typeface="+mn-lt"/>
                <a:ea typeface="+mn-ea"/>
                <a:cs typeface="Segoe UI" panose="020B0502040204020203" pitchFamily="34" charset="0"/>
                <a:hlinkClick r:id="rId3">
                  <a:extLst>
                    <a:ext uri="{A12FA001-AC4F-418D-AE19-62706E023703}">
                      <ahyp:hlinkClr xmlns:ahyp="http://schemas.microsoft.com/office/drawing/2018/hyperlinkcolor" val="tx"/>
                    </a:ext>
                  </a:extLst>
                </a:hlinkClick>
              </a:rPr>
              <a:t>atabase</a:t>
            </a:r>
            <a:r>
              <a:rPr lang="en-US" sz="1200" i="1" kern="1200" dirty="0">
                <a:solidFill>
                  <a:schemeClr val="tx1">
                    <a:lumMod val="95000"/>
                    <a:lumOff val="5000"/>
                  </a:schemeClr>
                </a:solidFill>
                <a:latin typeface="+mn-lt"/>
                <a:ea typeface="+mn-ea"/>
                <a:cs typeface="Segoe UI" panose="020B0502040204020203" pitchFamily="34" charset="0"/>
                <a:hlinkClick r:id="rId3">
                  <a:extLst>
                    <a:ext uri="{A12FA001-AC4F-418D-AE19-62706E023703}">
                      <ahyp:hlinkClr xmlns:ahyp="http://schemas.microsoft.com/office/drawing/2018/hyperlinkcolor" val="tx"/>
                    </a:ext>
                  </a:extLst>
                </a:hlinkClick>
              </a:rPr>
              <a:t>-As-A-Service, Q2 2019 </a:t>
            </a:r>
            <a:r>
              <a:rPr lang="en-US" sz="1200" i="1" dirty="0">
                <a:solidFill>
                  <a:schemeClr val="tx1">
                    <a:lumMod val="95000"/>
                    <a:lumOff val="5000"/>
                  </a:schemeClr>
                </a:solidFill>
                <a:cs typeface="Segoe UI" panose="020B0502040204020203" pitchFamily="34" charset="0"/>
              </a:rPr>
              <a:t>by Noel </a:t>
            </a:r>
            <a:r>
              <a:rPr lang="en-US" sz="1200" i="1" dirty="0" err="1">
                <a:solidFill>
                  <a:schemeClr val="tx1">
                    <a:lumMod val="95000"/>
                    <a:lumOff val="5000"/>
                  </a:schemeClr>
                </a:solidFill>
                <a:cs typeface="Segoe UI" panose="020B0502040204020203" pitchFamily="34" charset="0"/>
              </a:rPr>
              <a:t>Yuhanna</a:t>
            </a:r>
            <a:r>
              <a:rPr lang="en-US" sz="1200" i="1" dirty="0">
                <a:solidFill>
                  <a:schemeClr val="tx1">
                    <a:lumMod val="95000"/>
                    <a:lumOff val="5000"/>
                  </a:schemeClr>
                </a:solidFill>
                <a:cs typeface="Segoe UI" panose="020B0502040204020203" pitchFamily="34" charset="0"/>
              </a:rPr>
              <a:t>, Gene </a:t>
            </a:r>
            <a:r>
              <a:rPr lang="en-US" sz="1200" i="1" dirty="0" err="1">
                <a:solidFill>
                  <a:schemeClr val="tx1">
                    <a:lumMod val="95000"/>
                    <a:lumOff val="5000"/>
                  </a:schemeClr>
                </a:solidFill>
                <a:cs typeface="Segoe UI" panose="020B0502040204020203" pitchFamily="34" charset="0"/>
              </a:rPr>
              <a:t>Leganza</a:t>
            </a:r>
            <a:r>
              <a:rPr lang="en-US" sz="1200" i="1" dirty="0">
                <a:solidFill>
                  <a:schemeClr val="tx1">
                    <a:lumMod val="95000"/>
                    <a:lumOff val="5000"/>
                  </a:schemeClr>
                </a:solidFill>
                <a:cs typeface="Segoe UI" panose="020B0502040204020203" pitchFamily="34" charset="0"/>
              </a:rPr>
              <a:t> and Jeremy Vale. </a:t>
            </a:r>
            <a:r>
              <a:rPr lang="en-US" sz="1200" i="1" dirty="0"/>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baseline="30000" noProof="0" dirty="0">
                <a:solidFill>
                  <a:schemeClr val="tx1">
                    <a:lumMod val="95000"/>
                    <a:lumOff val="5000"/>
                  </a:schemeClr>
                </a:solidFill>
                <a:latin typeface="+mn-lt"/>
                <a:ea typeface="+mn-ea"/>
                <a:cs typeface="Segoe UI" panose="020B0502040204020203" pitchFamily="34" charset="0"/>
                <a:hlinkClick r:id="rId3">
                  <a:extLst>
                    <a:ext uri="{A12FA001-AC4F-418D-AE19-62706E023703}">
                      <ahyp:hlinkClr xmlns:ahyp="http://schemas.microsoft.com/office/drawing/2018/hyperlinkcolor" val="tx"/>
                    </a:ext>
                  </a:extLst>
                </a:hlinkClick>
              </a:rPr>
              <a:t>3</a:t>
            </a:r>
            <a:r>
              <a:rPr lang="en-US" sz="1200" i="1" kern="1200" noProof="0" dirty="0">
                <a:solidFill>
                  <a:schemeClr val="tx1">
                    <a:lumMod val="95000"/>
                    <a:lumOff val="5000"/>
                  </a:schemeClr>
                </a:solidFill>
                <a:latin typeface="+mn-lt"/>
                <a:ea typeface="+mn-ea"/>
                <a:cs typeface="Segoe UI" panose="020B0502040204020203" pitchFamily="34" charset="0"/>
                <a:hlinkClick r:id="rId3">
                  <a:extLst>
                    <a:ext uri="{A12FA001-AC4F-418D-AE19-62706E023703}">
                      <ahyp:hlinkClr xmlns:ahyp="http://schemas.microsoft.com/office/drawing/2018/hyperlinkcolor" val="tx"/>
                    </a:ext>
                  </a:extLst>
                </a:hlinkClick>
              </a:rPr>
              <a:t> The Forrester Wave™: </a:t>
            </a:r>
            <a:r>
              <a:rPr lang="en-US" sz="1200" i="1" kern="1200" noProof="0" dirty="0" err="1">
                <a:solidFill>
                  <a:schemeClr val="tx1">
                    <a:lumMod val="95000"/>
                    <a:lumOff val="5000"/>
                  </a:schemeClr>
                </a:solidFill>
                <a:latin typeface="+mn-lt"/>
                <a:ea typeface="+mn-ea"/>
                <a:cs typeface="Segoe UI" panose="020B0502040204020203" pitchFamily="34" charset="0"/>
                <a:hlinkClick r:id="rId3">
                  <a:extLst>
                    <a:ext uri="{A12FA001-AC4F-418D-AE19-62706E023703}">
                      <ahyp:hlinkClr xmlns:ahyp="http://schemas.microsoft.com/office/drawing/2018/hyperlinkcolor" val="tx"/>
                    </a:ext>
                  </a:extLst>
                </a:hlinkClick>
              </a:rPr>
              <a:t>Translytical</a:t>
            </a:r>
            <a:r>
              <a:rPr lang="en-US" sz="1200" i="1" kern="1200" noProof="0" dirty="0">
                <a:solidFill>
                  <a:schemeClr val="tx1">
                    <a:lumMod val="95000"/>
                    <a:lumOff val="5000"/>
                  </a:schemeClr>
                </a:solidFill>
                <a:latin typeface="+mn-lt"/>
                <a:ea typeface="+mn-ea"/>
                <a:cs typeface="Segoe UI" panose="020B0502040204020203" pitchFamily="34" charset="0"/>
                <a:hlinkClick r:id="rId3">
                  <a:extLst>
                    <a:ext uri="{A12FA001-AC4F-418D-AE19-62706E023703}">
                      <ahyp:hlinkClr xmlns:ahyp="http://schemas.microsoft.com/office/drawing/2018/hyperlinkcolor" val="tx"/>
                    </a:ext>
                  </a:extLst>
                </a:hlinkClick>
              </a:rPr>
              <a:t> Data Platforms</a:t>
            </a:r>
            <a:r>
              <a:rPr lang="en-US" sz="1200" i="1" kern="1200" dirty="0">
                <a:solidFill>
                  <a:schemeClr val="tx1">
                    <a:lumMod val="95000"/>
                    <a:lumOff val="5000"/>
                  </a:schemeClr>
                </a:solidFill>
                <a:latin typeface="+mn-lt"/>
                <a:ea typeface="+mn-ea"/>
                <a:cs typeface="Segoe UI" panose="020B0502040204020203" pitchFamily="34" charset="0"/>
                <a:hlinkClick r:id="rId3">
                  <a:extLst>
                    <a:ext uri="{A12FA001-AC4F-418D-AE19-62706E023703}">
                      <ahyp:hlinkClr xmlns:ahyp="http://schemas.microsoft.com/office/drawing/2018/hyperlinkcolor" val="tx"/>
                    </a:ext>
                  </a:extLst>
                </a:hlinkClick>
              </a:rPr>
              <a:t>, Q4 2019 </a:t>
            </a:r>
            <a:r>
              <a:rPr lang="en-US" sz="1200" i="1" dirty="0">
                <a:solidFill>
                  <a:schemeClr val="tx1">
                    <a:lumMod val="95000"/>
                    <a:lumOff val="5000"/>
                  </a:schemeClr>
                </a:solidFill>
                <a:cs typeface="Segoe UI" panose="020B0502040204020203" pitchFamily="34" charset="0"/>
              </a:rPr>
              <a:t>by Noel </a:t>
            </a:r>
            <a:r>
              <a:rPr lang="en-US" sz="1200" i="1" dirty="0" err="1">
                <a:solidFill>
                  <a:schemeClr val="tx1">
                    <a:lumMod val="95000"/>
                    <a:lumOff val="5000"/>
                  </a:schemeClr>
                </a:solidFill>
                <a:cs typeface="Segoe UI" panose="020B0502040204020203" pitchFamily="34" charset="0"/>
              </a:rPr>
              <a:t>Yuhanna</a:t>
            </a:r>
            <a:r>
              <a:rPr lang="en-US" sz="1200" i="1" dirty="0">
                <a:solidFill>
                  <a:schemeClr val="tx1">
                    <a:lumMod val="95000"/>
                    <a:lumOff val="5000"/>
                  </a:schemeClr>
                </a:solidFill>
                <a:cs typeface="Segoe UI" panose="020B0502040204020203" pitchFamily="34" charset="0"/>
              </a:rPr>
              <a:t> and Mike Gualtieri. </a:t>
            </a:r>
            <a:r>
              <a:rPr lang="en-US" sz="1200" i="1" dirty="0"/>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17</a:t>
            </a:fld>
            <a:endParaRPr lang="en-US"/>
          </a:p>
        </p:txBody>
      </p:sp>
    </p:spTree>
    <p:extLst>
      <p:ext uri="{BB962C8B-B14F-4D97-AF65-F5344CB8AC3E}">
        <p14:creationId xmlns:p14="http://schemas.microsoft.com/office/powerpoint/2010/main" val="1553799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200" dirty="0">
                <a:solidFill>
                  <a:srgbClr val="000000"/>
                </a:solidFill>
                <a:effectLst/>
                <a:latin typeface="Calibri" panose="020F0502020204030204" pitchFamily="34" charset="0"/>
                <a:ea typeface="Calibri" panose="020F0502020204030204" pitchFamily="34" charset="0"/>
              </a:rPr>
              <a:t>AMMP continues to be our hero corporate program for all things migration and modernization in FY22. </a:t>
            </a:r>
          </a:p>
          <a:p>
            <a:pPr marL="285750" indent="-285750">
              <a:buFontTx/>
              <a:buChar char="-"/>
            </a:pPr>
            <a:r>
              <a:rPr lang="en-US" sz="1200" dirty="0">
                <a:solidFill>
                  <a:srgbClr val="000000"/>
                </a:solidFill>
                <a:effectLst/>
                <a:latin typeface="Calibri" panose="020F0502020204030204" pitchFamily="34" charset="0"/>
                <a:ea typeface="Calibri" panose="020F0502020204030204" pitchFamily="34" charset="0"/>
              </a:rPr>
              <a:t>In July 2021, we launched an update to program, expanding the focus on modernization and introducing new program offerings</a:t>
            </a:r>
          </a:p>
          <a:p>
            <a:pPr marL="503012" lvl="1" indent="-285750">
              <a:buFontTx/>
              <a:buChar char="-"/>
            </a:pPr>
            <a:r>
              <a:rPr lang="en-US" sz="1200" dirty="0">
                <a:solidFill>
                  <a:srgbClr val="000000"/>
                </a:solidFill>
                <a:effectLst/>
                <a:latin typeface="Calibri" panose="020F0502020204030204" pitchFamily="34" charset="0"/>
                <a:ea typeface="Calibri" panose="020F0502020204030204" pitchFamily="34" charset="0"/>
              </a:rPr>
              <a:t>FastTrack for Azure engineering guidance during strategy and planning stages of large projects (&gt;$500k)</a:t>
            </a:r>
          </a:p>
          <a:p>
            <a:pPr marL="503012" lvl="1" indent="-285750">
              <a:buFontTx/>
              <a:buChar char="-"/>
            </a:pPr>
            <a:r>
              <a:rPr lang="en-US" sz="1200" dirty="0">
                <a:solidFill>
                  <a:srgbClr val="000000"/>
                </a:solidFill>
                <a:effectLst/>
                <a:latin typeface="Calibri" panose="020F0502020204030204" pitchFamily="34" charset="0"/>
                <a:ea typeface="Calibri" panose="020F0502020204030204" pitchFamily="34" charset="0"/>
              </a:rPr>
              <a:t>Solution Assessments are now available which offer a holistic business case to help customers develop their migration and modernization plans</a:t>
            </a:r>
          </a:p>
          <a:p>
            <a:pPr marL="503012" lvl="1" indent="-285750">
              <a:buFontTx/>
              <a:buChar char="-"/>
            </a:pPr>
            <a:r>
              <a:rPr lang="en-US" sz="1200" dirty="0">
                <a:solidFill>
                  <a:srgbClr val="000000"/>
                </a:solidFill>
                <a:effectLst/>
                <a:latin typeface="Calibri" panose="020F0502020204030204" pitchFamily="34" charset="0"/>
                <a:ea typeface="Calibri" panose="020F0502020204030204" pitchFamily="34" charset="0"/>
              </a:rPr>
              <a:t>Cloud Adoption Framework Workshops to help customer make key decisions during their cloud adoption journey</a:t>
            </a:r>
          </a:p>
          <a:p>
            <a:pPr marL="503012" lvl="1" indent="-285750">
              <a:buFontTx/>
              <a:buChar char="-"/>
            </a:pPr>
            <a:r>
              <a:rPr lang="en-US" sz="1200" dirty="0">
                <a:solidFill>
                  <a:srgbClr val="000000"/>
                </a:solidFill>
                <a:effectLst/>
                <a:latin typeface="Calibri" panose="020F0502020204030204" pitchFamily="34" charset="0"/>
                <a:ea typeface="Calibri" panose="020F0502020204030204" pitchFamily="34" charset="0"/>
              </a:rPr>
              <a:t>New Standard and Advanced offers designed to best support customer needs</a:t>
            </a:r>
          </a:p>
          <a:p>
            <a:pPr marL="503012" lvl="1" indent="-285750">
              <a:buFontTx/>
              <a:buChar char="-"/>
            </a:pPr>
            <a:r>
              <a:rPr lang="en-US" sz="1200" dirty="0">
                <a:solidFill>
                  <a:srgbClr val="000000"/>
                </a:solidFill>
                <a:effectLst/>
                <a:latin typeface="Calibri" panose="020F0502020204030204" pitchFamily="34" charset="0"/>
                <a:ea typeface="Calibri" panose="020F0502020204030204" pitchFamily="34" charset="0"/>
              </a:rPr>
              <a:t>Support for Azure Spring Cloud and Azure Cosmos DB</a:t>
            </a:r>
          </a:p>
          <a:p>
            <a:pPr marL="0" indent="0">
              <a:buFontTx/>
              <a:buNone/>
            </a:pPr>
            <a:endParaRPr lang="en-US" sz="1200" u="sng" dirty="0">
              <a:solidFill>
                <a:srgbClr val="000000"/>
              </a:solidFill>
              <a:effectLst/>
              <a:latin typeface="Calibri" panose="020F0502020204030204" pitchFamily="34" charset="0"/>
              <a:cs typeface="Arial" panose="020B0604020202020204" pitchFamily="34" charset="0"/>
            </a:endParaRPr>
          </a:p>
          <a:p>
            <a:pPr marL="0" indent="0">
              <a:buFontTx/>
              <a:buNone/>
            </a:pPr>
            <a:r>
              <a:rPr lang="en-US" sz="900" b="1" i="0" u="sng" dirty="0">
                <a:solidFill>
                  <a:srgbClr val="FFFFFF"/>
                </a:solidFill>
                <a:effectLst/>
                <a:latin typeface="Segoe UI" panose="020B0502040204020203" pitchFamily="34" charset="0"/>
              </a:rPr>
              <a:t>Pillars:</a:t>
            </a:r>
            <a:r>
              <a:rPr lang="en-US" sz="900" b="0" i="0" dirty="0">
                <a:solidFill>
                  <a:srgbClr val="FFFFFF"/>
                </a:solidFill>
                <a:effectLst/>
                <a:latin typeface="Segoe UI" panose="020B0502040204020203" pitchFamily="34" charset="0"/>
              </a:rPr>
              <a:t>​</a:t>
            </a:r>
            <a:endParaRPr lang="en-US" dirty="0"/>
          </a:p>
          <a:p>
            <a:pPr marL="228600" indent="-228600" algn="l" rtl="0" fontAlgn="base">
              <a:buAutoNum type="arabicParenR"/>
            </a:pPr>
            <a:r>
              <a:rPr lang="en-US" sz="900" b="0" i="0" u="none" strike="noStrike" dirty="0">
                <a:solidFill>
                  <a:srgbClr val="FFFFFF"/>
                </a:solidFill>
                <a:effectLst/>
                <a:latin typeface="Segoe UI" panose="020B0502040204020203" pitchFamily="34" charset="0"/>
              </a:rPr>
              <a:t>A proven approach for all your needs </a:t>
            </a:r>
          </a:p>
          <a:p>
            <a:pPr marL="228600" indent="-228600" algn="l" rtl="0" fontAlgn="base">
              <a:buAutoNum type="arabicParenR"/>
            </a:pPr>
            <a:r>
              <a:rPr lang="en-US" sz="900" b="0" i="0" u="none" strike="noStrike" dirty="0">
                <a:solidFill>
                  <a:srgbClr val="FFFFFF"/>
                </a:solidFill>
                <a:effectLst/>
                <a:latin typeface="Segoe UI" panose="020B0502040204020203" pitchFamily="34" charset="0"/>
              </a:rPr>
              <a:t>Optimize costs, drive sustainable outcomes </a:t>
            </a:r>
          </a:p>
          <a:p>
            <a:pPr marL="228600" indent="-228600" algn="l" rtl="0" fontAlgn="base">
              <a:buAutoNum type="arabicParenR"/>
            </a:pPr>
            <a:r>
              <a:rPr lang="en-US" sz="900" b="0" i="0" u="none" strike="noStrike" dirty="0">
                <a:solidFill>
                  <a:srgbClr val="FFFFFF"/>
                </a:solidFill>
                <a:effectLst/>
                <a:latin typeface="Segoe UI" panose="020B0502040204020203" pitchFamily="34" charset="0"/>
              </a:rPr>
              <a:t>Move confidently with expert help</a:t>
            </a:r>
            <a:endParaRPr lang="en-US" u="none" dirty="0"/>
          </a:p>
        </p:txBody>
      </p:sp>
      <p:sp>
        <p:nvSpPr>
          <p:cNvPr id="4" name="Slide Number Placeholder 3"/>
          <p:cNvSpPr>
            <a:spLocks noGrp="1"/>
          </p:cNvSpPr>
          <p:nvPr>
            <p:ph type="sldNum" sz="quarter" idx="5"/>
          </p:nvPr>
        </p:nvSpPr>
        <p:spPr/>
        <p:txBody>
          <a:bodyPr/>
          <a:lstStyle/>
          <a:p>
            <a:fld id="{4D69D98E-00C0-4BFC-8AEA-80D645241C7C}" type="slidenum">
              <a:rPr lang="en-US" smtClean="0"/>
              <a:t>18</a:t>
            </a:fld>
            <a:endParaRPr lang="en-US"/>
          </a:p>
        </p:txBody>
      </p:sp>
    </p:spTree>
    <p:extLst>
      <p:ext uri="{BB962C8B-B14F-4D97-AF65-F5344CB8AC3E}">
        <p14:creationId xmlns:p14="http://schemas.microsoft.com/office/powerpoint/2010/main" val="3083581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Streamline application modernization with the latest SQL Server capabilities in the cloud.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Managed Instance maintains </a:t>
            </a:r>
            <a:r>
              <a:rPr lang="en-US" sz="1200" b="1" kern="1200" dirty="0">
                <a:solidFill>
                  <a:schemeClr val="tx1"/>
                </a:solidFill>
                <a:effectLst/>
                <a:latin typeface="+mn-lt"/>
                <a:ea typeface="+mn-ea"/>
                <a:cs typeface="+mn-cs"/>
              </a:rPr>
              <a:t>the highest compatibility levels</a:t>
            </a:r>
            <a:r>
              <a:rPr lang="en-US" sz="1200" kern="1200" dirty="0">
                <a:solidFill>
                  <a:schemeClr val="tx1"/>
                </a:solidFill>
                <a:effectLst/>
                <a:latin typeface="+mn-lt"/>
                <a:ea typeface="+mn-ea"/>
                <a:cs typeface="+mn-cs"/>
              </a:rPr>
              <a:t>, so you can move your on-premises workloads without worrying about application compatibility or performance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SQL Managed Instance provides an entire SQL Server instance within a managed service, you can continue to </a:t>
            </a:r>
            <a:r>
              <a:rPr lang="en-US" sz="1200" b="1" kern="1200" dirty="0">
                <a:solidFill>
                  <a:schemeClr val="tx1"/>
                </a:solidFill>
                <a:effectLst/>
                <a:latin typeface="+mn-lt"/>
                <a:ea typeface="+mn-ea"/>
                <a:cs typeface="+mn-cs"/>
              </a:rPr>
              <a:t>use familiar tools and SQL Server features </a:t>
            </a:r>
            <a:r>
              <a:rPr lang="en-US" sz="1200" kern="1200" dirty="0">
                <a:solidFill>
                  <a:schemeClr val="tx1"/>
                </a:solidFill>
                <a:effectLst/>
                <a:latin typeface="+mn-lt"/>
                <a:ea typeface="+mn-ea"/>
                <a:cs typeface="+mn-cs"/>
              </a:rPr>
              <a:t>like cross-database queries and linked server.</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The </a:t>
            </a:r>
            <a:r>
              <a:rPr lang="en-US" sz="1800" b="1" dirty="0">
                <a:effectLst/>
                <a:latin typeface="Calibri" panose="020F0502020204030204" pitchFamily="34" charset="0"/>
                <a:ea typeface="Calibri" panose="020F0502020204030204" pitchFamily="34" charset="0"/>
                <a:cs typeface="Arial" panose="020B0604020202020204" pitchFamily="34" charset="0"/>
              </a:rPr>
              <a:t>link feature in SQL Managed Instance </a:t>
            </a:r>
            <a:r>
              <a:rPr lang="en-US" sz="1800" dirty="0">
                <a:effectLst/>
                <a:latin typeface="Calibri" panose="020F0502020204030204" pitchFamily="34" charset="0"/>
                <a:ea typeface="Calibri" panose="020F0502020204030204" pitchFamily="34" charset="0"/>
                <a:cs typeface="Arial" panose="020B0604020202020204" pitchFamily="34" charset="0"/>
              </a:rPr>
              <a:t>connects your SQL Servers hosted anywhere to Azure SQL Managed Instance, providing unprecedented hybrid flexibility and database mobility. With an approach that uses near real-time data replication to the cloud, you can offload workloads to read-only secondaries on Azure to take advantage of cloud-only features, performance, and scale. You can also choose to migrate one or more applications at the same time, at your own pace, with minimum downtime.</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Automated tools</a:t>
            </a:r>
            <a:r>
              <a:rPr lang="en-US" sz="1200" kern="1200" dirty="0">
                <a:solidFill>
                  <a:schemeClr val="tx1"/>
                </a:solidFill>
                <a:effectLst/>
                <a:latin typeface="+mn-lt"/>
                <a:ea typeface="+mn-ea"/>
                <a:cs typeface="+mn-cs"/>
              </a:rPr>
              <a:t>, like Database Migration Service, r</a:t>
            </a:r>
            <a:r>
              <a:rPr lang="en-US" sz="1200" b="0" i="0" u="none" strike="noStrike" kern="1200" dirty="0">
                <a:solidFill>
                  <a:schemeClr val="tx1"/>
                </a:solidFill>
                <a:effectLst/>
                <a:latin typeface="+mn-lt"/>
                <a:ea typeface="+mn-ea"/>
                <a:cs typeface="+mn-cs"/>
              </a:rPr>
              <a:t>educe the complexity of your cloud migration by using a single comprehensive service instead of multiple tools.</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19</a:t>
            </a:fld>
            <a:endParaRPr lang="en-US"/>
          </a:p>
        </p:txBody>
      </p:sp>
    </p:spTree>
    <p:extLst>
      <p:ext uri="{BB962C8B-B14F-4D97-AF65-F5344CB8AC3E}">
        <p14:creationId xmlns:p14="http://schemas.microsoft.com/office/powerpoint/2010/main" val="1669195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7813" y="820738"/>
            <a:ext cx="3914775" cy="2201862"/>
          </a:xfrm>
        </p:spPr>
      </p:sp>
      <p:sp>
        <p:nvSpPr>
          <p:cNvPr id="3" name="Notes Placeholder 2"/>
          <p:cNvSpPr>
            <a:spLocks noGrp="1"/>
          </p:cNvSpPr>
          <p:nvPr>
            <p:ph type="body" idx="1"/>
          </p:nvPr>
        </p:nvSpPr>
        <p:spPr/>
        <p:txBody>
          <a:bodyPr/>
          <a:lstStyle/>
          <a:p>
            <a:pPr lvl="0"/>
            <a:r>
              <a:rPr lang="en-US" dirty="0"/>
              <a:t>We provide the tools and capabilities necessary to help customers achieve their modernization goals:</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Evergreen SQL – </a:t>
            </a:r>
            <a:r>
              <a:rPr lang="en-US" b="0" dirty="0"/>
              <a:t>Azure SQL’s managed databases are evergreen, </a:t>
            </a:r>
            <a:r>
              <a:rPr lang="en-US" sz="1200" kern="0" dirty="0">
                <a:gradFill>
                  <a:gsLst>
                    <a:gs pos="2917">
                      <a:prstClr val="black"/>
                    </a:gs>
                    <a:gs pos="30000">
                      <a:prstClr val="black"/>
                    </a:gs>
                  </a:gsLst>
                  <a:lin ang="5400000" scaled="0"/>
                </a:gradFill>
              </a:rPr>
              <a:t>meaning they are always up to date so you never have to worry about updates, upgrades or end of support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SQL Managed Instance  </a:t>
            </a:r>
            <a:r>
              <a:rPr lang="en-US" dirty="0"/>
              <a:t>- </a:t>
            </a:r>
            <a:r>
              <a:rPr lang="en-US" sz="1200" kern="1200" dirty="0">
                <a:solidFill>
                  <a:schemeClr val="tx1"/>
                </a:solidFill>
                <a:effectLst/>
                <a:latin typeface="+mn-lt"/>
                <a:ea typeface="+mn-ea"/>
                <a:cs typeface="+mn-cs"/>
              </a:rPr>
              <a:t>Azure SQL Managed Instance is the intelligent, scalable, cloud database service that combines the broadest SQL Server engine compatibility with all the benefits of a fully managed, intelligent and evergreen platform as a service. SQL Managed Instance provides the broadest SQL Server compatibility on a fully-managed service, so you can confidently modernize your application with minimal code changes.  Built on the SQL Server code base, you can combine your experience with familiar tools, skills and resources and do more with what you already have. SQL Managed Instance also provides two levels of isolation, at the compute level and at the network level, providing a high level of isolation and security for your data.  </a:t>
            </a:r>
          </a:p>
          <a:p>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b="1" dirty="0"/>
              <a:t>Hybrid flexibility and data mobility - </a:t>
            </a:r>
            <a:r>
              <a:rPr lang="en-US" sz="1800" dirty="0">
                <a:effectLst/>
                <a:latin typeface="Calibri" panose="020F0502020204030204" pitchFamily="34" charset="0"/>
                <a:ea typeface="Calibri" panose="020F0502020204030204" pitchFamily="34" charset="0"/>
                <a:cs typeface="Arial" panose="020B0604020202020204" pitchFamily="34" charset="0"/>
              </a:rPr>
              <a:t>The link feature in SQL Managed Instance connects your SQL Servers hosted anywhere to Azure SQL Managed Instance, providing unprecedented hybrid flexibility and database mobility. With an approach that uses near real-time data replication to the cloud, you can offload workloads to read-only secondaries on Azure to take advantage of cloud-only features, performance, and scale. You can also choose to migrate one or more applications at the same time, at your own pace, with minimum downtime.</a:t>
            </a:r>
            <a:endParaRPr lang="en-US" b="1" dirty="0"/>
          </a:p>
          <a:p>
            <a:pPr defTabSz="931774">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Run Azure services such as </a:t>
            </a:r>
            <a:r>
              <a:rPr lang="en-US" sz="1200" b="1" kern="1200"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Azure SQL Managed Instance </a:t>
            </a:r>
            <a:r>
              <a:rPr lang="en-US" sz="1200" kern="1200"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anywhere. With Azure Arc, you can i</a:t>
            </a:r>
            <a:r>
              <a:rPr lang="en-US" sz="1200" dirty="0">
                <a:effectLst/>
                <a:latin typeface="Calibri" panose="020F0502020204030204" pitchFamily="34" charset="0"/>
                <a:ea typeface="Times New Roman" panose="02020603050405020304" pitchFamily="18" charset="0"/>
                <a:cs typeface="Calibri" panose="020F0502020204030204" pitchFamily="34" charset="0"/>
              </a:rPr>
              <a:t>mplement cloud practices and automation to deploy faster, consistently, and at scale with always-up-to-date Azure Arc-enabled data services.</a:t>
            </a:r>
            <a:endParaRPr lang="en-US" sz="1200" kern="1200"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Use </a:t>
            </a:r>
            <a:r>
              <a:rPr lang="en-US" b="1" i="0" dirty="0">
                <a:solidFill>
                  <a:srgbClr val="4C4C51"/>
                </a:solidFill>
                <a:effectLst/>
                <a:latin typeface="Segoe UI" panose="020B0502040204020203" pitchFamily="34" charset="0"/>
              </a:rPr>
              <a:t>Azure Migrate </a:t>
            </a:r>
            <a:r>
              <a:rPr lang="en-US" b="0" i="0" dirty="0">
                <a:solidFill>
                  <a:srgbClr val="4C4C51"/>
                </a:solidFill>
                <a:effectLst/>
                <a:latin typeface="Segoe UI" panose="020B0502040204020203" pitchFamily="34" charset="0"/>
              </a:rPr>
              <a:t>to bring everything together and simplify cloud migration. With one centralized migration service, you can discover and assess your datacenter, and then migrate workloads to Azure. It’s a</a:t>
            </a:r>
            <a:r>
              <a:rPr lang="en-US" sz="1200" b="0" i="0" u="none" strike="noStrike" kern="1200" dirty="0">
                <a:solidFill>
                  <a:schemeClr val="tx1"/>
                </a:solidFill>
                <a:effectLst/>
                <a:latin typeface="Segoe UI Light" pitchFamily="34" charset="0"/>
                <a:ea typeface="+mn-ea"/>
                <a:cs typeface="+mn-cs"/>
              </a:rPr>
              <a:t>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  Discover, assess, and migrate on-premises applications, infrastructure, and data. Centrally plan and track the migration across multiple Microsoft and independent software vendor (ISV) tools.</a:t>
            </a:r>
          </a:p>
          <a:p>
            <a:endParaRPr lang="en-US" sz="1200" b="0" i="0" u="none" strike="noStrike" kern="1200" dirty="0">
              <a:solidFill>
                <a:schemeClr val="tx1"/>
              </a:solidFill>
              <a:effectLst/>
              <a:latin typeface="Segoe UI Light" pitchFamily="34" charset="0"/>
              <a:ea typeface="+mn-ea"/>
              <a:cs typeface="+mn-cs"/>
            </a:endParaRPr>
          </a:p>
          <a:p>
            <a:pPr lvl="0"/>
            <a:endParaRPr lang="en-US" dirty="0"/>
          </a:p>
        </p:txBody>
      </p:sp>
      <p:sp>
        <p:nvSpPr>
          <p:cNvPr id="4" name="Slide Number Placeholder 3"/>
          <p:cNvSpPr>
            <a:spLocks noGrp="1"/>
          </p:cNvSpPr>
          <p:nvPr>
            <p:ph type="sldNum" sz="quarter" idx="10"/>
          </p:nvPr>
        </p:nvSpPr>
        <p:spPr/>
        <p:txBody>
          <a:bodyPr/>
          <a:lstStyle/>
          <a:p>
            <a:pPr defTabSz="949478">
              <a:defRPr/>
            </a:pPr>
            <a:fld id="{07525D1A-9CA5-4E94-B922-48D4C7E4CB42}" type="slidenum">
              <a:rPr lang="en-US">
                <a:solidFill>
                  <a:prstClr val="black"/>
                </a:solidFill>
                <a:latin typeface="Calibri" panose="020F0502020204030204"/>
              </a:rPr>
              <a:pPr defTabSz="949478">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132602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i="0" dirty="0">
                <a:solidFill>
                  <a:srgbClr val="E6E6E6"/>
                </a:solidFill>
                <a:effectLst/>
                <a:latin typeface="Segoe UI" panose="020B0502040204020203" pitchFamily="34" charset="0"/>
              </a:rPr>
              <a:t>Azure SQL Managed Instance </a:t>
            </a:r>
            <a:r>
              <a:rPr lang="en-US" b="0" i="0" dirty="0">
                <a:solidFill>
                  <a:srgbClr val="E6E6E6"/>
                </a:solidFill>
                <a:effectLst/>
                <a:latin typeface="Segoe UI" panose="020B0502040204020203" pitchFamily="34" charset="0"/>
              </a:rPr>
              <a:t>is the intelligent, scalable cloud database service that combines the broadest SQL Server database engine compatibility with all the benefits of a fully managed and evergreen platform as a service. SQL Managed Instance has near 100% compatibility with the latest SQL Server database engine, providing a native </a:t>
            </a:r>
            <a:r>
              <a:rPr lang="en-US" b="0" i="0" u="none" strike="noStrike" dirty="0">
                <a:effectLst/>
                <a:latin typeface="Segoe UI" panose="020B0502040204020203" pitchFamily="34" charset="0"/>
                <a:hlinkClick r:id="rId3"/>
              </a:rPr>
              <a:t>virtual network (</a:t>
            </a:r>
            <a:r>
              <a:rPr lang="en-US" b="0" i="0" u="none" strike="noStrike" dirty="0" err="1">
                <a:effectLst/>
                <a:latin typeface="Segoe UI" panose="020B0502040204020203" pitchFamily="34" charset="0"/>
                <a:hlinkClick r:id="rId3"/>
              </a:rPr>
              <a:t>VNet</a:t>
            </a:r>
            <a:r>
              <a:rPr lang="en-US" b="0" i="0" u="none" strike="noStrike" dirty="0">
                <a:effectLst/>
                <a:latin typeface="Segoe UI" panose="020B0502040204020203" pitchFamily="34" charset="0"/>
                <a:hlinkClick r:id="rId3"/>
              </a:rPr>
              <a:t>)</a:t>
            </a:r>
            <a:r>
              <a:rPr lang="en-US" b="0" i="0" dirty="0">
                <a:solidFill>
                  <a:srgbClr val="E6E6E6"/>
                </a:solidFill>
                <a:effectLst/>
                <a:latin typeface="Segoe UI" panose="020B0502040204020203" pitchFamily="34" charset="0"/>
              </a:rPr>
              <a:t> implementation that addresses common security concerns, and a </a:t>
            </a:r>
            <a:r>
              <a:rPr lang="en-US" b="0" i="0" u="none" strike="noStrike" dirty="0">
                <a:effectLst/>
                <a:latin typeface="Segoe UI" panose="020B0502040204020203" pitchFamily="34" charset="0"/>
                <a:hlinkClick r:id="rId4"/>
              </a:rPr>
              <a:t>business model</a:t>
            </a:r>
            <a:r>
              <a:rPr lang="en-US" b="0" i="0" dirty="0">
                <a:solidFill>
                  <a:srgbClr val="E6E6E6"/>
                </a:solidFill>
                <a:effectLst/>
                <a:latin typeface="Segoe UI" panose="020B0502040204020203" pitchFamily="34" charset="0"/>
              </a:rPr>
              <a:t> favorable for existing SQL Server customers. SQL Managed Instance allows existing SQL Server customers to modernize their on-premises applications to the cloud with minimal application and database changes. At the same time, SQL Managed Instance preserves all PaaS capabilities (automatic patching and version updates, </a:t>
            </a:r>
            <a:r>
              <a:rPr lang="en-US" b="0" i="0" u="none" strike="noStrike" dirty="0">
                <a:effectLst/>
                <a:latin typeface="Segoe UI" panose="020B0502040204020203" pitchFamily="34" charset="0"/>
                <a:hlinkClick r:id="rId5"/>
              </a:rPr>
              <a:t>automated backups</a:t>
            </a:r>
            <a:r>
              <a:rPr lang="en-US" b="0" i="0" dirty="0">
                <a:solidFill>
                  <a:srgbClr val="E6E6E6"/>
                </a:solidFill>
                <a:effectLst/>
                <a:latin typeface="Segoe UI" panose="020B0502040204020203" pitchFamily="34" charset="0"/>
              </a:rPr>
              <a:t>, </a:t>
            </a:r>
            <a:r>
              <a:rPr lang="en-US" b="0" i="0" u="none" strike="noStrike" dirty="0">
                <a:effectLst/>
                <a:latin typeface="Segoe UI" panose="020B0502040204020203" pitchFamily="34" charset="0"/>
                <a:hlinkClick r:id="rId6"/>
              </a:rPr>
              <a:t>high availability</a:t>
            </a:r>
            <a:r>
              <a:rPr lang="en-US" b="0" i="0" dirty="0">
                <a:solidFill>
                  <a:srgbClr val="E6E6E6"/>
                </a:solidFill>
                <a:effectLst/>
                <a:latin typeface="Segoe UI" panose="020B0502040204020203" pitchFamily="34" charset="0"/>
              </a:rPr>
              <a:t>) that drastically reduce management overhead and TCO.</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662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1000"/>
              </a:spcAft>
              <a:buClrTx/>
              <a:buSzTx/>
              <a:buFontTx/>
              <a:buNone/>
              <a:tabLst/>
              <a:defRPr/>
            </a:pPr>
            <a:r>
              <a:rPr lang="en-US" sz="500">
                <a:effectLst/>
                <a:latin typeface="Calibri" panose="020F0502020204030204" pitchFamily="34" charset="0"/>
                <a:ea typeface="Calibri" panose="020F0502020204030204" pitchFamily="34" charset="0"/>
              </a:rPr>
              <a:t>Getting the right answers to these questions is possible when all your data assets are connected and managed in a cohesive fashion.  This is why we announced the Microsoft Intelligent Data Platform, </a:t>
            </a:r>
            <a:r>
              <a:rPr lang="en-US" sz="1200">
                <a:effectLst/>
                <a:latin typeface="Calibri" panose="020F0502020204030204" pitchFamily="34" charset="0"/>
                <a:ea typeface="Times New Roman" panose="02020603050405020304" pitchFamily="18" charset="0"/>
              </a:rPr>
              <a:t>the leading cloud data platform that empowers organizations to invest more time creating value rather than integrating and managing their data estate.  </a:t>
            </a:r>
            <a:endParaRPr lang="en-US" sz="50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endParaRPr lang="en-US" sz="500">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lgn="l" defTabSz="914367"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a:solidFill>
                  <a:srgbClr val="6B6B6B"/>
                </a:solidFill>
                <a:effectLst/>
                <a:highlight>
                  <a:srgbClr val="FFFF00"/>
                </a:highlight>
                <a:latin typeface="Calibri" panose="020F0502020204030204" pitchFamily="34" charset="0"/>
                <a:ea typeface="Times New Roman" panose="02020603050405020304" pitchFamily="18" charset="0"/>
              </a:rPr>
              <a:t>The platform is made up of capabilities across databases, analytics and governance that, on their own, meet specific business needs and already bring many benefits but together helps </a:t>
            </a:r>
            <a:r>
              <a:rPr lang="en-US" sz="1200">
                <a:effectLst/>
                <a:latin typeface="Calibri" panose="020F0502020204030204" pitchFamily="34" charset="0"/>
                <a:ea typeface="Times New Roman" panose="02020603050405020304" pitchFamily="18" charset="0"/>
              </a:rPr>
              <a:t>easily evolve applications to include advanced analytics and intelligence.  </a:t>
            </a:r>
            <a:r>
              <a:rPr lang="en-US" sz="1200">
                <a:effectLst/>
                <a:latin typeface="Segoe UI" panose="020B0502040204020203" pitchFamily="34" charset="0"/>
                <a:ea typeface="Times New Roman" panose="02020603050405020304" pitchFamily="18" charset="0"/>
              </a:rPr>
              <a:t>It is the integration of the products you are already using today to accelerate innovation and achieve agility, across our cloud, as well as others</a:t>
            </a:r>
            <a:endParaRPr lang="en-US" sz="12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200">
                <a:effectLst/>
                <a:latin typeface="Segoe UI" panose="020B0502040204020203" pitchFamily="34" charset="0"/>
                <a:ea typeface="Times New Roman" panose="02020603050405020304" pitchFamily="18" charset="0"/>
              </a:rPr>
              <a:t>We want to remove key points of friction between your databases and analytics systems while ensuring your full data estate can be automatically mapped and governed</a:t>
            </a:r>
            <a:endParaRPr lang="en-US" sz="12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200">
                <a:effectLst/>
                <a:latin typeface="Segoe UI" panose="020B0502040204020203" pitchFamily="34" charset="0"/>
                <a:ea typeface="Times New Roman" panose="02020603050405020304" pitchFamily="18" charset="0"/>
              </a:rPr>
              <a:t>Organizations can analyze large volumes of operational data in near real-time with no extraction, transformation, or loading (ETL) pipelines, and no performance impact on transactional workloads</a:t>
            </a:r>
            <a:endParaRPr lang="en-US" sz="12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200">
                <a:effectLst/>
                <a:latin typeface="Segoe UI" panose="020B0502040204020203" pitchFamily="34" charset="0"/>
                <a:ea typeface="Times New Roman" panose="02020603050405020304" pitchFamily="18" charset="0"/>
              </a:rPr>
              <a:t>And anyone in the organization, whether they’re a data scientist, data analyst or a domain expert, can access, analyze, and share data</a:t>
            </a:r>
          </a:p>
          <a:p>
            <a:pPr marL="0" marR="0" lvl="0" indent="0" algn="l">
              <a:lnSpc>
                <a:spcPct val="105000"/>
              </a:lnSpc>
              <a:spcBef>
                <a:spcPts val="0"/>
              </a:spcBef>
              <a:spcAft>
                <a:spcPts val="0"/>
              </a:spcAft>
              <a:buFont typeface="Symbol" panose="05050102010706020507" pitchFamily="18" charset="2"/>
              <a:buNone/>
            </a:pPr>
            <a:endParaRPr lang="en-US" sz="1200">
              <a:effectLst/>
              <a:latin typeface="Segoe UI" panose="020B0502040204020203" pitchFamily="34" charset="0"/>
              <a:ea typeface="Times New Roman" panose="02020603050405020304" pitchFamily="18" charset="0"/>
            </a:endParaRPr>
          </a:p>
          <a:p>
            <a:pPr marL="0" marR="0" lvl="0" indent="0" algn="l">
              <a:lnSpc>
                <a:spcPct val="105000"/>
              </a:lnSpc>
              <a:spcBef>
                <a:spcPts val="0"/>
              </a:spcBef>
              <a:spcAft>
                <a:spcPts val="0"/>
              </a:spcAft>
              <a:buFont typeface="Symbol" panose="05050102010706020507" pitchFamily="18" charset="2"/>
              <a:buNone/>
            </a:pPr>
            <a:endParaRPr lang="en-US" sz="1200">
              <a:effectLst/>
              <a:latin typeface="Segoe UI" panose="020B0502040204020203" pitchFamily="34"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100">
                <a:effectLst/>
                <a:latin typeface="Calibri" panose="020F0502020204030204" pitchFamily="34" charset="0"/>
                <a:ea typeface="Calibri" panose="020F0502020204030204" pitchFamily="34" charset="0"/>
              </a:rPr>
              <a:t>This is the state we are all aiming for is where we can:</a:t>
            </a:r>
          </a:p>
          <a:p>
            <a:pPr marL="0" marR="0">
              <a:spcBef>
                <a:spcPts val="0"/>
              </a:spcBef>
              <a:spcAft>
                <a:spcPts val="0"/>
              </a:spcAft>
            </a:pPr>
            <a:endParaRPr lang="en-US" sz="11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100">
                <a:effectLst/>
                <a:latin typeface="Calibri" panose="020F0502020204030204" pitchFamily="34" charset="0"/>
                <a:ea typeface="Calibri" panose="020F0502020204030204" pitchFamily="34" charset="0"/>
              </a:rPr>
              <a:t>Accelerate innovation, </a:t>
            </a:r>
            <a:r>
              <a:rPr lang="en-US" sz="2000"/>
              <a:t>Focus on what matters most – your business. Free resources to create frictionless customer experiences, transform products and empower employees. </a:t>
            </a:r>
            <a:endParaRPr lang="en-US" sz="11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200"/>
              <a:t>Achieve agility, Pivot faster to respond to dynamic environments with an integrated data platform that adapts to your needs with hybrid and multi cloud capabilities. Build how you want, deploy where you want and gain fast, continuous insights.  </a:t>
            </a: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200"/>
              <a:t>Build on a</a:t>
            </a:r>
            <a:r>
              <a:rPr lang="en-US" sz="1200" b="1"/>
              <a:t> trusted </a:t>
            </a:r>
            <a:r>
              <a:rPr lang="en-US" sz="1200"/>
              <a:t>platform, Deliver data-powered experiences with the security and privacy controls required to innovate with confidence. Azure provides the most comprehensive protection for your valuable business data.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6696C-61DA-40FF-B003-63A9C359D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236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47A0C-D7F4-457D-AD4F-E65F52A2102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5709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kern="1200" dirty="0">
                <a:solidFill>
                  <a:schemeClr val="tx1"/>
                </a:solidFill>
                <a:effectLst/>
                <a:ea typeface="+mn-ea"/>
                <a:cs typeface="+mn-cs"/>
              </a:rPr>
              <a:t>The new </a:t>
            </a:r>
            <a:r>
              <a:rPr lang="en-US" sz="1200" b="1" i="0" u="none" strike="noStrike" kern="1200" dirty="0">
                <a:solidFill>
                  <a:schemeClr val="tx1"/>
                </a:solidFill>
                <a:effectLst/>
                <a:ea typeface="+mn-ea"/>
                <a:cs typeface="+mn-cs"/>
              </a:rPr>
              <a:t>link feature </a:t>
            </a:r>
            <a:r>
              <a:rPr lang="en-US" sz="1200" b="0" i="0" u="none" strike="noStrike" kern="1200" dirty="0">
                <a:solidFill>
                  <a:schemeClr val="tx1"/>
                </a:solidFill>
                <a:effectLst/>
                <a:ea typeface="+mn-ea"/>
                <a:cs typeface="+mn-cs"/>
              </a:rPr>
              <a:t>of Azure SQL Managed Instance connects your SQL Servers hosted anywhere (supporting SQL Server 2019 Enterprise Edition at this time, with all editions 2016 and beyond in the near future) to Azure SQL Managed Instance, providing hybrid flexibility and database mobility. With an approach that uses near real-time data replication to the cloud, you can shift workloads to read-only secondaries on Azure to take advantage of cloud-only features, performance, and scale. You can also choose to migrate one or more applications at the same time, at your own pace, with minimum downtime.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47A0C-D7F4-457D-AD4F-E65F52A2102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505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When connectivity, data sovereignty, or regulatory concerns drive a hybrid approach.  Azure SQL has you covered.</a:t>
            </a:r>
          </a:p>
          <a:p>
            <a:endParaRPr lang="en-US" dirty="0">
              <a:cs typeface="Segoe UI Semilight"/>
            </a:endParaRPr>
          </a:p>
          <a:p>
            <a:r>
              <a:rPr lang="en-US" dirty="0">
                <a:cs typeface="Segoe UI Semilight"/>
              </a:rPr>
              <a:t>SQL Managed Instance is now </a:t>
            </a:r>
            <a:r>
              <a:rPr lang="en-US" dirty="0">
                <a:ea typeface="+mn-lt"/>
                <a:cs typeface="+mn-lt"/>
              </a:rPr>
              <a:t>Azure Arc-enabled</a:t>
            </a:r>
            <a:r>
              <a:rPr lang="en-US" dirty="0">
                <a:ea typeface="+mn-lt"/>
                <a:cs typeface="Segoe UI Semilight"/>
              </a:rPr>
              <a:t>. B</a:t>
            </a:r>
            <a:r>
              <a:rPr lang="en-US" b="0" i="0" dirty="0">
                <a:solidFill>
                  <a:srgbClr val="F8F9FA"/>
                </a:solidFill>
                <a:effectLst/>
                <a:latin typeface="Segoe UI" panose="020B0502040204020203" pitchFamily="34" charset="0"/>
              </a:rPr>
              <a:t>ring Azure data services to on-premises, </a:t>
            </a:r>
            <a:r>
              <a:rPr lang="en-US" b="0" i="0" dirty="0" err="1">
                <a:solidFill>
                  <a:srgbClr val="F8F9FA"/>
                </a:solidFill>
                <a:effectLst/>
                <a:latin typeface="Segoe UI" panose="020B0502040204020203" pitchFamily="34" charset="0"/>
              </a:rPr>
              <a:t>multicloud</a:t>
            </a:r>
            <a:r>
              <a:rPr lang="en-US" b="0" i="0" dirty="0">
                <a:solidFill>
                  <a:srgbClr val="F8F9FA"/>
                </a:solidFill>
                <a:effectLst/>
                <a:latin typeface="Segoe UI" panose="020B0502040204020203" pitchFamily="34" charset="0"/>
              </a:rPr>
              <a:t>, and edge environments.</a:t>
            </a:r>
          </a:p>
          <a:p>
            <a:endParaRPr lang="en-US" dirty="0">
              <a:cs typeface="Segoe UI Semilight"/>
            </a:endParaRPr>
          </a:p>
          <a:p>
            <a:r>
              <a:rPr lang="en-US" b="0" i="0" dirty="0">
                <a:solidFill>
                  <a:srgbClr val="4C4C51"/>
                </a:solidFill>
                <a:effectLst/>
                <a:latin typeface="Segoe UI" panose="020B0502040204020203" pitchFamily="34" charset="0"/>
              </a:rPr>
              <a:t>Run Azure data services on-premises, at the edge, and in </a:t>
            </a:r>
            <a:r>
              <a:rPr lang="en-US" b="0" i="0" dirty="0" err="1">
                <a:solidFill>
                  <a:srgbClr val="4C4C51"/>
                </a:solidFill>
                <a:effectLst/>
                <a:latin typeface="Segoe UI" panose="020B0502040204020203" pitchFamily="34" charset="0"/>
              </a:rPr>
              <a:t>multicloud</a:t>
            </a:r>
            <a:r>
              <a:rPr lang="en-US" b="0" i="0" dirty="0">
                <a:solidFill>
                  <a:srgbClr val="4C4C51"/>
                </a:solidFill>
                <a:effectLst/>
                <a:latin typeface="Segoe UI" panose="020B0502040204020203" pitchFamily="34" charset="0"/>
              </a:rPr>
              <a:t> environments using Kubernetes on the infrastructure of your choice. Get the latest Azure innovations, elastic scale, and unified management for data workloads with or without direct cloud connection.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488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In the past, cloud migration was overwhelming with disconnected tools in different places.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That's why Microsoft introduced Azure Migrate to bring everything together and simplify cloud migration. With one centralized migration service, you can discover and assess your datacenter, and then migrate workloads to Azure. </a:t>
            </a:r>
            <a:endParaRPr lang="en-US" dirty="0"/>
          </a:p>
          <a:p>
            <a:endParaRPr lang="en-US" dirty="0"/>
          </a:p>
          <a:p>
            <a:r>
              <a:rPr lang="en-US" sz="1200" b="0" i="0" u="none" strike="noStrike" kern="1200" dirty="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dirty="0"/>
          </a:p>
          <a:p>
            <a:endParaRPr lang="en-US" dirty="0"/>
          </a:p>
        </p:txBody>
      </p:sp>
      <p:sp>
        <p:nvSpPr>
          <p:cNvPr id="4" name="Slide Number Placeholder 3"/>
          <p:cNvSpPr>
            <a:spLocks noGrp="1"/>
          </p:cNvSpPr>
          <p:nvPr>
            <p:ph type="sldNum" sz="quarter" idx="5"/>
          </p:nvPr>
        </p:nvSpPr>
        <p:spPr/>
        <p:txBody>
          <a:bodyPr/>
          <a:lstStyle/>
          <a:p>
            <a:fld id="{C76AE915-B316-4484-9EA0-03EB58256B59}" type="slidenum">
              <a:rPr lang="en-US" smtClean="0"/>
              <a:t>25</a:t>
            </a:fld>
            <a:endParaRPr lang="en-US"/>
          </a:p>
        </p:txBody>
      </p:sp>
    </p:spTree>
    <p:extLst>
      <p:ext uri="{BB962C8B-B14F-4D97-AF65-F5344CB8AC3E}">
        <p14:creationId xmlns:p14="http://schemas.microsoft.com/office/powerpoint/2010/main" val="131585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https://customers.microsoft.com/en-us/story/818907-manulife-insurance-azure-sql-database</a:t>
            </a:r>
          </a:p>
        </p:txBody>
      </p:sp>
      <p:sp>
        <p:nvSpPr>
          <p:cNvPr id="4" name="Slide Number Placeholder 3"/>
          <p:cNvSpPr>
            <a:spLocks noGrp="1"/>
          </p:cNvSpPr>
          <p:nvPr>
            <p:ph type="sldNum" sz="quarter" idx="5"/>
          </p:nvPr>
        </p:nvSpPr>
        <p:spPr/>
        <p:txBody>
          <a:bodyPr/>
          <a:lstStyle/>
          <a:p>
            <a:fld id="{1C3DE33B-6BA1-4569-8418-75B90D64D5EE}" type="slidenum">
              <a:rPr lang="en-US" smtClean="0"/>
              <a:t>26</a:t>
            </a:fld>
            <a:endParaRPr lang="en-US"/>
          </a:p>
        </p:txBody>
      </p:sp>
    </p:spTree>
    <p:extLst>
      <p:ext uri="{BB962C8B-B14F-4D97-AF65-F5344CB8AC3E}">
        <p14:creationId xmlns:p14="http://schemas.microsoft.com/office/powerpoint/2010/main" val="3186234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https://customers.microsoft.com/en-us/story/724156-hr-block-professional-services-azure-sql-server</a:t>
            </a:r>
          </a:p>
        </p:txBody>
      </p:sp>
      <p:sp>
        <p:nvSpPr>
          <p:cNvPr id="4" name="Slide Number Placeholder 3"/>
          <p:cNvSpPr>
            <a:spLocks noGrp="1"/>
          </p:cNvSpPr>
          <p:nvPr>
            <p:ph type="sldNum" sz="quarter" idx="5"/>
          </p:nvPr>
        </p:nvSpPr>
        <p:spPr/>
        <p:txBody>
          <a:bodyPr/>
          <a:lstStyle/>
          <a:p>
            <a:fld id="{1C3DE33B-6BA1-4569-8418-75B90D64D5EE}" type="slidenum">
              <a:rPr lang="en-US" smtClean="0"/>
              <a:t>27</a:t>
            </a:fld>
            <a:endParaRPr lang="en-US"/>
          </a:p>
        </p:txBody>
      </p:sp>
    </p:spTree>
    <p:extLst>
      <p:ext uri="{BB962C8B-B14F-4D97-AF65-F5344CB8AC3E}">
        <p14:creationId xmlns:p14="http://schemas.microsoft.com/office/powerpoint/2010/main" val="1744464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customers.microsoft.com</a:t>
            </a:r>
            <a:r>
              <a:rPr lang="en-US" dirty="0"/>
              <a:t>/</a:t>
            </a:r>
            <a:r>
              <a:rPr lang="en-US" dirty="0" err="1"/>
              <a:t>en</a:t>
            </a:r>
            <a:r>
              <a:rPr lang="en-US" dirty="0"/>
              <a:t>-us/story/</a:t>
            </a:r>
            <a:r>
              <a:rPr lang="en-US" dirty="0" err="1"/>
              <a:t>komatsu</a:t>
            </a:r>
            <a:r>
              <a:rPr lang="en-US" dirty="0"/>
              <a:t>-</a:t>
            </a:r>
            <a:r>
              <a:rPr lang="en-US" dirty="0" err="1"/>
              <a:t>australia</a:t>
            </a:r>
            <a:r>
              <a:rPr lang="en-US" dirty="0"/>
              <a:t>-manufacturing-azure</a:t>
            </a:r>
          </a:p>
        </p:txBody>
      </p:sp>
      <p:sp>
        <p:nvSpPr>
          <p:cNvPr id="4" name="Slide Number Placeholder 3"/>
          <p:cNvSpPr>
            <a:spLocks noGrp="1"/>
          </p:cNvSpPr>
          <p:nvPr>
            <p:ph type="sldNum" sz="quarter" idx="5"/>
          </p:nvPr>
        </p:nvSpPr>
        <p:spPr/>
        <p:txBody>
          <a:bodyPr/>
          <a:lstStyle/>
          <a:p>
            <a:fld id="{1C3DE33B-6BA1-4569-8418-75B90D64D5EE}" type="slidenum">
              <a:rPr lang="en-US" smtClean="0"/>
              <a:t>28</a:t>
            </a:fld>
            <a:endParaRPr lang="en-US"/>
          </a:p>
        </p:txBody>
      </p:sp>
    </p:spTree>
    <p:extLst>
      <p:ext uri="{BB962C8B-B14F-4D97-AF65-F5344CB8AC3E}">
        <p14:creationId xmlns:p14="http://schemas.microsoft.com/office/powerpoint/2010/main" val="2883379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https://customers.microsoft.com/en-us/story/1340375893662173818-skf-azure-arc-manufacturing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Segoe UI" panose="020B0502040204020203" pitchFamily="34" charset="0"/>
              </a:rPr>
              <a:t>“For example, if we want to scale resources for SQL Managed Instance synced with one of our factories in Italy, we can go into Azure DevOps to change the number of CPU cores that should be available, commit the changes, and it will update on the Azure Arc dashboard.” </a:t>
            </a:r>
            <a:r>
              <a:rPr lang="en-US" sz="1200" b="0" i="0" dirty="0" err="1">
                <a:solidFill>
                  <a:srgbClr val="000000"/>
                </a:solidFill>
                <a:effectLst/>
                <a:latin typeface="Segoe UI" panose="020B0502040204020203" pitchFamily="34" charset="0"/>
              </a:rPr>
              <a:t>Vollbehr</a:t>
            </a:r>
            <a:r>
              <a:rPr lang="en-US" sz="1200" b="0" i="0" dirty="0">
                <a:solidFill>
                  <a:srgbClr val="000000"/>
                </a:solidFill>
                <a:effectLst/>
                <a:latin typeface="Segoe UI" panose="020B0502040204020203" pitchFamily="34" charset="0"/>
              </a:rPr>
              <a:t> explains. “With Azure hybrid solutions, we can make changes at scale, while the factory keeps the application running, uninterrupted. That's a game-changer.” </a:t>
            </a:r>
            <a:endParaRPr lang="en-CA"/>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3379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Hyperscale your demanding workloads and break through the resource limitations that can affect your application’s performance.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Azure SQL Database Hyperscale adapts to changing requirements by rapidly scaling storage up to 100 TB. The flexible, cloud native architecture allows storage to grow as needed and enables nearly instantaneous backups and fast database restores in minutes instead of hours or days—regardless of the size of the data operation.</a:t>
            </a:r>
            <a:endParaRPr lang="en-US"/>
          </a:p>
        </p:txBody>
      </p:sp>
      <p:sp>
        <p:nvSpPr>
          <p:cNvPr id="4" name="Slide Number Placeholder 3"/>
          <p:cNvSpPr>
            <a:spLocks noGrp="1"/>
          </p:cNvSpPr>
          <p:nvPr>
            <p:ph type="sldNum" sz="quarter" idx="5"/>
          </p:nvPr>
        </p:nvSpPr>
        <p:spPr/>
        <p:txBody>
          <a:bodyPr/>
          <a:lstStyle/>
          <a:p>
            <a:fld id="{1C3DE33B-6BA1-4569-8418-75B90D64D5EE}" type="slidenum">
              <a:rPr lang="en-US" smtClean="0"/>
              <a:t>30</a:t>
            </a:fld>
            <a:endParaRPr lang="en-US"/>
          </a:p>
        </p:txBody>
      </p:sp>
    </p:spTree>
    <p:extLst>
      <p:ext uri="{BB962C8B-B14F-4D97-AF65-F5344CB8AC3E}">
        <p14:creationId xmlns:p14="http://schemas.microsoft.com/office/powerpoint/2010/main" val="1317297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7813" y="820738"/>
            <a:ext cx="3914775" cy="2201862"/>
          </a:xfrm>
        </p:spPr>
      </p:sp>
      <p:sp>
        <p:nvSpPr>
          <p:cNvPr id="3" name="Notes Placeholder 2"/>
          <p:cNvSpPr>
            <a:spLocks noGrp="1"/>
          </p:cNvSpPr>
          <p:nvPr>
            <p:ph type="body" idx="1"/>
          </p:nvPr>
        </p:nvSpPr>
        <p:spPr/>
        <p:txBody>
          <a:bodyPr/>
          <a:lstStyle/>
          <a:p>
            <a:r>
              <a:rPr lang="en-US"/>
              <a:t>Hyperscale is a highly scalable, performant and available service tier in Azure SQL Database t</a:t>
            </a:r>
            <a:r>
              <a:rPr lang="en-US" sz="1200" b="0" i="0" u="none" strike="noStrike" kern="1200">
                <a:solidFill>
                  <a:schemeClr val="tx1"/>
                </a:solidFill>
                <a:effectLst/>
                <a:latin typeface="+mn-lt"/>
                <a:ea typeface="+mn-ea"/>
                <a:cs typeface="+mn-cs"/>
              </a:rPr>
              <a:t>hat leverages the Azure architecture to scale out the storage and compute resources for an Azure SQL Database substantially beyond the limits available in other SQL Database service tiers.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SQL Database Hyperscale provides the following capabilities: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Support for up to 100 TB of database size</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Rapid scale out - you can provision one or more read-only nodes for offloading your read workload and for use as hot-standbys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Rapid Scale up - you can, in constant time, scale up your compute resources to accommodate heavy workloads as and when needed, and then scale the compute resources back down when not needed.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Nearly instantaneous database backups (based on file snapshots stored in Azure Blob storage) regardless of size with no IO impact on compute resources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Fast database restores (based on file snapshots) in minutes rather than hours or days (not a size of data operation)</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Higher overall performance due to higher log throughput and faster transaction commit times regardless of data volumes</a:t>
            </a:r>
          </a:p>
          <a:p>
            <a:pPr marL="171450" indent="-171450">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a:solidFill>
                  <a:schemeClr val="tx1"/>
                </a:solidFill>
                <a:effectLst/>
                <a:latin typeface="+mn-lt"/>
                <a:ea typeface="+mn-ea"/>
                <a:cs typeface="+mn-cs"/>
              </a:rPr>
              <a:t>Azure SQL Database Hyperscale is reliable and available, providing an availability guarantee of at least 99.95% with one replica and 99.9% for zero replicas.</a:t>
            </a:r>
            <a:endParaRPr lang="en-US"/>
          </a:p>
        </p:txBody>
      </p:sp>
      <p:sp>
        <p:nvSpPr>
          <p:cNvPr id="4" name="Slide Number Placeholder 3"/>
          <p:cNvSpPr>
            <a:spLocks noGrp="1"/>
          </p:cNvSpPr>
          <p:nvPr>
            <p:ph type="sldNum" sz="quarter" idx="10"/>
          </p:nvPr>
        </p:nvSpPr>
        <p:spPr/>
        <p:txBody>
          <a:bodyPr/>
          <a:lstStyle/>
          <a:p>
            <a:pPr defTabSz="949478">
              <a:defRPr/>
            </a:pPr>
            <a:fld id="{07525D1A-9CA5-4E94-B922-48D4C7E4CB42}" type="slidenum">
              <a:rPr lang="en-US">
                <a:solidFill>
                  <a:prstClr val="black"/>
                </a:solidFill>
                <a:latin typeface="Calibri" panose="020F0502020204030204"/>
              </a:rPr>
              <a:pPr defTabSz="949478">
                <a:defRPr/>
              </a:pPr>
              <a:t>31</a:t>
            </a:fld>
            <a:endParaRPr lang="en-US">
              <a:solidFill>
                <a:prstClr val="black"/>
              </a:solidFill>
              <a:latin typeface="Calibri" panose="020F0502020204030204"/>
            </a:endParaRPr>
          </a:p>
        </p:txBody>
      </p:sp>
    </p:spTree>
    <p:extLst>
      <p:ext uri="{BB962C8B-B14F-4D97-AF65-F5344CB8AC3E}">
        <p14:creationId xmlns:p14="http://schemas.microsoft.com/office/powerpoint/2010/main" val="3224848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Segoe UI" panose="020B0502040204020203" pitchFamily="34" charset="0"/>
                <a:ea typeface="Calibri" panose="020F0502020204030204" pitchFamily="34" charset="0"/>
              </a:rPr>
              <a:t>We're also integrating The Intelligent Data Platform with the rest of the Microsoft Cloud, for enabling richer data experiences for business users of Microsoft 365 and Dynamics 365 and Power Platform.</a:t>
            </a:r>
          </a:p>
          <a:p>
            <a:endParaRPr lang="en-US" sz="120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chemeClr val="accent1"/>
                    </a:gs>
                    <a:gs pos="83000">
                      <a:schemeClr val="accent1"/>
                    </a:gs>
                  </a:gsLst>
                  <a:lin ang="5400000" scaled="1"/>
                </a:gradFill>
                <a:latin typeface="+mj-lt"/>
              </a:rPr>
              <a:t>The first step for a successful digital transformation is often data modernization.  Migrating and modernizing your databases allows you to focus on your application, not your database. You no longer have to worry about scaling your applications to meet high demand, security and management is made simple, and you’re always up to date with the latest and greatest database features, irrespective of whether you prefer proprietary or open source databases.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6696C-61DA-40FF-B003-63A9C359D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03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customers.microsoft.com</a:t>
            </a:r>
            <a:r>
              <a:rPr lang="en-US" dirty="0"/>
              <a:t>/</a:t>
            </a:r>
            <a:r>
              <a:rPr lang="en-US" dirty="0" err="1"/>
              <a:t>en</a:t>
            </a:r>
            <a:r>
              <a:rPr lang="en-US" dirty="0"/>
              <a:t>-us/story/847390-bmi-media-entertainment-azure</a:t>
            </a:r>
          </a:p>
        </p:txBody>
      </p:sp>
      <p:sp>
        <p:nvSpPr>
          <p:cNvPr id="4" name="Slide Number Placeholder 3"/>
          <p:cNvSpPr>
            <a:spLocks noGrp="1"/>
          </p:cNvSpPr>
          <p:nvPr>
            <p:ph type="sldNum" sz="quarter" idx="5"/>
          </p:nvPr>
        </p:nvSpPr>
        <p:spPr/>
        <p:txBody>
          <a:bodyPr/>
          <a:lstStyle/>
          <a:p>
            <a:fld id="{1C3DE33B-6BA1-4569-8418-75B90D64D5EE}" type="slidenum">
              <a:rPr lang="en-US" smtClean="0"/>
              <a:t>32</a:t>
            </a:fld>
            <a:endParaRPr lang="en-US"/>
          </a:p>
        </p:txBody>
      </p:sp>
    </p:spTree>
    <p:extLst>
      <p:ext uri="{BB962C8B-B14F-4D97-AF65-F5344CB8AC3E}">
        <p14:creationId xmlns:p14="http://schemas.microsoft.com/office/powerpoint/2010/main" val="1933665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customers.microsoft.com</a:t>
            </a:r>
            <a:r>
              <a:rPr lang="en-US" dirty="0"/>
              <a:t>/</a:t>
            </a:r>
            <a:r>
              <a:rPr lang="en-US" dirty="0" err="1"/>
              <a:t>en</a:t>
            </a:r>
            <a:r>
              <a:rPr lang="en-US" dirty="0"/>
              <a:t>-us/story/773410-clearsale-partner-professional-services-azure</a:t>
            </a:r>
          </a:p>
        </p:txBody>
      </p:sp>
      <p:sp>
        <p:nvSpPr>
          <p:cNvPr id="4" name="Slide Number Placeholder 3"/>
          <p:cNvSpPr>
            <a:spLocks noGrp="1"/>
          </p:cNvSpPr>
          <p:nvPr>
            <p:ph type="sldNum" sz="quarter" idx="5"/>
          </p:nvPr>
        </p:nvSpPr>
        <p:spPr/>
        <p:txBody>
          <a:bodyPr/>
          <a:lstStyle/>
          <a:p>
            <a:fld id="{1C3DE33B-6BA1-4569-8418-75B90D64D5EE}" type="slidenum">
              <a:rPr lang="en-US" smtClean="0"/>
              <a:t>33</a:t>
            </a:fld>
            <a:endParaRPr lang="en-US"/>
          </a:p>
        </p:txBody>
      </p:sp>
    </p:spTree>
    <p:extLst>
      <p:ext uri="{BB962C8B-B14F-4D97-AF65-F5344CB8AC3E}">
        <p14:creationId xmlns:p14="http://schemas.microsoft.com/office/powerpoint/2010/main" val="1528229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Build modern apps your way with flexible provisioned and serverless compute cost models that help you optimize price-performance for your unique workloads.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Azure SQL Database serverless </a:t>
            </a:r>
            <a:r>
              <a:rPr lang="en-US" sz="1200" kern="1200" dirty="0">
                <a:solidFill>
                  <a:schemeClr val="tx1"/>
                </a:solidFill>
                <a:effectLst/>
                <a:latin typeface="+mn-lt"/>
                <a:ea typeface="+mn-ea"/>
                <a:cs typeface="+mn-cs"/>
              </a:rPr>
              <a:t>simplifies performance management and helps developers focus on building apps faster and more efficiently with compute resources that automatically scale based on workload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Database serverless is best for scenarios where usage is intermittent and unpredictable and you only pay for compute resources you use on a per-second basis, optimizing overall price-performance.  </a:t>
            </a:r>
          </a:p>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34</a:t>
            </a:fld>
            <a:endParaRPr lang="en-US"/>
          </a:p>
        </p:txBody>
      </p:sp>
    </p:spTree>
    <p:extLst>
      <p:ext uri="{BB962C8B-B14F-4D97-AF65-F5344CB8AC3E}">
        <p14:creationId xmlns:p14="http://schemas.microsoft.com/office/powerpoint/2010/main" val="1822223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7813" y="820738"/>
            <a:ext cx="3914775" cy="2201862"/>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SQL Database serverless is our answer to cost-effectively resourcing unpredictable and intermittent workloads.  It is a dynamically scaling, on-demand version of Azure SQL Database that </a:t>
            </a:r>
            <a:r>
              <a:rPr lang="en-US" sz="1200" b="1" kern="1200" dirty="0">
                <a:solidFill>
                  <a:schemeClr val="tx1"/>
                </a:solidFill>
                <a:effectLst/>
                <a:latin typeface="+mn-lt"/>
                <a:ea typeface="+mn-ea"/>
                <a:cs typeface="+mn-cs"/>
              </a:rPr>
              <a:t>eliminates the complexity</a:t>
            </a:r>
            <a:r>
              <a:rPr lang="en-US" sz="1200" kern="1200" dirty="0">
                <a:solidFill>
                  <a:schemeClr val="tx1"/>
                </a:solidFill>
                <a:effectLst/>
                <a:latin typeface="+mn-lt"/>
                <a:ea typeface="+mn-ea"/>
                <a:cs typeface="+mn-cs"/>
              </a:rPr>
              <a:t> of resourcing and managing unpredictable workloads.  Simply create a serverless database and connect your application, with no upfront resource configuration required.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resources available on-demand, serverless SQL databases optimize costs</a:t>
            </a:r>
            <a:r>
              <a:rPr lang="en-US" sz="1200" b="1" kern="1200" dirty="0">
                <a:solidFill>
                  <a:schemeClr val="tx1"/>
                </a:solidFill>
                <a:effectLst/>
                <a:latin typeface="+mn-lt"/>
                <a:ea typeface="+mn-ea"/>
                <a:cs typeface="+mn-cs"/>
              </a:rPr>
              <a:t> with pay per-second billing </a:t>
            </a:r>
            <a:r>
              <a:rPr lang="en-US" sz="1200" kern="1200" dirty="0">
                <a:solidFill>
                  <a:schemeClr val="tx1"/>
                </a:solidFill>
                <a:effectLst/>
                <a:latin typeface="+mn-lt"/>
                <a:ea typeface="+mn-ea"/>
                <a:cs typeface="+mn-cs"/>
              </a:rPr>
              <a:t>that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aligns with the app’s performance, so you only pay for the compute resources you 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Serverless SQL databases </a:t>
            </a:r>
            <a:r>
              <a:rPr lang="en-US" sz="1200" b="1" kern="1200" dirty="0">
                <a:solidFill>
                  <a:schemeClr val="tx1"/>
                </a:solidFill>
                <a:effectLst/>
                <a:latin typeface="+mn-lt"/>
                <a:ea typeface="+mn-ea"/>
                <a:cs typeface="+mn-cs"/>
              </a:rPr>
              <a:t>automatically pause, resume and scale compute </a:t>
            </a:r>
            <a:r>
              <a:rPr lang="en-US" sz="1200" kern="1200" dirty="0">
                <a:solidFill>
                  <a:schemeClr val="tx1"/>
                </a:solidFill>
                <a:effectLst/>
                <a:latin typeface="+mn-lt"/>
                <a:ea typeface="+mn-ea"/>
                <a:cs typeface="+mn-cs"/>
              </a:rPr>
              <a:t>based upon your app’s requirements, making them particularly cost effective for variable or unpredictable workloads – or when you’re simply unsure of your requirements.  When the database is paused, you only pay for the storage.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Built upon the SQL Server architecture, serverless SQL databases are </a:t>
            </a:r>
            <a:r>
              <a:rPr lang="en-US" sz="1200" b="1" kern="1200" dirty="0">
                <a:solidFill>
                  <a:schemeClr val="tx1"/>
                </a:solidFill>
                <a:effectLst/>
                <a:latin typeface="+mn-lt"/>
                <a:ea typeface="+mn-ea"/>
                <a:cs typeface="+mn-cs"/>
              </a:rPr>
              <a:t>fully-managed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always up to date</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highly available</a:t>
            </a:r>
            <a:r>
              <a:rPr lang="en-US" sz="1200" kern="1200" dirty="0">
                <a:solidFill>
                  <a:schemeClr val="tx1"/>
                </a:solidFill>
                <a:effectLst/>
                <a:latin typeface="+mn-lt"/>
                <a:ea typeface="+mn-ea"/>
                <a:cs typeface="+mn-cs"/>
              </a:rPr>
              <a:t> with a 99.99% uptime guarantee.  Combined with </a:t>
            </a:r>
            <a:r>
              <a:rPr lang="en-US" sz="1200" b="1" kern="1200" dirty="0">
                <a:solidFill>
                  <a:schemeClr val="tx1"/>
                </a:solidFill>
                <a:effectLst/>
                <a:latin typeface="+mn-lt"/>
                <a:ea typeface="+mn-ea"/>
                <a:cs typeface="+mn-cs"/>
              </a:rPr>
              <a:t>built-in intelligence </a:t>
            </a:r>
            <a:r>
              <a:rPr lang="en-US" sz="1200" kern="1200" dirty="0">
                <a:solidFill>
                  <a:schemeClr val="tx1"/>
                </a:solidFill>
                <a:effectLst/>
                <a:latin typeface="+mn-lt"/>
                <a:ea typeface="+mn-ea"/>
                <a:cs typeface="+mn-cs"/>
              </a:rPr>
              <a:t>to optimize database performance and security, serverless SQL Databases help you be more productive so you can focus more on what you do best, building great apps faster and more cost effectively.</a:t>
            </a:r>
            <a:r>
              <a:rPr lang="en-US" dirty="0">
                <a:effectLst/>
              </a:rPr>
              <a:t> </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defTabSz="949478">
              <a:defRPr/>
            </a:pPr>
            <a:fld id="{07525D1A-9CA5-4E94-B922-48D4C7E4CB42}" type="slidenum">
              <a:rPr lang="en-US">
                <a:solidFill>
                  <a:prstClr val="black"/>
                </a:solidFill>
                <a:latin typeface="Calibri" panose="020F0502020204030204"/>
              </a:rPr>
              <a:pPr defTabSz="949478">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2443525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36</a:t>
            </a:fld>
            <a:endParaRPr lang="en-US"/>
          </a:p>
        </p:txBody>
      </p:sp>
    </p:spTree>
    <p:extLst>
      <p:ext uri="{BB962C8B-B14F-4D97-AF65-F5344CB8AC3E}">
        <p14:creationId xmlns:p14="http://schemas.microsoft.com/office/powerpoint/2010/main" val="2708279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customers.microsoft.com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-us/story/779861-campbrain_professionalservices_azure_canada</a:t>
            </a:r>
            <a:endParaRPr lang="en-US" dirty="0"/>
          </a:p>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37</a:t>
            </a:fld>
            <a:endParaRPr lang="en-US"/>
          </a:p>
        </p:txBody>
      </p:sp>
    </p:spTree>
    <p:extLst>
      <p:ext uri="{BB962C8B-B14F-4D97-AF65-F5344CB8AC3E}">
        <p14:creationId xmlns:p14="http://schemas.microsoft.com/office/powerpoint/2010/main" val="1777592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solidFill>
                  <a:srgbClr val="0000FF"/>
                </a:solidFill>
                <a:effectLst/>
                <a:latin typeface="Calibri" panose="020F0502020204030204" pitchFamily="34" charset="0"/>
                <a:ea typeface="MS Mincho" panose="020B0400000000000000" pitchFamily="49" charset="-128"/>
                <a:cs typeface="Arial" panose="020B0604020202020204" pitchFamily="34" charset="0"/>
                <a:hlinkClick r:id="rId3"/>
              </a:rPr>
              <a:t>Azure SQL Database elastic pools</a:t>
            </a:r>
            <a:r>
              <a:rPr lang="en-US" sz="1800" dirty="0">
                <a:effectLst/>
                <a:latin typeface="Calibri" panose="020F0502020204030204" pitchFamily="34" charset="0"/>
                <a:ea typeface="MS Mincho" panose="020B0400000000000000" pitchFamily="49" charset="-128"/>
                <a:cs typeface="Arial" panose="020B0604020202020204" pitchFamily="34" charset="0"/>
              </a:rPr>
              <a:t> provide SaaS developers resource sharing across multiple databases to help reduce costs and management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MS Mincho" panose="020B0400000000000000"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S Mincho" panose="02020609040205080304" pitchFamily="49" charset="-128"/>
                <a:cs typeface="Arial" panose="020B0604020202020204" pitchFamily="34" charset="0"/>
              </a:rPr>
              <a:t>Develop on </a:t>
            </a:r>
            <a:r>
              <a:rPr lang="en-US" sz="1800" b="1" dirty="0">
                <a:effectLst/>
                <a:latin typeface="Calibri" panose="020F0502020204030204" pitchFamily="34" charset="0"/>
                <a:ea typeface="MS Mincho" panose="02020609040205080304" pitchFamily="49" charset="-128"/>
                <a:cs typeface="Arial" panose="020B0604020202020204" pitchFamily="34" charset="0"/>
              </a:rPr>
              <a:t>popular platforms</a:t>
            </a:r>
            <a:r>
              <a:rPr lang="en-US" sz="1800" dirty="0">
                <a:effectLst/>
                <a:latin typeface="Calibri" panose="020F0502020204030204" pitchFamily="34" charset="0"/>
                <a:ea typeface="MS Mincho" panose="02020609040205080304" pitchFamily="49" charset="-128"/>
                <a:cs typeface="Arial" panose="020B0604020202020204" pitchFamily="34" charset="0"/>
              </a:rPr>
              <a:t> including Windows, Linux, and Mac with </a:t>
            </a:r>
            <a:r>
              <a:rPr lang="en-US" sz="1800" b="1" dirty="0">
                <a:effectLst/>
                <a:latin typeface="Calibri" panose="020F0502020204030204" pitchFamily="34" charset="0"/>
                <a:ea typeface="MS Mincho" panose="02020609040205080304" pitchFamily="49" charset="-128"/>
                <a:cs typeface="Arial" panose="020B0604020202020204" pitchFamily="34" charset="0"/>
              </a:rPr>
              <a:t>familiar tools</a:t>
            </a:r>
            <a:r>
              <a:rPr lang="en-US" sz="1800" dirty="0">
                <a:effectLst/>
                <a:latin typeface="Calibri" panose="020F0502020204030204" pitchFamily="34" charset="0"/>
                <a:ea typeface="MS Mincho" panose="02020609040205080304" pitchFamily="49" charset="-128"/>
                <a:cs typeface="Arial" panose="020B0604020202020204" pitchFamily="34" charset="0"/>
              </a:rPr>
              <a:t> like Visual Studio and Azure Data Studio.</a:t>
            </a:r>
            <a:endParaRPr lang="en-US" sz="1800" dirty="0">
              <a:effectLst/>
              <a:latin typeface="Segoe"/>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MS Mincho" panose="020B0400000000000000"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S Mincho" panose="02020609040205080304" pitchFamily="49" charset="-128"/>
                <a:cs typeface="Arial" panose="020B0604020202020204" pitchFamily="34" charset="0"/>
              </a:rPr>
              <a:t>Build on what you know with </a:t>
            </a:r>
            <a:r>
              <a:rPr lang="en-US" sz="1800" b="1" u="sng" dirty="0">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4"/>
              </a:rPr>
              <a:t>driver support</a:t>
            </a:r>
            <a:r>
              <a:rPr lang="en-US" sz="1800" b="1" dirty="0">
                <a:effectLst/>
                <a:latin typeface="Calibri" panose="020F0502020204030204" pitchFamily="34" charset="0"/>
                <a:ea typeface="MS Mincho" panose="02020609040205080304" pitchFamily="49" charset="-128"/>
                <a:cs typeface="Arial" panose="020B0604020202020204" pitchFamily="34" charset="0"/>
              </a:rPr>
              <a:t> for all the most common languages</a:t>
            </a:r>
            <a:r>
              <a:rPr lang="en-US" sz="1800" dirty="0">
                <a:effectLst/>
                <a:latin typeface="Calibri" panose="020F0502020204030204" pitchFamily="34" charset="0"/>
                <a:ea typeface="MS Mincho" panose="02020609040205080304" pitchFamily="49" charset="-128"/>
                <a:cs typeface="Arial" panose="020B0604020202020204" pitchFamily="34" charset="0"/>
              </a:rPr>
              <a:t> such as .NET, C#, Java, Python, Node.js, PHP and Go.</a:t>
            </a:r>
            <a:endParaRPr lang="en-US" sz="1800" dirty="0">
              <a:effectLst/>
              <a:latin typeface="Segoe"/>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MS Mincho" panose="020B0400000000000000"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S Mincho" panose="02020609040205080304" pitchFamily="49" charset="-128"/>
                <a:cs typeface="Arial" panose="020B0604020202020204" pitchFamily="34" charset="0"/>
              </a:rPr>
              <a:t>Efficiently meet the needs of today’s demanding applications with </a:t>
            </a:r>
            <a:r>
              <a:rPr lang="en-US" sz="1800" b="1" u="sng"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5"/>
              </a:rPr>
              <a:t>multimodel</a:t>
            </a:r>
            <a:r>
              <a:rPr lang="en-US" sz="1800" b="1" u="sng" dirty="0">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5"/>
              </a:rPr>
              <a:t> capabilities</a:t>
            </a:r>
            <a:r>
              <a:rPr lang="en-US" sz="1800" dirty="0">
                <a:effectLst/>
                <a:latin typeface="Calibri" panose="020F0502020204030204" pitchFamily="34" charset="0"/>
                <a:ea typeface="MS Mincho" panose="02020609040205080304" pitchFamily="49" charset="-128"/>
                <a:cs typeface="Arial" panose="020B0604020202020204" pitchFamily="34" charset="0"/>
              </a:rPr>
              <a:t> that leverage graph processing, JSON data, OPENXML, spatial, OPENJSON, and XML indexes</a:t>
            </a:r>
            <a:endParaRPr lang="en-US" sz="1800" dirty="0">
              <a:effectLst/>
              <a:latin typeface="Segoe"/>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MS Mincho" panose="020B0400000000000000"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MS Mincho" panose="020B0400000000000000"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38</a:t>
            </a:fld>
            <a:endParaRPr lang="en-US"/>
          </a:p>
        </p:txBody>
      </p:sp>
    </p:spTree>
    <p:extLst>
      <p:ext uri="{BB962C8B-B14F-4D97-AF65-F5344CB8AC3E}">
        <p14:creationId xmlns:p14="http://schemas.microsoft.com/office/powerpoint/2010/main" val="1463401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7813" y="820738"/>
            <a:ext cx="3914775" cy="2201862"/>
          </a:xfrm>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SQL Database </a:t>
            </a:r>
            <a:r>
              <a:rPr lang="en-US" b="1" i="0" dirty="0">
                <a:solidFill>
                  <a:srgbClr val="E6E6E6"/>
                </a:solidFill>
                <a:effectLst/>
                <a:latin typeface="Segoe UI" panose="020B0502040204020203" pitchFamily="34" charset="0"/>
              </a:rPr>
              <a:t>elastic pools </a:t>
            </a:r>
            <a:r>
              <a:rPr lang="en-US" b="0" i="0" dirty="0">
                <a:solidFill>
                  <a:srgbClr val="E6E6E6"/>
                </a:solidFill>
                <a:effectLst/>
                <a:latin typeface="Segoe UI" panose="020B0502040204020203" pitchFamily="34" charset="0"/>
              </a:rPr>
              <a:t>are a simple, cost-effective solution for managing and scaling multiple databases that have varying and unpredictable usage demands. The databases in an elastic pool are on a single server and share a set number of resources at a set price.</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S Mincho" panose="02020609040205080304" pitchFamily="49" charset="-128"/>
                <a:cs typeface="Arial" panose="020B0604020202020204" pitchFamily="34" charset="0"/>
              </a:rPr>
              <a:t>Develop on </a:t>
            </a:r>
            <a:r>
              <a:rPr lang="en-US" sz="1800" b="1" dirty="0">
                <a:effectLst/>
                <a:latin typeface="Calibri" panose="020F0502020204030204" pitchFamily="34" charset="0"/>
                <a:ea typeface="MS Mincho" panose="02020609040205080304" pitchFamily="49" charset="-128"/>
                <a:cs typeface="Arial" panose="020B0604020202020204" pitchFamily="34" charset="0"/>
              </a:rPr>
              <a:t>popular platforms</a:t>
            </a:r>
            <a:r>
              <a:rPr lang="en-US" sz="1800" dirty="0">
                <a:effectLst/>
                <a:latin typeface="Calibri" panose="020F0502020204030204" pitchFamily="34" charset="0"/>
                <a:ea typeface="MS Mincho" panose="02020609040205080304" pitchFamily="49" charset="-128"/>
                <a:cs typeface="Arial" panose="020B0604020202020204" pitchFamily="34" charset="0"/>
              </a:rPr>
              <a:t> including Windows, Linux, and Mac with </a:t>
            </a:r>
            <a:r>
              <a:rPr lang="en-US" sz="1800" b="1" dirty="0">
                <a:effectLst/>
                <a:latin typeface="Calibri" panose="020F0502020204030204" pitchFamily="34" charset="0"/>
                <a:ea typeface="MS Mincho" panose="02020609040205080304" pitchFamily="49" charset="-128"/>
                <a:cs typeface="Arial" panose="020B0604020202020204" pitchFamily="34" charset="0"/>
              </a:rPr>
              <a:t>familiar tools</a:t>
            </a:r>
            <a:r>
              <a:rPr lang="en-US" sz="1800" dirty="0">
                <a:effectLst/>
                <a:latin typeface="Calibri" panose="020F0502020204030204" pitchFamily="34" charset="0"/>
                <a:ea typeface="MS Mincho" panose="02020609040205080304" pitchFamily="49" charset="-128"/>
                <a:cs typeface="Arial" panose="020B0604020202020204" pitchFamily="34" charset="0"/>
              </a:rPr>
              <a:t> like Visual Studio and Azure Data Studio</a:t>
            </a:r>
            <a:r>
              <a:rPr lang="en-US" sz="1800" b="0" i="0" dirty="0">
                <a:solidFill>
                  <a:srgbClr val="E6E6E6"/>
                </a:solidFill>
                <a:effectLst/>
                <a:latin typeface="Segoe UI" panose="020B0502040204020203" pitchFamily="34" charset="0"/>
                <a:ea typeface="MS Mincho" panose="02020609040205080304" pitchFamily="49" charset="-128"/>
                <a:cs typeface="Arial" panose="020B0604020202020204" pitchFamily="34" charset="0"/>
              </a:rPr>
              <a:t>. </a:t>
            </a:r>
            <a:r>
              <a:rPr lang="en-US" sz="1800" dirty="0">
                <a:effectLst/>
                <a:latin typeface="Calibri" panose="020F0502020204030204" pitchFamily="34" charset="0"/>
                <a:ea typeface="MS Mincho" panose="02020609040205080304" pitchFamily="49" charset="-128"/>
                <a:cs typeface="Arial" panose="020B0604020202020204" pitchFamily="34" charset="0"/>
              </a:rPr>
              <a:t>Build on what you know with </a:t>
            </a:r>
            <a:r>
              <a:rPr lang="en-US" sz="1800" b="1" u="sng" dirty="0">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3"/>
              </a:rPr>
              <a:t>driver support</a:t>
            </a:r>
            <a:r>
              <a:rPr lang="en-US" sz="1800" b="1" dirty="0">
                <a:effectLst/>
                <a:latin typeface="Calibri" panose="020F0502020204030204" pitchFamily="34" charset="0"/>
                <a:ea typeface="MS Mincho" panose="02020609040205080304" pitchFamily="49" charset="-128"/>
                <a:cs typeface="Arial" panose="020B0604020202020204" pitchFamily="34" charset="0"/>
              </a:rPr>
              <a:t> for all the most common languages</a:t>
            </a:r>
            <a:r>
              <a:rPr lang="en-US" sz="1800" dirty="0">
                <a:effectLst/>
                <a:latin typeface="Calibri" panose="020F0502020204030204" pitchFamily="34" charset="0"/>
                <a:ea typeface="MS Mincho" panose="02020609040205080304" pitchFamily="49" charset="-128"/>
                <a:cs typeface="Arial" panose="020B0604020202020204" pitchFamily="34" charset="0"/>
              </a:rPr>
              <a:t> such as .NET, C#, Java, Python, Node.js, PHP and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MS Mincho" panose="020206090402050803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S Mincho" panose="02020609040205080304" pitchFamily="49" charset="-128"/>
                <a:cs typeface="Arial" panose="020B0604020202020204" pitchFamily="34" charset="0"/>
              </a:rPr>
              <a:t>Efficiently meet the needs of today’s demanding applications with </a:t>
            </a:r>
            <a:r>
              <a:rPr lang="en-US" sz="1800" b="1" u="sng"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4"/>
              </a:rPr>
              <a:t>multimodel</a:t>
            </a:r>
            <a:r>
              <a:rPr lang="en-US" sz="1800" b="1" u="sng" dirty="0">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4"/>
              </a:rPr>
              <a:t> capabilities</a:t>
            </a:r>
            <a:r>
              <a:rPr lang="en-US" sz="1800" dirty="0">
                <a:effectLst/>
                <a:latin typeface="Calibri" panose="020F0502020204030204" pitchFamily="34" charset="0"/>
                <a:ea typeface="MS Mincho" panose="02020609040205080304" pitchFamily="49" charset="-128"/>
                <a:cs typeface="Arial" panose="020B0604020202020204" pitchFamily="34" charset="0"/>
              </a:rPr>
              <a:t> that leverage graph processing, JSON data, OPENXML, spatial, OPENJSON, and XML indexes.</a:t>
            </a:r>
            <a:endParaRPr lang="en-US" sz="1800" dirty="0">
              <a:effectLst/>
              <a:latin typeface="Segoe"/>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MS Mincho" panose="020B0400000000000000"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defTabSz="949478">
              <a:defRPr/>
            </a:pPr>
            <a:fld id="{07525D1A-9CA5-4E94-B922-48D4C7E4CB42}" type="slidenum">
              <a:rPr lang="en-US">
                <a:solidFill>
                  <a:prstClr val="black"/>
                </a:solidFill>
                <a:latin typeface="Calibri" panose="020F0502020204030204"/>
              </a:rPr>
              <a:pPr defTabSz="949478">
                <a:defRPr/>
              </a:pPr>
              <a:t>39</a:t>
            </a:fld>
            <a:endParaRPr lang="en-US">
              <a:solidFill>
                <a:prstClr val="black"/>
              </a:solidFill>
              <a:latin typeface="Calibri" panose="020F0502020204030204"/>
            </a:endParaRPr>
          </a:p>
        </p:txBody>
      </p:sp>
    </p:spTree>
    <p:extLst>
      <p:ext uri="{BB962C8B-B14F-4D97-AF65-F5344CB8AC3E}">
        <p14:creationId xmlns:p14="http://schemas.microsoft.com/office/powerpoint/2010/main" val="391309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0" i="0" dirty="0">
                <a:solidFill>
                  <a:srgbClr val="4C4C51"/>
                </a:solidFill>
                <a:effectLst/>
                <a:latin typeface="Segoe UI" panose="020B0502040204020203" pitchFamily="34" charset="0"/>
              </a:rPr>
              <a:t>Part of the </a:t>
            </a:r>
            <a:r>
              <a:rPr lang="en-US" b="0" i="0" u="sng" dirty="0">
                <a:solidFill>
                  <a:srgbClr val="002847"/>
                </a:solidFill>
                <a:effectLst/>
                <a:latin typeface="Segoe UI" panose="020B0502040204020203" pitchFamily="34" charset="0"/>
                <a:hlinkClick r:id="rId3"/>
              </a:rPr>
              <a:t>Azure SQL family</a:t>
            </a:r>
            <a:r>
              <a:rPr lang="en-US" b="0" i="0" dirty="0">
                <a:solidFill>
                  <a:srgbClr val="4C4C51"/>
                </a:solidFill>
                <a:effectLst/>
                <a:latin typeface="Segoe UI" panose="020B0502040204020203" pitchFamily="34" charset="0"/>
              </a:rPr>
              <a:t>, </a:t>
            </a:r>
            <a:r>
              <a:rPr lang="en-US" b="1" i="0" dirty="0">
                <a:solidFill>
                  <a:srgbClr val="4C4C51"/>
                </a:solidFill>
                <a:effectLst/>
                <a:latin typeface="Segoe UI" panose="020B0502040204020203" pitchFamily="34" charset="0"/>
              </a:rPr>
              <a:t>Azure SQL Database </a:t>
            </a:r>
            <a:r>
              <a:rPr lang="en-US" b="0" i="0" dirty="0">
                <a:solidFill>
                  <a:srgbClr val="4C4C51"/>
                </a:solidFill>
                <a:effectLst/>
                <a:latin typeface="Segoe UI" panose="020B0502040204020203" pitchFamily="34" charset="0"/>
              </a:rPr>
              <a:t>is an intelligent, scalable, relational database service built for the cloud. Optimize performance and durability with automated, AI-driven features that are always up to date. Focus on building new applications without worrying about storage size or resource management with serverless compute and Hyperscale storage options that automatically scale resources on demand.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0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With Azure, you can build secure apps that connect with</a:t>
            </a:r>
            <a:r>
              <a:rPr lang="en-US" sz="1000" baseline="0">
                <a:latin typeface="Segoe UI" panose="020B0502040204020203" pitchFamily="34" charset="0"/>
                <a:cs typeface="Segoe UI" panose="020B0502040204020203" pitchFamily="34" charset="0"/>
              </a:rPr>
              <a:t> the languages and platforms you prefer.</a:t>
            </a:r>
          </a:p>
          <a:p>
            <a:endParaRPr lang="en-US" sz="1000" baseline="0">
              <a:latin typeface="Segoe UI" panose="020B0502040204020203" pitchFamily="34" charset="0"/>
              <a:cs typeface="Segoe UI" panose="020B0502040204020203" pitchFamily="34" charset="0"/>
            </a:endParaRPr>
          </a:p>
          <a:p>
            <a:pPr defTabSz="922995">
              <a:defRPr/>
            </a:pPr>
            <a:r>
              <a:rPr lang="en-US" sz="1000" baseline="0">
                <a:latin typeface="Segoe UI" panose="020B0502040204020203" pitchFamily="34" charset="0"/>
                <a:cs typeface="Segoe UI" panose="020B0502040204020203" pitchFamily="34" charset="0"/>
              </a:rPr>
              <a:t>Seamlessly develop apps on or offline and across </a:t>
            </a:r>
            <a:r>
              <a:rPr lang="en-US" sz="1000">
                <a:solidFill>
                  <a:srgbClr val="000000"/>
                </a:solidFill>
                <a:latin typeface="Segoe UI" panose="020B0502040204020203" pitchFamily="34" charset="0"/>
                <a:cs typeface="Segoe UI" panose="020B0502040204020203" pitchFamily="34" charset="0"/>
              </a:rPr>
              <a:t>on-premises and cloud-designed apps with Visual Studio. Extend existing applications to the cloud with DAC framework support. </a:t>
            </a:r>
          </a:p>
          <a:p>
            <a:pPr defTabSz="922995">
              <a:defRPr/>
            </a:pPr>
            <a:endParaRPr lang="en-US" sz="1000">
              <a:solidFill>
                <a:srgbClr val="000000"/>
              </a:solidFill>
              <a:latin typeface="Segoe UI" panose="020B0502040204020203" pitchFamily="34" charset="0"/>
              <a:cs typeface="Segoe UI" panose="020B0502040204020203" pitchFamily="34" charset="0"/>
            </a:endParaRPr>
          </a:p>
          <a:p>
            <a:pPr defTabSz="922995">
              <a:defRPr/>
            </a:pPr>
            <a:r>
              <a:rPr lang="en-US" sz="1000">
                <a:solidFill>
                  <a:srgbClr val="494949"/>
                </a:solidFill>
                <a:latin typeface="Segoe UI" panose="020B0502040204020203" pitchFamily="34" charset="0"/>
                <a:cs typeface="Segoe UI" panose="020B0502040204020203" pitchFamily="34" charset="0"/>
              </a:rPr>
              <a:t>Develop with your choice of popular platforms, including Windows, Linux, and Mac, with familiar tools such as the Visual Studio integrated dev environment and SQL Server Management Studio.</a:t>
            </a:r>
          </a:p>
          <a:p>
            <a:pPr defTabSz="922995">
              <a:defRPr/>
            </a:pPr>
            <a:endParaRPr lang="en-US" sz="1000">
              <a:solidFill>
                <a:srgbClr val="494949"/>
              </a:solidFill>
              <a:latin typeface="Segoe UI" panose="020B0502040204020203" pitchFamily="34" charset="0"/>
              <a:cs typeface="Segoe UI" panose="020B0502040204020203" pitchFamily="34" charset="0"/>
            </a:endParaRPr>
          </a:p>
          <a:p>
            <a:pPr defTabSz="922995">
              <a:defRPr/>
            </a:pPr>
            <a:r>
              <a:rPr lang="en-US" sz="1000">
                <a:solidFill>
                  <a:srgbClr val="494949"/>
                </a:solidFill>
                <a:latin typeface="Segoe UI" panose="020B0502040204020203" pitchFamily="34" charset="0"/>
                <a:cs typeface="Segoe UI" panose="020B0502040204020203" pitchFamily="34" charset="0"/>
              </a:rPr>
              <a:t>Improve productivity with the Azure Management Portal with HTML5 support, PowerShell, and REST APIs. Use popular languages, such as C#, Java, Node.js, Ruby, PHP, and Python, and popular frameworks, including Entity, Hibernate, Ruby on Rails, and Django.</a:t>
            </a:r>
          </a:p>
          <a:p>
            <a:pPr defTabSz="922995">
              <a:defRPr/>
            </a:pPr>
            <a:endParaRPr lang="en-US">
              <a:solidFill>
                <a:srgbClr val="494949"/>
              </a:solidFill>
            </a:endParaRPr>
          </a:p>
          <a:p>
            <a:pPr defTabSz="922995">
              <a:defRPr/>
            </a:pPr>
            <a:endParaRPr lang="en-US">
              <a:solidFill>
                <a:srgbClr val="494949"/>
              </a:solidFill>
            </a:endParaRPr>
          </a:p>
          <a:p>
            <a:pPr defTabSz="922995">
              <a:defRPr/>
            </a:pPr>
            <a:r>
              <a:rPr lang="en-US">
                <a:solidFill>
                  <a:srgbClr val="000000"/>
                </a:solidFill>
              </a:rPr>
              <a:t>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D5FBC9-8F68-4460-860F-58771C1B31E0}"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5851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are the typical triggers that are making customers look at cloud identity during these challenging times. </a:t>
            </a:r>
          </a:p>
          <a:p>
            <a:endParaRPr lang="en-US" b="0" dirty="0"/>
          </a:p>
          <a:p>
            <a:r>
              <a:rPr lang="en-US" b="0" dirty="0"/>
              <a:t>Common ones include:</a:t>
            </a:r>
          </a:p>
          <a:p>
            <a:pPr marL="171450" indent="-171450">
              <a:buFont typeface="Arial" panose="020B0604020202020204" pitchFamily="34" charset="0"/>
              <a:buChar char="•"/>
            </a:pPr>
            <a:r>
              <a:rPr lang="en-US" b="1" dirty="0"/>
              <a:t>Cash flow challenges </a:t>
            </a:r>
            <a:r>
              <a:rPr lang="en-US" b="0" dirty="0"/>
              <a:t>– This includes cash flow challenges not just for our customers, but also their entire ecosystem (e.g., suppliers, distributors, end customers). </a:t>
            </a:r>
          </a:p>
          <a:p>
            <a:pPr marL="171450" indent="-171450">
              <a:buFont typeface="Arial" panose="020B0604020202020204" pitchFamily="34" charset="0"/>
              <a:buChar char="•"/>
            </a:pPr>
            <a:r>
              <a:rPr lang="en-US" b="1" dirty="0"/>
              <a:t>Cybersecurity threats</a:t>
            </a:r>
            <a:r>
              <a:rPr lang="en-US" b="0" dirty="0"/>
              <a:t> – Customers are feeling more vulnerable to attackers, their defenses are down </a:t>
            </a:r>
          </a:p>
          <a:p>
            <a:pPr marL="171450" indent="-171450">
              <a:buFont typeface="Arial" panose="020B0604020202020204" pitchFamily="34" charset="0"/>
              <a:buChar char="•"/>
            </a:pPr>
            <a:r>
              <a:rPr lang="en-US" b="1" dirty="0"/>
              <a:t>Scarce IT budgets/resources </a:t>
            </a:r>
            <a:r>
              <a:rPr lang="en-US" b="0" dirty="0"/>
              <a:t>– Customers are reporting the need to free up IT $s to invest into other parts of the business that may need it more </a:t>
            </a:r>
          </a:p>
          <a:p>
            <a:pPr marL="171450" indent="-171450">
              <a:buFont typeface="Arial" panose="020B0604020202020204" pitchFamily="34" charset="0"/>
              <a:buChar char="•"/>
            </a:pPr>
            <a:r>
              <a:rPr lang="en-US" b="1" dirty="0"/>
              <a:t>Ability to meet surge demand </a:t>
            </a:r>
            <a:r>
              <a:rPr lang="en-US" b="0" dirty="0"/>
              <a:t>– Several industries such as healthcare, retail are seeing a surge in demand. They are finding that their existing systems and solutions just can’t keep up. </a:t>
            </a:r>
          </a:p>
          <a:p>
            <a:pPr marL="171450" indent="-171450">
              <a:buFont typeface="Arial" panose="020B0604020202020204" pitchFamily="34" charset="0"/>
              <a:buChar char="•"/>
            </a:pPr>
            <a:r>
              <a:rPr lang="en-US" b="1" dirty="0"/>
              <a:t>Business continuity </a:t>
            </a:r>
            <a:r>
              <a:rPr lang="en-US" b="0" dirty="0"/>
              <a:t>– Customers have real concerns about their day to day operations being interrupted (e.g., network connectivity, data loss)</a:t>
            </a:r>
          </a:p>
          <a:p>
            <a:pPr marL="171450" indent="-171450">
              <a:buFont typeface="Arial" panose="020B0604020202020204" pitchFamily="34" charset="0"/>
              <a:buChar char="•"/>
            </a:pPr>
            <a:r>
              <a:rPr lang="en-US" b="1" dirty="0"/>
              <a:t>Datacenter contract expiry </a:t>
            </a:r>
            <a:r>
              <a:rPr lang="en-US" b="0" dirty="0"/>
              <a:t>– Many customers we speak to are viewing contract expiry as an inflection point to consider cloud migrations (“is it worth running my own given resource/cash flow challenges”?)</a:t>
            </a:r>
          </a:p>
          <a:p>
            <a:pPr marL="171450" indent="-171450">
              <a:buFont typeface="Arial" panose="020B0604020202020204" pitchFamily="34" charset="0"/>
              <a:buChar char="•"/>
            </a:pPr>
            <a:endParaRPr lang="en-US" b="0" dirty="0"/>
          </a:p>
          <a:p>
            <a:pPr marL="0" indent="0">
              <a:buFont typeface="Arial" panose="020B0604020202020204" pitchFamily="34" charset="0"/>
              <a:buNone/>
            </a:pPr>
            <a:endParaRPr lang="en-US" b="0" dirty="0"/>
          </a:p>
          <a:p>
            <a:endParaRPr lang="en-US" b="0" dirty="0"/>
          </a:p>
          <a:p>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3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a:solidFill>
                  <a:schemeClr val="tx1"/>
                </a:solidFill>
                <a:effectLst/>
                <a:latin typeface="Segoe UI" panose="020B0502040204020203" pitchFamily="34" charset="0"/>
                <a:cs typeface="Segoe UI" panose="020B0502040204020203" pitchFamily="34" charset="0"/>
              </a:rPr>
              <a:t>Objective:</a:t>
            </a:r>
            <a:r>
              <a:rPr lang="en-US" sz="1000" b="1" i="0" kern="1200" baseline="0">
                <a:solidFill>
                  <a:schemeClr val="tx1"/>
                </a:solidFill>
                <a:effectLst/>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A variety of platforms</a:t>
            </a:r>
            <a:r>
              <a:rPr lang="en-US" sz="1000" b="0" i="0" kern="1200" baseline="0">
                <a:solidFill>
                  <a:schemeClr val="tx1"/>
                </a:solidFill>
                <a:effectLst/>
                <a:latin typeface="Segoe UI" panose="020B0502040204020203" pitchFamily="34" charset="0"/>
                <a:cs typeface="Segoe UI" panose="020B0502040204020203" pitchFamily="34" charset="0"/>
              </a:rPr>
              <a:t> can be used to work with Azure SQL,</a:t>
            </a:r>
            <a:r>
              <a:rPr lang="en-US" sz="1000" b="0" i="0" kern="1200">
                <a:solidFill>
                  <a:schemeClr val="tx1"/>
                </a:solidFill>
                <a:effectLst/>
                <a:latin typeface="Segoe UI" panose="020B0502040204020203" pitchFamily="34" charset="0"/>
                <a:cs typeface="Segoe UI" panose="020B0502040204020203" pitchFamily="34" charset="0"/>
              </a:rPr>
              <a:t> </a:t>
            </a:r>
            <a:r>
              <a:rPr lang="en-US" sz="1000" b="0" i="0" kern="1200" baseline="0">
                <a:solidFill>
                  <a:schemeClr val="tx1"/>
                </a:solidFill>
                <a:effectLst/>
                <a:latin typeface="Segoe UI" panose="020B0502040204020203" pitchFamily="34" charset="0"/>
                <a:cs typeface="Segoe UI" panose="020B0502040204020203" pitchFamily="34" charset="0"/>
              </a:rPr>
              <a:t>which allows</a:t>
            </a:r>
            <a:r>
              <a:rPr lang="en-US" sz="1000" b="0" i="0" kern="1200">
                <a:solidFill>
                  <a:schemeClr val="tx1"/>
                </a:solidFill>
                <a:effectLst/>
                <a:latin typeface="Segoe UI" panose="020B0502040204020203" pitchFamily="34" charset="0"/>
                <a:cs typeface="Segoe UI" panose="020B0502040204020203" pitchFamily="34" charset="0"/>
              </a:rPr>
              <a:t> </a:t>
            </a:r>
            <a:r>
              <a:rPr lang="en-US" sz="1000" b="0" i="0" kern="1200" baseline="0">
                <a:solidFill>
                  <a:schemeClr val="tx1"/>
                </a:solidFill>
                <a:effectLst/>
                <a:latin typeface="Segoe UI" panose="020B0502040204020203" pitchFamily="34" charset="0"/>
                <a:cs typeface="Segoe UI" panose="020B0502040204020203" pitchFamily="34" charset="0"/>
              </a:rPr>
              <a:t>developers to leverage their current skill sets</a:t>
            </a:r>
            <a:r>
              <a:rPr lang="en-US" sz="1000" b="0" i="0" kern="1200">
                <a:solidFill>
                  <a:schemeClr val="tx1"/>
                </a:solidFill>
                <a:effectLst/>
                <a:latin typeface="Segoe UI" panose="020B0502040204020203" pitchFamily="34" charset="0"/>
                <a:cs typeface="Segoe UI" panose="020B0502040204020203" pitchFamily="34" charset="0"/>
              </a:rPr>
              <a:t> </a:t>
            </a:r>
            <a:r>
              <a:rPr lang="en-US" sz="1000" b="0" i="0" kern="1200" baseline="0">
                <a:solidFill>
                  <a:schemeClr val="tx1"/>
                </a:solidFill>
                <a:effectLst/>
                <a:latin typeface="Segoe UI" panose="020B0502040204020203" pitchFamily="34" charset="0"/>
                <a:cs typeface="Segoe UI" panose="020B0502040204020203" pitchFamily="34" charset="0"/>
              </a:rPr>
              <a:t>and be productive faster.</a:t>
            </a:r>
            <a:endParaRPr lang="en-US" sz="1000" b="0" i="0" kern="1200">
              <a:solidFill>
                <a:schemeClr val="tx1"/>
              </a:solidFill>
              <a:effectLst/>
              <a:latin typeface="Segoe UI" panose="020B0502040204020203" pitchFamily="34" charset="0"/>
              <a:cs typeface="Segoe UI" panose="020B0502040204020203" pitchFamily="34" charset="0"/>
            </a:endParaRPr>
          </a:p>
          <a:p>
            <a:endParaRPr lang="en-US" sz="1000" b="1" i="0" kern="1200">
              <a:solidFill>
                <a:schemeClr val="tx1"/>
              </a:solidFill>
              <a:effectLst/>
              <a:latin typeface="Segoe UI" panose="020B0502040204020203" pitchFamily="34" charset="0"/>
              <a:cs typeface="Segoe UI" panose="020B0502040204020203" pitchFamily="34" charset="0"/>
            </a:endParaRPr>
          </a:p>
          <a:p>
            <a:r>
              <a:rPr lang="en-US" sz="1000" b="1" i="0" kern="1200">
                <a:solidFill>
                  <a:schemeClr val="tx1"/>
                </a:solidFill>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1" i="0" kern="1200">
                <a:solidFill>
                  <a:schemeClr val="tx1"/>
                </a:solidFill>
                <a:effectLst/>
                <a:latin typeface="Segoe UI" panose="020B0502040204020203" pitchFamily="34" charset="0"/>
                <a:cs typeface="Segoe UI" panose="020B0502040204020203" pitchFamily="34" charset="0"/>
              </a:rPr>
              <a:t>JSON</a:t>
            </a:r>
            <a:r>
              <a:rPr lang="en-US" sz="1000" b="0" i="0" kern="1200">
                <a:solidFill>
                  <a:schemeClr val="tx1"/>
                </a:solidFill>
                <a:effectLst/>
                <a:latin typeface="Segoe UI" panose="020B0502040204020203" pitchFamily="34" charset="0"/>
                <a:cs typeface="Segoe UI" panose="020B0502040204020203" pitchFamily="34" charset="0"/>
              </a:rPr>
              <a:t> is a popular textual data format used for exchanging data in modern web and mobile applications. JSON is also used for storing unstructured data in log files or NoSQL databases like Microsoft Azure DocumentDB. Many REST web services return results formatted as JSON text or accept data formatted as JSON. Most Azure services, such as Azure Search, Azure Storage, and Azure DocumentDB</a:t>
            </a:r>
            <a:r>
              <a:rPr lang="en-US" sz="1000">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have REST endpoints that return or consume JSON. JSON is the main format for exchanging data between web pages and web servers using AJAX calls. SQL Server provides built-in functions and operators that enable you to parse JSON text and read or modify values, transform arrays of JSON objects into table format and use any Transact SQL query on the converted JSON objects, and format results of Transact-SQL queries in JSON format.</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SQL Server 2016 introduces support for system-versioned </a:t>
            </a:r>
            <a:r>
              <a:rPr lang="en-US" sz="1000" b="1" i="0" kern="1200">
                <a:solidFill>
                  <a:schemeClr val="tx1"/>
                </a:solidFill>
                <a:effectLst/>
                <a:latin typeface="Segoe UI" panose="020B0502040204020203" pitchFamily="34" charset="0"/>
                <a:cs typeface="Segoe UI" panose="020B0502040204020203" pitchFamily="34" charset="0"/>
              </a:rPr>
              <a:t>temporal tables </a:t>
            </a:r>
            <a:r>
              <a:rPr lang="en-US" sz="1000" b="0" i="0" kern="1200">
                <a:solidFill>
                  <a:schemeClr val="tx1"/>
                </a:solidFill>
                <a:effectLst/>
                <a:latin typeface="Segoe UI" panose="020B0502040204020203" pitchFamily="34" charset="0"/>
                <a:cs typeface="Segoe UI" panose="020B0502040204020203" pitchFamily="34" charset="0"/>
              </a:rPr>
              <a:t>as a database feature that brings built-in support for providing information about data stored in the table at any point in time rather than only the data that is correct at the current moment in time.</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U</a:t>
            </a:r>
            <a:r>
              <a:rPr lang="en-US" sz="1000" b="0" i="0" kern="1200">
                <a:solidFill>
                  <a:schemeClr val="tx1"/>
                </a:solidFill>
                <a:effectLst/>
                <a:latin typeface="Segoe UI" panose="020B0502040204020203" pitchFamily="34" charset="0"/>
                <a:cs typeface="Segoe UI" panose="020B0502040204020203" pitchFamily="34" charset="0"/>
              </a:rPr>
              <a:t>se the </a:t>
            </a:r>
            <a:r>
              <a:rPr lang="en-US" sz="1000" b="1" i="0" kern="1200">
                <a:solidFill>
                  <a:schemeClr val="tx1"/>
                </a:solidFill>
                <a:effectLst/>
                <a:latin typeface="Segoe UI" panose="020B0502040204020203" pitchFamily="34" charset="0"/>
                <a:cs typeface="Segoe UI" panose="020B0502040204020203" pitchFamily="34" charset="0"/>
              </a:rPr>
              <a:t>Transact-SQL (T-SQL) editor </a:t>
            </a:r>
            <a:r>
              <a:rPr lang="en-US" sz="1000" b="0" i="0" kern="1200">
                <a:solidFill>
                  <a:schemeClr val="tx1"/>
                </a:solidFill>
                <a:effectLst/>
                <a:latin typeface="Segoe UI" panose="020B0502040204020203" pitchFamily="34" charset="0"/>
                <a:cs typeface="Segoe UI" panose="020B0502040204020203" pitchFamily="34" charset="0"/>
              </a:rPr>
              <a:t>to author and execute database queries, modify </a:t>
            </a:r>
            <a:r>
              <a:rPr lang="en-US" sz="1000" b="0" i="1" kern="1200">
                <a:solidFill>
                  <a:schemeClr val="tx1"/>
                </a:solidFill>
                <a:effectLst/>
                <a:latin typeface="Segoe UI" panose="020B0502040204020203" pitchFamily="34" charset="0"/>
                <a:cs typeface="Segoe UI" panose="020B0502040204020203" pitchFamily="34" charset="0"/>
              </a:rPr>
              <a:t>database objects</a:t>
            </a:r>
            <a:r>
              <a:rPr lang="en-US" sz="1000" b="0" i="0" kern="1200">
                <a:solidFill>
                  <a:schemeClr val="tx1"/>
                </a:solidFill>
                <a:effectLst/>
                <a:latin typeface="Segoe UI" panose="020B0502040204020203" pitchFamily="34" charset="0"/>
                <a:cs typeface="Segoe UI" panose="020B0502040204020203" pitchFamily="34" charset="0"/>
              </a:rPr>
              <a:t> and scripts, view scripts that update database </a:t>
            </a:r>
            <a:r>
              <a:rPr lang="en-US" sz="1000" b="0" i="1" kern="1200">
                <a:solidFill>
                  <a:schemeClr val="tx1"/>
                </a:solidFill>
                <a:effectLst/>
                <a:latin typeface="Segoe UI" panose="020B0502040204020203" pitchFamily="34" charset="0"/>
                <a:cs typeface="Segoe UI" panose="020B0502040204020203" pitchFamily="34" charset="0"/>
              </a:rPr>
              <a:t>schemas</a:t>
            </a:r>
            <a:r>
              <a:rPr lang="en-US" sz="1000" b="0" i="0" kern="1200">
                <a:solidFill>
                  <a:schemeClr val="tx1"/>
                </a:solidFill>
                <a:effectLst/>
                <a:latin typeface="Segoe UI" panose="020B0502040204020203" pitchFamily="34" charset="0"/>
                <a:cs typeface="Segoe UI" panose="020B0502040204020203" pitchFamily="34" charset="0"/>
              </a:rPr>
              <a:t> or data, and author </a:t>
            </a:r>
            <a:r>
              <a:rPr lang="en-US" sz="1000" b="0" i="1" kern="1200">
                <a:solidFill>
                  <a:schemeClr val="tx1"/>
                </a:solidFill>
                <a:effectLst/>
                <a:latin typeface="Segoe UI" panose="020B0502040204020203" pitchFamily="34" charset="0"/>
                <a:cs typeface="Segoe UI" panose="020B0502040204020203" pitchFamily="34" charset="0"/>
              </a:rPr>
              <a:t>database unit tests.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77226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Save with the best total cost of ownership on Azure SQL.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SQL Database and Azure SQL Managed Instance are fully managed, evergreen services that are always up to dates with the latest SQL features and functionality. Boost productivity and operate more efficiently by letting the services perform time-consuming and complex tasks on your behalf. Features like built-in high availability, disaster recovery and automated backups ensure your data is available when you need it, while AI-powered automatic tuning optimizes performance for you.</a:t>
            </a:r>
          </a:p>
          <a:p>
            <a:endParaRPr lang="en-US" sz="120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According to an Enterprise Strategy Group report commissioned by Microsoft, organizations can realize </a:t>
            </a:r>
            <a:r>
              <a:rPr lang="en-US" sz="1200" b="1" i="0" u="none" strike="noStrike" kern="1200" dirty="0">
                <a:solidFill>
                  <a:schemeClr val="tx1"/>
                </a:solidFill>
                <a:effectLst/>
                <a:latin typeface="+mn-lt"/>
                <a:ea typeface="+mn-ea"/>
                <a:cs typeface="+mn-cs"/>
              </a:rPr>
              <a:t>up to a 47% TCO savings </a:t>
            </a:r>
            <a:r>
              <a:rPr lang="en-US" sz="1200" b="0" i="0" u="none" strike="noStrike" kern="1200" dirty="0">
                <a:solidFill>
                  <a:schemeClr val="tx1"/>
                </a:solidFill>
                <a:effectLst/>
                <a:latin typeface="+mn-lt"/>
                <a:ea typeface="+mn-ea"/>
                <a:cs typeface="+mn-cs"/>
              </a:rPr>
              <a:t>from migrating from on-premises to SQL on Azure VM.  Modernizing on Azure SQL managed databases provided an </a:t>
            </a:r>
            <a:r>
              <a:rPr lang="en-US" sz="1200" b="1" i="0" u="none" strike="noStrike" kern="1200" dirty="0">
                <a:solidFill>
                  <a:schemeClr val="tx1"/>
                </a:solidFill>
                <a:effectLst/>
                <a:latin typeface="+mn-lt"/>
                <a:ea typeface="+mn-ea"/>
                <a:cs typeface="+mn-cs"/>
              </a:rPr>
              <a:t>additional 17% TCO savings</a:t>
            </a:r>
            <a:r>
              <a:rPr lang="en-US" sz="1200" b="0" i="0" u="none" strike="noStrike" kern="1200" dirty="0">
                <a:solidFill>
                  <a:schemeClr val="tx1"/>
                </a:solidFill>
                <a:effectLst/>
                <a:latin typeface="+mn-lt"/>
                <a:ea typeface="+mn-ea"/>
                <a:cs typeface="+mn-cs"/>
              </a:rPr>
              <a:t> through lower application and systems administration costs and incremental revenue from accelerated release cycles.</a:t>
            </a:r>
            <a:r>
              <a:rPr lang="en-US" sz="1200" b="0" i="0" u="none" strike="noStrike" kern="1200" baseline="30000" dirty="0">
                <a:solidFill>
                  <a:schemeClr val="tx1"/>
                </a:solidFill>
                <a:effectLst/>
                <a:latin typeface="+mn-lt"/>
                <a:ea typeface="+mn-ea"/>
                <a:cs typeface="+mn-cs"/>
              </a:rPr>
              <a:t>1</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Unique offers like </a:t>
            </a:r>
            <a:r>
              <a:rPr lang="en-US" sz="1200" u="sng" kern="1200" dirty="0">
                <a:solidFill>
                  <a:schemeClr val="tx1"/>
                </a:solidFill>
                <a:effectLst/>
                <a:latin typeface="+mn-lt"/>
                <a:ea typeface="+mn-ea"/>
                <a:cs typeface="+mn-cs"/>
                <a:hlinkClick r:id="rId3"/>
              </a:rPr>
              <a:t>Azure Hybrid Benefit for SQL Server</a:t>
            </a:r>
            <a:r>
              <a:rPr lang="en-US" sz="1200" kern="1200" dirty="0">
                <a:solidFill>
                  <a:schemeClr val="tx1"/>
                </a:solidFill>
                <a:effectLst/>
                <a:latin typeface="+mn-lt"/>
                <a:ea typeface="+mn-ea"/>
                <a:cs typeface="+mn-cs"/>
              </a:rPr>
              <a:t> help maximize the value from your current licensing investments. Use your SQL Server licenses with Software Assurance and save up to 55 percent over pay-as-you-go pricing on SQL Database and SQL Managed Instance.</a:t>
            </a:r>
            <a:r>
              <a:rPr lang="en-US" sz="1200" kern="1200" baseline="30000" dirty="0">
                <a:solidFill>
                  <a:schemeClr val="tx1"/>
                </a:solidFill>
                <a:effectLst/>
                <a:latin typeface="+mn-lt"/>
                <a:ea typeface="+mn-ea"/>
                <a:cs typeface="+mn-cs"/>
              </a:rPr>
              <a:t>2</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SQL Database also helps you optimize costs with leading price-performance that costs up to 86% less than the competition.</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a:spcAft>
                <a:spcPts val="300"/>
              </a:spcAft>
            </a:pPr>
            <a:r>
              <a:rPr lang="en-US" sz="1200" baseline="30000" dirty="0">
                <a:latin typeface="Verdana" panose="020B0604030504040204" pitchFamily="34" charset="0"/>
                <a:ea typeface="Times New Roman" panose="02020603050405020304" pitchFamily="18" charset="0"/>
                <a:cs typeface="Arial" panose="020B0604020202020204" pitchFamily="34" charset="0"/>
              </a:rPr>
              <a:t>1</a:t>
            </a:r>
            <a:r>
              <a:rPr lang="en-US" sz="1200" dirty="0">
                <a:latin typeface="Verdana" panose="020B0604030504040204" pitchFamily="34" charset="0"/>
                <a:ea typeface="Times New Roman" panose="02020603050405020304" pitchFamily="18" charset="0"/>
                <a:cs typeface="Arial" panose="020B0604020202020204" pitchFamily="34" charset="0"/>
              </a:rPr>
              <a:t> </a:t>
            </a:r>
            <a:r>
              <a:rPr lang="en-US" sz="800" dirty="0">
                <a:solidFill>
                  <a:schemeClr val="bg1"/>
                </a:solidFill>
                <a:effectLst/>
              </a:rPr>
              <a:t>Results are based on interviewed customers. “The Economic Value of Migrating On-premises SQL Server Instances to Microsoft Azure SQL Solutions,” a commissioned study conducted by The Enterprise Strategy Group on behalf of Microsoft, October 2020.</a:t>
            </a:r>
            <a:endParaRPr lang="en-US" sz="8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C3DE33B-6BA1-4569-8418-75B90D64D5EE}" type="slidenum">
              <a:rPr lang="en-US" smtClean="0"/>
              <a:t>43</a:t>
            </a:fld>
            <a:endParaRPr lang="en-US"/>
          </a:p>
        </p:txBody>
      </p:sp>
    </p:spTree>
    <p:extLst>
      <p:ext uri="{BB962C8B-B14F-4D97-AF65-F5344CB8AC3E}">
        <p14:creationId xmlns:p14="http://schemas.microsoft.com/office/powerpoint/2010/main" val="3309136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00" y="744538"/>
            <a:ext cx="6618288" cy="3722687"/>
          </a:xfrm>
          <a:prstGeom prst="rect">
            <a:avLst/>
          </a:prstGeom>
        </p:spPr>
      </p:sp>
      <p:sp>
        <p:nvSpPr>
          <p:cNvPr id="3" name="Notes Placeholder 2"/>
          <p:cNvSpPr>
            <a:spLocks noGrp="1"/>
          </p:cNvSpPr>
          <p:nvPr>
            <p:ph type="body" idx="1"/>
          </p:nvPr>
        </p:nvSpPr>
        <p:spPr>
          <a:xfrm>
            <a:off x="666909" y="4715907"/>
            <a:ext cx="5335270" cy="4467701"/>
          </a:xfrm>
          <a:prstGeom prst="rect">
            <a:avLst/>
          </a:prstGeom>
        </p:spPr>
        <p:txBody>
          <a:bodyPr>
            <a:normAutofit/>
          </a:bodyPr>
          <a:lstStyle/>
          <a:p>
            <a:pPr defTabSz="931774">
              <a:defRPr/>
            </a:pPr>
            <a:r>
              <a:rPr lang="en-US" b="1"/>
              <a:t>Key offers lower your total cost of ownership</a:t>
            </a:r>
          </a:p>
          <a:p>
            <a:endParaRPr lang="en-US" b="1"/>
          </a:p>
          <a:p>
            <a:r>
              <a:rPr lang="en-US" b="1"/>
              <a:t>Azure Hybrid Benefit for SQL Server - </a:t>
            </a:r>
            <a:r>
              <a:rPr lang="en-US" kern="0">
                <a:solidFill>
                  <a:srgbClr val="000000"/>
                </a:solidFill>
                <a:cs typeface="Segoe UI"/>
              </a:rPr>
              <a:t>Significantly reduces migration costs by using on-premises SQL licenses (with active Software Assurance) for discounted rates in the cloud.</a:t>
            </a:r>
          </a:p>
          <a:p>
            <a:pPr marL="583977" lvl="1" indent="-118090" defTabSz="950007" fontAlgn="base">
              <a:spcBef>
                <a:spcPct val="0"/>
              </a:spcBef>
              <a:spcAft>
                <a:spcPct val="0"/>
              </a:spcAft>
              <a:buFont typeface="Arial" panose="020B0604020202020204" pitchFamily="34" charset="0"/>
              <a:buChar char="•"/>
              <a:defRPr/>
            </a:pPr>
            <a:r>
              <a:rPr lang="en-US" kern="0">
                <a:solidFill>
                  <a:srgbClr val="000000"/>
                </a:solidFill>
                <a:cs typeface="Segoe UI"/>
              </a:rPr>
              <a:t>Azure-only benefit provides </a:t>
            </a:r>
            <a:r>
              <a:rPr lang="en-US" b="1" kern="0">
                <a:solidFill>
                  <a:srgbClr val="000000"/>
                </a:solidFill>
                <a:cs typeface="Segoe UI"/>
              </a:rPr>
              <a:t>up to 55% savings vs pay-as-you-go pricing</a:t>
            </a:r>
            <a:r>
              <a:rPr lang="en-US" kern="0">
                <a:solidFill>
                  <a:srgbClr val="000000"/>
                </a:solidFill>
                <a:cs typeface="Segoe UI"/>
              </a:rPr>
              <a:t>, and </a:t>
            </a:r>
            <a:r>
              <a:rPr lang="en-US" b="1" kern="0">
                <a:solidFill>
                  <a:srgbClr val="000000"/>
                </a:solidFill>
                <a:cs typeface="Segoe UI"/>
              </a:rPr>
              <a:t>up to 59% savings vs AWS</a:t>
            </a:r>
          </a:p>
          <a:p>
            <a:pPr marL="583977" lvl="1" indent="-118090" defTabSz="950007" fontAlgn="base">
              <a:spcBef>
                <a:spcPct val="0"/>
              </a:spcBef>
              <a:spcAft>
                <a:spcPct val="0"/>
              </a:spcAft>
              <a:buFont typeface="Arial" panose="020B0604020202020204" pitchFamily="34" charset="0"/>
              <a:buChar char="•"/>
              <a:defRPr/>
            </a:pPr>
            <a:r>
              <a:rPr lang="en-US" kern="0">
                <a:solidFill>
                  <a:srgbClr val="000000"/>
                </a:solidFill>
                <a:cs typeface="Segoe UI"/>
              </a:rPr>
              <a:t>Available to customers with SQL Server licenses and active Software Assurance</a:t>
            </a:r>
          </a:p>
          <a:p>
            <a:pPr marL="583977" lvl="1" indent="-118090" defTabSz="950007" fontAlgn="base">
              <a:spcBef>
                <a:spcPct val="0"/>
              </a:spcBef>
              <a:spcAft>
                <a:spcPct val="0"/>
              </a:spcAft>
              <a:buFont typeface="Arial" panose="020B0604020202020204" pitchFamily="34" charset="0"/>
              <a:buChar char="•"/>
              <a:defRPr/>
            </a:pPr>
            <a:r>
              <a:rPr lang="en-US" kern="0">
                <a:solidFill>
                  <a:srgbClr val="000000"/>
                </a:solidFill>
                <a:cs typeface="Segoe UI"/>
              </a:rPr>
              <a:t>Unique benefit for highly virtualized workloads, providing 4 </a:t>
            </a:r>
            <a:r>
              <a:rPr lang="en-US" kern="0" err="1">
                <a:solidFill>
                  <a:srgbClr val="000000"/>
                </a:solidFill>
                <a:cs typeface="Segoe UI"/>
              </a:rPr>
              <a:t>vCores</a:t>
            </a:r>
            <a:r>
              <a:rPr lang="en-US" kern="0">
                <a:solidFill>
                  <a:srgbClr val="000000"/>
                </a:solidFill>
                <a:cs typeface="Segoe UI"/>
              </a:rPr>
              <a:t> of SQL Database General Purpose in the cloud for every 1 on-premises core in SQL Enterprise Edition.</a:t>
            </a:r>
          </a:p>
          <a:p>
            <a:pPr marL="118090" indent="-118090" defTabSz="950007" fontAlgn="base">
              <a:spcBef>
                <a:spcPct val="0"/>
              </a:spcBef>
              <a:spcAft>
                <a:spcPct val="0"/>
              </a:spcAft>
              <a:buFont typeface="Arial" panose="020B0604020202020204" pitchFamily="34" charset="0"/>
              <a:buChar char="•"/>
              <a:defRPr/>
            </a:pPr>
            <a:endParaRPr lang="en-US" kern="0">
              <a:solidFill>
                <a:srgbClr val="000000"/>
              </a:solidFill>
              <a:cs typeface="Segoe UI"/>
            </a:endParaRPr>
          </a:p>
          <a:p>
            <a:pPr defTabSz="950007" fontAlgn="base">
              <a:spcBef>
                <a:spcPct val="0"/>
              </a:spcBef>
              <a:spcAft>
                <a:spcPct val="0"/>
              </a:spcAft>
              <a:defRPr/>
            </a:pPr>
            <a:r>
              <a:rPr lang="en-US" b="1" kern="0">
                <a:solidFill>
                  <a:srgbClr val="000000"/>
                </a:solidFill>
                <a:cs typeface="Segoe UI"/>
              </a:rPr>
              <a:t>Reserved capacity pricing </a:t>
            </a:r>
            <a:r>
              <a:rPr lang="en-US" kern="0">
                <a:solidFill>
                  <a:srgbClr val="000000"/>
                </a:solidFill>
                <a:cs typeface="Segoe UI"/>
              </a:rPr>
              <a:t>– Improve budget and forecasting by prepaying for 1 or 3-year terms with reserved capacity pricing.</a:t>
            </a:r>
          </a:p>
          <a:p>
            <a:pPr marL="640594" lvl="1" indent="-174708" defTabSz="950007" fontAlgn="base">
              <a:spcBef>
                <a:spcPct val="0"/>
              </a:spcBef>
              <a:spcAft>
                <a:spcPct val="0"/>
              </a:spcAft>
              <a:buFont typeface="Arial" panose="020B0604020202020204" pitchFamily="34" charset="0"/>
              <a:buChar char="•"/>
              <a:defRPr/>
            </a:pPr>
            <a:r>
              <a:rPr lang="en-US" b="1" kern="0">
                <a:solidFill>
                  <a:srgbClr val="000000"/>
                </a:solidFill>
                <a:ea typeface="Segoe UI Semibold" charset="0"/>
                <a:cs typeface="Segoe UI"/>
              </a:rPr>
              <a:t>Discounted rates up to 33% </a:t>
            </a:r>
            <a:r>
              <a:rPr lang="en-US" kern="0">
                <a:solidFill>
                  <a:srgbClr val="000000"/>
                </a:solidFill>
                <a:ea typeface="Segoe UI Semibold" charset="0"/>
                <a:cs typeface="Segoe UI"/>
              </a:rPr>
              <a:t>for 1- or 3-year term commitments</a:t>
            </a:r>
          </a:p>
          <a:p>
            <a:pPr marL="640594" lvl="1" indent="-174708" defTabSz="950007" fontAlgn="base">
              <a:spcBef>
                <a:spcPct val="0"/>
              </a:spcBef>
              <a:spcAft>
                <a:spcPct val="0"/>
              </a:spcAft>
              <a:buFont typeface="Arial" panose="020B0604020202020204" pitchFamily="34" charset="0"/>
              <a:buChar char="•"/>
              <a:defRPr/>
            </a:pPr>
            <a:r>
              <a:rPr lang="en-US" kern="0">
                <a:solidFill>
                  <a:srgbClr val="000000"/>
                </a:solidFill>
                <a:ea typeface="Segoe UI Semibold" charset="0"/>
                <a:cs typeface="Segoe UI"/>
              </a:rPr>
              <a:t>Combine with Azure Hybrid Benefit for </a:t>
            </a:r>
            <a:r>
              <a:rPr lang="en-US" b="1" kern="0">
                <a:solidFill>
                  <a:srgbClr val="000000"/>
                </a:solidFill>
                <a:ea typeface="Segoe UI Semibold" charset="0"/>
                <a:cs typeface="Segoe UI"/>
              </a:rPr>
              <a:t>up to 80% savings </a:t>
            </a:r>
            <a:r>
              <a:rPr lang="en-US" kern="0">
                <a:solidFill>
                  <a:srgbClr val="000000"/>
                </a:solidFill>
                <a:ea typeface="Segoe UI Semibold" charset="0"/>
                <a:cs typeface="Segoe UI"/>
              </a:rPr>
              <a:t>off license-included rates</a:t>
            </a:r>
          </a:p>
          <a:p>
            <a:pPr marL="640594" lvl="1" indent="-174708" defTabSz="950007" fontAlgn="base">
              <a:spcBef>
                <a:spcPct val="0"/>
              </a:spcBef>
              <a:spcAft>
                <a:spcPct val="0"/>
              </a:spcAft>
              <a:buFont typeface="Arial" panose="020B0604020202020204" pitchFamily="34" charset="0"/>
              <a:buChar char="•"/>
              <a:defRPr/>
            </a:pPr>
            <a:r>
              <a:rPr lang="en-US" kern="0">
                <a:solidFill>
                  <a:srgbClr val="000000"/>
                </a:solidFill>
                <a:ea typeface="Segoe UI Semibold" charset="0"/>
                <a:cs typeface="Segoe UI"/>
              </a:rPr>
              <a:t>Exchange or cancel reservations</a:t>
            </a:r>
          </a:p>
          <a:p>
            <a:pPr marL="640594" lvl="1" indent="-174708" defTabSz="950007" fontAlgn="base">
              <a:spcBef>
                <a:spcPct val="0"/>
              </a:spcBef>
              <a:spcAft>
                <a:spcPct val="0"/>
              </a:spcAft>
              <a:buFont typeface="Arial" panose="020B0604020202020204" pitchFamily="34" charset="0"/>
              <a:buChar char="•"/>
              <a:defRPr/>
            </a:pPr>
            <a:r>
              <a:rPr lang="en-US" kern="0">
                <a:solidFill>
                  <a:srgbClr val="000000"/>
                </a:solidFill>
                <a:ea typeface="Segoe UI Semibold" charset="0"/>
                <a:cs typeface="Segoe UI"/>
              </a:rPr>
              <a:t>Scale up or down within a tier with auto-fit</a:t>
            </a:r>
          </a:p>
          <a:p>
            <a:pPr defTabSz="950007" fontAlgn="base">
              <a:spcBef>
                <a:spcPct val="0"/>
              </a:spcBef>
              <a:spcAft>
                <a:spcPct val="0"/>
              </a:spcAft>
              <a:defRPr/>
            </a:pPr>
            <a:endParaRPr lang="en-US" kern="0">
              <a:solidFill>
                <a:srgbClr val="000000"/>
              </a:solidFill>
              <a:cs typeface="Segoe UI"/>
            </a:endParaRPr>
          </a:p>
          <a:p>
            <a:pPr defTabSz="950007" fontAlgn="base">
              <a:spcBef>
                <a:spcPct val="0"/>
              </a:spcBef>
              <a:spcAft>
                <a:spcPct val="0"/>
              </a:spcAft>
              <a:defRPr/>
            </a:pPr>
            <a:r>
              <a:rPr lang="en-US" b="1" kern="0">
                <a:solidFill>
                  <a:srgbClr val="000000"/>
                </a:solidFill>
                <a:cs typeface="Segoe UI"/>
              </a:rPr>
              <a:t>Dev/test pricing </a:t>
            </a:r>
            <a:r>
              <a:rPr lang="en-US" kern="0">
                <a:solidFill>
                  <a:srgbClr val="000000"/>
                </a:solidFill>
                <a:cs typeface="Segoe UI"/>
              </a:rPr>
              <a:t>- </a:t>
            </a:r>
            <a:r>
              <a:rPr lang="en-US" kern="0">
                <a:solidFill>
                  <a:srgbClr val="000000"/>
                </a:solidFill>
                <a:ea typeface="Segoe UI Semibold" charset="0"/>
                <a:cs typeface="Segoe UI"/>
              </a:rPr>
              <a:t>Discounted rates </a:t>
            </a:r>
            <a:r>
              <a:rPr lang="en-US" b="1" kern="0">
                <a:solidFill>
                  <a:srgbClr val="000000"/>
                </a:solidFill>
                <a:ea typeface="Segoe UI Semibold" charset="0"/>
                <a:cs typeface="Segoe UI"/>
              </a:rPr>
              <a:t>up to 55% </a:t>
            </a:r>
            <a:r>
              <a:rPr lang="en-US" kern="0">
                <a:solidFill>
                  <a:srgbClr val="000000"/>
                </a:solidFill>
                <a:ea typeface="Segoe UI Semibold" charset="0"/>
                <a:cs typeface="Segoe UI"/>
              </a:rPr>
              <a:t>off license-included to support ongoing development and testing. Eligible with active Visual Studio subscription.</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777607" y="0"/>
            <a:ext cx="2889938" cy="496411"/>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5/26/2022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002178" y="9430091"/>
            <a:ext cx="665366" cy="496411"/>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9428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customers.microsoft.com</a:t>
            </a:r>
            <a:r>
              <a:rPr lang="en-US" dirty="0"/>
              <a:t>/</a:t>
            </a:r>
            <a:r>
              <a:rPr lang="en-US" dirty="0" err="1"/>
              <a:t>en</a:t>
            </a:r>
            <a:r>
              <a:rPr lang="en-US" dirty="0"/>
              <a:t>-us/story/732188-benesse-education-azure-sql-database</a:t>
            </a:r>
          </a:p>
        </p:txBody>
      </p:sp>
      <p:sp>
        <p:nvSpPr>
          <p:cNvPr id="4" name="Slide Number Placeholder 3"/>
          <p:cNvSpPr>
            <a:spLocks noGrp="1"/>
          </p:cNvSpPr>
          <p:nvPr>
            <p:ph type="sldNum" sz="quarter" idx="5"/>
          </p:nvPr>
        </p:nvSpPr>
        <p:spPr/>
        <p:txBody>
          <a:bodyPr/>
          <a:lstStyle/>
          <a:p>
            <a:fld id="{1C3DE33B-6BA1-4569-8418-75B90D64D5EE}" type="slidenum">
              <a:rPr lang="en-US" smtClean="0"/>
              <a:t>45</a:t>
            </a:fld>
            <a:endParaRPr lang="en-US"/>
          </a:p>
        </p:txBody>
      </p:sp>
    </p:spTree>
    <p:extLst>
      <p:ext uri="{BB962C8B-B14F-4D97-AF65-F5344CB8AC3E}">
        <p14:creationId xmlns:p14="http://schemas.microsoft.com/office/powerpoint/2010/main" val="34204320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7813" y="820738"/>
            <a:ext cx="3914775" cy="2201862"/>
          </a:xfrm>
        </p:spPr>
      </p:sp>
      <p:sp>
        <p:nvSpPr>
          <p:cNvPr id="3" name="Notes Placeholder 2"/>
          <p:cNvSpPr>
            <a:spLocks noGrp="1"/>
          </p:cNvSpPr>
          <p:nvPr>
            <p:ph type="body" idx="1"/>
          </p:nvPr>
        </p:nvSpPr>
        <p:spPr/>
        <p:txBody>
          <a:bodyPr/>
          <a:lstStyle/>
          <a:p>
            <a:r>
              <a:rPr lang="en-US" b="1" dirty="0"/>
              <a:t>Azure SQL’s managed databases are built on an intelligent, secure and reliable foundation</a:t>
            </a:r>
          </a:p>
          <a:p>
            <a:endParaRPr lang="en-US" b="1" dirty="0"/>
          </a:p>
          <a:p>
            <a:r>
              <a:rPr lang="en-US" b="1" dirty="0"/>
              <a:t>Built-in AI</a:t>
            </a:r>
          </a:p>
          <a:p>
            <a:r>
              <a:rPr lang="en-US" b="0" dirty="0"/>
              <a:t>Azure SQL Database and Azure SQL Managed Instance use </a:t>
            </a:r>
            <a:r>
              <a:rPr lang="en-US" b="1" dirty="0"/>
              <a:t>AI-powered features </a:t>
            </a:r>
            <a:r>
              <a:rPr lang="en-US" b="0" dirty="0"/>
              <a:t>to optimize performance and security on your behalf</a:t>
            </a:r>
            <a:r>
              <a:rPr lang="en-US" b="1" dirty="0"/>
              <a:t>. </a:t>
            </a:r>
            <a:r>
              <a:rPr lang="en-US" dirty="0"/>
              <a:t>These technologies have been </a:t>
            </a:r>
            <a:r>
              <a:rPr lang="en-US" b="1" dirty="0"/>
              <a:t>present for years </a:t>
            </a:r>
            <a:r>
              <a:rPr lang="en-US" dirty="0"/>
              <a:t>and have been proven in practice on real customer cases. Usage at scale, with real workloads is what is essential to train and improve these technologies to make them truly effective. Some of the more popular features automatically tune your databases and queries and provide insights into disruptive events that degrade performance.  Features such as:</a:t>
            </a:r>
          </a:p>
          <a:p>
            <a:endParaRPr lang="en-US" b="1" dirty="0"/>
          </a:p>
          <a:p>
            <a:pPr lvl="1"/>
            <a:r>
              <a:rPr lang="en-US" b="1" dirty="0"/>
              <a:t>Automatic tuning:</a:t>
            </a:r>
          </a:p>
          <a:p>
            <a:pPr lvl="1"/>
            <a:r>
              <a:rPr lang="en-US" sz="1200" b="0" i="0" u="none" strike="noStrike" kern="1200" dirty="0">
                <a:solidFill>
                  <a:schemeClr val="tx1"/>
                </a:solidFill>
                <a:effectLst/>
                <a:latin typeface="+mn-lt"/>
                <a:ea typeface="+mn-ea"/>
                <a:cs typeface="+mn-cs"/>
              </a:rPr>
              <a:t>Provides peak performance and stable workloads through continuous performance tuning based on AI and machine learning.  In addition to performance tuning, the feature will also automatically verify performance gains and initiate rollback and self-correction, if necessary.</a:t>
            </a:r>
          </a:p>
          <a:p>
            <a:pPr lvl="1"/>
            <a:endParaRPr lang="en-US" sz="1200" b="0" i="0" u="none" strike="noStrike" kern="1200" dirty="0">
              <a:solidFill>
                <a:schemeClr val="tx1"/>
              </a:solidFill>
              <a:effectLst/>
              <a:latin typeface="+mn-lt"/>
              <a:ea typeface="+mn-ea"/>
              <a:cs typeface="+mn-cs"/>
            </a:endParaRPr>
          </a:p>
          <a:p>
            <a:pPr lvl="1"/>
            <a:r>
              <a:rPr lang="en-US" sz="1200" b="1" i="0" u="none" strike="noStrike" kern="1200" dirty="0">
                <a:solidFill>
                  <a:schemeClr val="tx1"/>
                </a:solidFill>
                <a:effectLst/>
                <a:latin typeface="+mn-lt"/>
                <a:ea typeface="+mn-ea"/>
                <a:cs typeface="+mn-cs"/>
              </a:rPr>
              <a:t>Intelligent query processing:</a:t>
            </a:r>
          </a:p>
          <a:p>
            <a:pPr lvl="1"/>
            <a:r>
              <a:rPr lang="en-US" sz="1200" b="0" i="0" u="none" strike="noStrike" kern="1200" dirty="0">
                <a:solidFill>
                  <a:schemeClr val="tx1"/>
                </a:solidFill>
                <a:effectLst/>
                <a:latin typeface="+mn-lt"/>
                <a:ea typeface="+mn-ea"/>
                <a:cs typeface="+mn-cs"/>
              </a:rPr>
              <a:t>This family of features improves the performance of existing workloads with minimal implementation effort to adopt.</a:t>
            </a:r>
            <a:endParaRPr lang="en-US" b="1" dirty="0"/>
          </a:p>
          <a:p>
            <a:pPr lvl="1"/>
            <a:endParaRPr lang="en-US" sz="1200" b="1" baseline="0" dirty="0">
              <a:solidFill>
                <a:srgbClr val="FFFFFF"/>
              </a:solidFill>
            </a:endParaRPr>
          </a:p>
          <a:p>
            <a:pPr lvl="1"/>
            <a:r>
              <a:rPr lang="en-US" sz="1200" b="1" baseline="0" dirty="0">
                <a:solidFill>
                  <a:srgbClr val="FFFFFF"/>
                </a:solidFill>
              </a:rPr>
              <a:t>Intelligent Insights:</a:t>
            </a:r>
          </a:p>
          <a:p>
            <a:pPr lvl="1"/>
            <a:r>
              <a:rPr lang="en-US" sz="1200" b="0" i="0" u="none" strike="noStrike" kern="1200" dirty="0">
                <a:solidFill>
                  <a:schemeClr val="tx1"/>
                </a:solidFill>
                <a:effectLst/>
                <a:latin typeface="+mn-lt"/>
                <a:ea typeface="+mn-ea"/>
                <a:cs typeface="+mn-cs"/>
              </a:rPr>
              <a:t>Intelligent Insights uses built-in intelligence to continuously monitor database usage through AI and detect disruptive events that cause poor performance. Once detected, a detailed analysis is performed that generates an Intelligent Insights resource log (called </a:t>
            </a:r>
            <a:r>
              <a:rPr lang="en-US" sz="1200" b="0" i="0" u="none" strike="noStrike" kern="1200" dirty="0" err="1">
                <a:solidFill>
                  <a:schemeClr val="tx1"/>
                </a:solidFill>
                <a:effectLst/>
                <a:latin typeface="+mn-lt"/>
                <a:ea typeface="+mn-ea"/>
                <a:cs typeface="+mn-cs"/>
              </a:rPr>
              <a:t>SQLInsights</a:t>
            </a:r>
            <a:r>
              <a:rPr lang="en-US" sz="1200" b="0" i="0" u="none" strike="noStrike" kern="1200" dirty="0">
                <a:solidFill>
                  <a:schemeClr val="tx1"/>
                </a:solidFill>
                <a:effectLst/>
                <a:latin typeface="+mn-lt"/>
                <a:ea typeface="+mn-ea"/>
                <a:cs typeface="+mn-cs"/>
              </a:rPr>
              <a:t>) with an assessment of the issue. This assessment consists of a root cause analysis of the database performance issue and, where possible, recommendations for performance improvements.</a:t>
            </a:r>
            <a:endParaRPr lang="en-US" sz="1200" b="1" baseline="0" dirty="0">
              <a:solidFill>
                <a:srgbClr val="FFFFFF"/>
              </a:solidFill>
            </a:endParaRPr>
          </a:p>
          <a:p>
            <a:endParaRPr lang="en-US" sz="1200" b="1" baseline="0" dirty="0">
              <a:solidFill>
                <a:srgbClr val="FFFFFF"/>
              </a:solidFill>
            </a:endParaRPr>
          </a:p>
          <a:p>
            <a:r>
              <a:rPr lang="en-US" sz="1200" b="1" baseline="0" dirty="0">
                <a:solidFill>
                  <a:srgbClr val="FFFFFF"/>
                </a:solidFill>
              </a:rPr>
              <a:t>Advanced Data Security</a:t>
            </a:r>
          </a:p>
          <a:p>
            <a:r>
              <a:rPr lang="en-US" sz="1200" b="0" baseline="0" dirty="0">
                <a:solidFill>
                  <a:srgbClr val="FFFFFF"/>
                </a:solidFill>
              </a:rPr>
              <a:t>Benefit from multi-layered security provided by Microsoft across physical datacenters, infrastructure and operations and protect your databases with fine-grained access controls, Always Encrypted technology and advanced data security features like:</a:t>
            </a:r>
          </a:p>
          <a:p>
            <a:pPr lvl="1"/>
            <a:r>
              <a:rPr lang="en-US" b="1" dirty="0"/>
              <a:t>Microsoft Defender for SQL constantly monitors for known vulnerabilities and threats:</a:t>
            </a:r>
          </a:p>
          <a:p>
            <a:pPr lvl="2"/>
            <a:r>
              <a:rPr lang="en-US" b="1" dirty="0"/>
              <a:t>Advanced threat protection:</a:t>
            </a:r>
          </a:p>
          <a:p>
            <a:pPr lvl="2"/>
            <a:r>
              <a:rPr lang="en-US" dirty="0">
                <a:latin typeface="Segoe UI" panose="020B0502040204020203" pitchFamily="34" charset="0"/>
                <a:cs typeface="Segoe UI" panose="020B0502040204020203" pitchFamily="34" charset="0"/>
              </a:rPr>
              <a:t>Provides a new layer of security to your database by detecting anomalous database activities that can indicate a common threat, such as injection attacks.  It provides:</a:t>
            </a:r>
          </a:p>
          <a:p>
            <a:pPr marL="1558312" lvl="3" indent="-178025">
              <a:buFont typeface="Arial" panose="020B0604020202020204" pitchFamily="34" charset="0"/>
              <a:buChar char="•"/>
            </a:pPr>
            <a:r>
              <a:rPr lang="en-US" sz="1000" dirty="0">
                <a:latin typeface="Segoe UI" panose="020B0502040204020203" pitchFamily="34" charset="0"/>
                <a:cs typeface="Segoe UI" panose="020B0502040204020203" pitchFamily="34" charset="0"/>
              </a:rPr>
              <a:t>Simple configuration of threat detection policy via Azure Portal.</a:t>
            </a:r>
          </a:p>
          <a:p>
            <a:pPr marL="1558312" lvl="3" indent="-178025">
              <a:buFont typeface="Arial" panose="020B0604020202020204" pitchFamily="34" charset="0"/>
              <a:buChar char="•"/>
            </a:pPr>
            <a:r>
              <a:rPr lang="en-US" sz="1000" dirty="0">
                <a:latin typeface="Segoe UI" panose="020B0502040204020203" pitchFamily="34" charset="0"/>
                <a:cs typeface="Segoe UI" panose="020B0502040204020203" pitchFamily="34" charset="0"/>
              </a:rPr>
              <a:t>Clear email alerts upon detection of suspicious databases queries indicating potential injection events.</a:t>
            </a:r>
          </a:p>
          <a:p>
            <a:pPr marL="1558312" lvl="3" indent="-178025">
              <a:buFont typeface="Arial" panose="020B0604020202020204" pitchFamily="34" charset="0"/>
              <a:buChar char="•"/>
            </a:pPr>
            <a:r>
              <a:rPr lang="en-US" sz="1000" dirty="0">
                <a:latin typeface="Segoe UI" panose="020B0502040204020203" pitchFamily="34" charset="0"/>
                <a:cs typeface="Segoe UI" panose="020B0502040204020203" pitchFamily="34" charset="0"/>
              </a:rPr>
              <a:t>Ability to explore the audit log around the time of the event by using the Azure Portal or preconfigured Excel template.</a:t>
            </a:r>
          </a:p>
          <a:p>
            <a:pPr marL="1558312" lvl="3" indent="-178025">
              <a:buFont typeface="Arial" panose="020B0604020202020204" pitchFamily="34" charset="0"/>
              <a:buChar char="•"/>
            </a:pPr>
            <a:r>
              <a:rPr lang="en-US" sz="1000" dirty="0">
                <a:latin typeface="Segoe UI" panose="020B0502040204020203" pitchFamily="34" charset="0"/>
                <a:cs typeface="Segoe UI" panose="020B0502040204020203" pitchFamily="34" charset="0"/>
              </a:rPr>
              <a:t>No need to modify database procedures or application code.</a:t>
            </a:r>
          </a:p>
          <a:p>
            <a:pPr marL="643912" lvl="1" indent="-178025">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pPr lvl="2"/>
            <a:r>
              <a:rPr lang="en-US" b="1" dirty="0"/>
              <a:t>Vulnerability assessment:</a:t>
            </a:r>
          </a:p>
          <a:p>
            <a:pPr lvl="2"/>
            <a:r>
              <a:rPr lang="en-US" sz="1000" dirty="0">
                <a:latin typeface="Segoe UI Light" pitchFamily="34" charset="0"/>
              </a:rPr>
              <a:t>Provides visibility into the security state of your database system and allows you to continuously track and improve it over time. It:</a:t>
            </a:r>
          </a:p>
          <a:p>
            <a:pPr marL="1554994" lvl="3" indent="-174708" defTabSz="931774">
              <a:buFont typeface="Arial" panose="020B0604020202020204" pitchFamily="34" charset="0"/>
              <a:buChar char="•"/>
              <a:defRPr/>
            </a:pPr>
            <a:r>
              <a:rPr lang="en-US" sz="1000" dirty="0">
                <a:solidFill>
                  <a:srgbClr val="FFFF00"/>
                </a:solidFill>
                <a:latin typeface="Segoe UI Light"/>
                <a:cs typeface="Segoe UI"/>
              </a:rPr>
              <a:t>Discovers </a:t>
            </a:r>
            <a:r>
              <a:rPr lang="en-US" sz="1000" dirty="0"/>
              <a:t>sensitive data which is not protected </a:t>
            </a:r>
            <a:endParaRPr lang="en-US" sz="1000" dirty="0">
              <a:solidFill>
                <a:srgbClr val="FFFF00"/>
              </a:solidFill>
              <a:latin typeface="Segoe UI Light"/>
              <a:cs typeface="Segoe UI"/>
            </a:endParaRPr>
          </a:p>
          <a:p>
            <a:pPr marL="1554994" lvl="3" indent="-174708" defTabSz="931774">
              <a:buFont typeface="Arial" panose="020B0604020202020204" pitchFamily="34" charset="0"/>
              <a:buChar char="•"/>
              <a:defRPr/>
            </a:pPr>
            <a:r>
              <a:rPr lang="en-US" sz="1000" dirty="0">
                <a:solidFill>
                  <a:srgbClr val="FFFF00"/>
                </a:solidFill>
                <a:latin typeface="Segoe UI Light"/>
                <a:cs typeface="Segoe UI"/>
              </a:rPr>
              <a:t>Identifies security </a:t>
            </a:r>
            <a:r>
              <a:rPr lang="en-US" sz="1000" dirty="0">
                <a:cs typeface="Segoe UI"/>
              </a:rPr>
              <a:t>misconfigurations that could leave</a:t>
            </a:r>
            <a:r>
              <a:rPr lang="en-US" sz="1000" dirty="0">
                <a:latin typeface="Segoe UI Light" pitchFamily="34" charset="0"/>
              </a:rPr>
              <a:t> your database vulnerable to attack</a:t>
            </a:r>
          </a:p>
          <a:p>
            <a:pPr marL="1554994" lvl="3" indent="-174708" defTabSz="931774">
              <a:buFont typeface="Arial" panose="020B0604020202020204" pitchFamily="34" charset="0"/>
              <a:buChar char="•"/>
              <a:defRPr/>
            </a:pPr>
            <a:r>
              <a:rPr lang="en-US" sz="1000" dirty="0">
                <a:latin typeface="Segoe UI Light" pitchFamily="34" charset="0"/>
              </a:rPr>
              <a:t>Provides clear remediation steps for each issue found, including customized scripts to just click and run, and click-to-fix solutions. </a:t>
            </a:r>
          </a:p>
          <a:p>
            <a:pPr lvl="1">
              <a:defRPr/>
            </a:pPr>
            <a:endParaRPr lang="en-US" b="1" dirty="0"/>
          </a:p>
          <a:p>
            <a:pPr lvl="1">
              <a:defRPr/>
            </a:pPr>
            <a:r>
              <a:rPr lang="en-US" b="1" dirty="0"/>
              <a:t>SQL Database ledger:</a:t>
            </a:r>
          </a:p>
          <a:p>
            <a:pPr lvl="1">
              <a:defRPr/>
            </a:pPr>
            <a:r>
              <a:rPr lang="en-US" b="0" i="0" dirty="0">
                <a:solidFill>
                  <a:srgbClr val="4C4C51"/>
                </a:solidFill>
                <a:effectLst/>
                <a:latin typeface="Segoe UI" panose="020B0502040204020203" pitchFamily="34" charset="0"/>
              </a:rPr>
              <a:t>Ledger capability is now supported on SQL Database, enabling tamper-evidence through cryptographic verification for your centralized data stores. Ledger eliminates the additional cost, complexity, and performance overhead of decentralized blockchain technology while providing many of the benefits of blockchain in a fully managed and familiar SQL environment.</a:t>
            </a:r>
            <a:endParaRPr lang="en-US" b="1" dirty="0"/>
          </a:p>
          <a:p>
            <a:pPr lvl="1"/>
            <a:endParaRPr lang="en-US" sz="1200" b="0" baseline="0" dirty="0">
              <a:solidFill>
                <a:srgbClr val="FFFFFF"/>
              </a:solidFill>
            </a:endParaRPr>
          </a:p>
          <a:p>
            <a:pPr lvl="1"/>
            <a:r>
              <a:rPr lang="en-US" sz="1200" b="1" baseline="0" dirty="0">
                <a:solidFill>
                  <a:srgbClr val="FFFFFF"/>
                </a:solidFill>
              </a:rPr>
              <a:t>Get cloud compliance with the broadest set of offerings with more than 90 compliance certifications.</a:t>
            </a:r>
          </a:p>
          <a:p>
            <a:endParaRPr lang="en-US" sz="1200" b="1" baseline="0" dirty="0">
              <a:solidFill>
                <a:srgbClr val="FFFFFF"/>
              </a:solidFill>
            </a:endParaRPr>
          </a:p>
          <a:p>
            <a:r>
              <a:rPr lang="en-US" sz="1200" b="1" baseline="0" dirty="0">
                <a:solidFill>
                  <a:srgbClr val="FFFFFF"/>
                </a:solidFill>
              </a:rPr>
              <a:t>Always On reliability</a:t>
            </a:r>
            <a:endParaRPr lang="en-US" dirty="0"/>
          </a:p>
          <a:p>
            <a:r>
              <a:rPr lang="en-US" sz="1200" b="0" i="0" u="none" strike="noStrike" kern="1200" dirty="0">
                <a:solidFill>
                  <a:schemeClr val="tx1"/>
                </a:solidFill>
                <a:effectLst/>
                <a:latin typeface="+mn-lt"/>
                <a:ea typeface="+mn-ea"/>
                <a:cs typeface="+mn-cs"/>
              </a:rPr>
              <a:t>When data is the lifeblood of your business, you want to ensure your databases are reliable, secure, and available when called upon to perform.  </a:t>
            </a:r>
            <a:r>
              <a:rPr lang="en-US" b="0" dirty="0"/>
              <a:t>Azure SQL Database and Azure SQL Managed Instance provide built-in high availability with auto-failover groups that ensure data is never lost due to failures.  Automated backups and point-in-time restore backups </a:t>
            </a:r>
            <a:r>
              <a:rPr lang="en-US" sz="1200" b="0" i="0" u="none" strike="noStrike" kern="1200" dirty="0">
                <a:solidFill>
                  <a:schemeClr val="tx1"/>
                </a:solidFill>
                <a:effectLst/>
                <a:latin typeface="+mn-lt"/>
                <a:ea typeface="+mn-ea"/>
                <a:cs typeface="+mn-cs"/>
              </a:rPr>
              <a:t>protect your data from accidental corruption or deletion and enable you to access backups up to 35 days old.</a:t>
            </a:r>
            <a:endParaRPr lang="en-US" b="0" dirty="0"/>
          </a:p>
        </p:txBody>
      </p:sp>
      <p:sp>
        <p:nvSpPr>
          <p:cNvPr id="4" name="Slide Number Placeholder 3"/>
          <p:cNvSpPr>
            <a:spLocks noGrp="1"/>
          </p:cNvSpPr>
          <p:nvPr>
            <p:ph type="sldNum" sz="quarter" idx="5"/>
          </p:nvPr>
        </p:nvSpPr>
        <p:spPr/>
        <p:txBody>
          <a:bodyPr/>
          <a:lstStyle/>
          <a:p>
            <a:fld id="{CC8879B6-07CF-41BF-AA25-1C316A3F64F9}" type="slidenum">
              <a:rPr lang="en-US" smtClean="0"/>
              <a:t>46</a:t>
            </a:fld>
            <a:endParaRPr lang="en-US"/>
          </a:p>
        </p:txBody>
      </p:sp>
    </p:spTree>
    <p:extLst>
      <p:ext uri="{BB962C8B-B14F-4D97-AF65-F5344CB8AC3E}">
        <p14:creationId xmlns:p14="http://schemas.microsoft.com/office/powerpoint/2010/main" val="717897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customers.microsoft.com</a:t>
            </a:r>
            <a:r>
              <a:rPr lang="en-US" dirty="0"/>
              <a:t>/</a:t>
            </a:r>
            <a:r>
              <a:rPr lang="en-US" dirty="0" err="1"/>
              <a:t>en</a:t>
            </a:r>
            <a:r>
              <a:rPr lang="en-US" dirty="0"/>
              <a:t>-us/story/1379614319255768839-rtgs-partner-professional-services-azure-sql</a:t>
            </a:r>
          </a:p>
        </p:txBody>
      </p:sp>
      <p:sp>
        <p:nvSpPr>
          <p:cNvPr id="4" name="Slide Number Placeholder 3"/>
          <p:cNvSpPr>
            <a:spLocks noGrp="1"/>
          </p:cNvSpPr>
          <p:nvPr>
            <p:ph type="sldNum" sz="quarter" idx="5"/>
          </p:nvPr>
        </p:nvSpPr>
        <p:spPr/>
        <p:txBody>
          <a:bodyPr/>
          <a:lstStyle/>
          <a:p>
            <a:fld id="{1C3DE33B-6BA1-4569-8418-75B90D64D5EE}" type="slidenum">
              <a:rPr lang="en-US" smtClean="0"/>
              <a:t>47</a:t>
            </a:fld>
            <a:endParaRPr lang="en-US"/>
          </a:p>
        </p:txBody>
      </p:sp>
    </p:spTree>
    <p:extLst>
      <p:ext uri="{BB962C8B-B14F-4D97-AF65-F5344CB8AC3E}">
        <p14:creationId xmlns:p14="http://schemas.microsoft.com/office/powerpoint/2010/main" val="303174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There are two different hosting options within Azure SQL Database and Azure SQL Managed Instance: a single database or instance and a pool of databases or instances.  Each option is optimized for a particular scenario.</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Azure SQL Database</a:t>
            </a:r>
          </a:p>
          <a:p>
            <a:pPr marL="228600" indent="-228600">
              <a:buFont typeface="+mj-lt"/>
              <a:buAutoNum type="arabicPeriod"/>
            </a:pPr>
            <a:r>
              <a:rPr lang="en-US" sz="1200" i="1" kern="1200" dirty="0">
                <a:solidFill>
                  <a:schemeClr val="tx1"/>
                </a:solidFill>
                <a:effectLst/>
                <a:latin typeface="+mn-lt"/>
                <a:ea typeface="+mn-ea"/>
                <a:cs typeface="+mn-cs"/>
              </a:rPr>
              <a:t>Single database, </a:t>
            </a:r>
            <a:r>
              <a:rPr lang="en-US" sz="1200" kern="1200" dirty="0">
                <a:solidFill>
                  <a:schemeClr val="tx1"/>
                </a:solidFill>
                <a:effectLst/>
                <a:latin typeface="+mn-lt"/>
                <a:ea typeface="+mn-ea"/>
                <a:cs typeface="+mn-cs"/>
              </a:rPr>
              <a:t>assigns a certain amount of resources via performance tiers and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It is best for modern cloud-born apps requirement the most management simplicity.  The single database option is available with provisioned or serverless compute.</a:t>
            </a:r>
          </a:p>
          <a:p>
            <a:pPr marL="228600" indent="-228600">
              <a:buFont typeface="+mj-lt"/>
              <a:buAutoNum type="arabicPeriod"/>
            </a:pPr>
            <a:r>
              <a:rPr lang="en-US" sz="1200" i="1" kern="1200" dirty="0">
                <a:solidFill>
                  <a:schemeClr val="tx1"/>
                </a:solidFill>
                <a:effectLst/>
                <a:latin typeface="+mn-lt"/>
                <a:ea typeface="+mn-ea"/>
                <a:cs typeface="+mn-cs"/>
              </a:rPr>
              <a:t>Elastic pool</a:t>
            </a:r>
            <a:r>
              <a:rPr lang="en-US" sz="1200" kern="1200" dirty="0">
                <a:solidFill>
                  <a:schemeClr val="tx1"/>
                </a:solidFill>
                <a:effectLst/>
                <a:latin typeface="+mn-lt"/>
                <a:ea typeface="+mn-ea"/>
                <a:cs typeface="+mn-cs"/>
              </a:rPr>
              <a:t> is a shared resource model that enables higher resource utilization efficiency, with all databases within an elastic pool sharing predefined resources. This option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0" indent="0">
              <a:buFont typeface="+mj-lt"/>
              <a:buNone/>
            </a:pPr>
            <a:endParaRPr lang="en-US" sz="1200" kern="1200" dirty="0">
              <a:solidFill>
                <a:schemeClr val="tx1"/>
              </a:solidFill>
              <a:effectLst/>
              <a:latin typeface="+mn-lt"/>
              <a:ea typeface="+mn-ea"/>
              <a:cs typeface="+mn-cs"/>
            </a:endParaRPr>
          </a:p>
          <a:p>
            <a:pPr marL="0" indent="0">
              <a:buFont typeface="+mj-lt"/>
              <a:buNone/>
            </a:pPr>
            <a:r>
              <a:rPr lang="en-US" sz="1200" kern="1200" dirty="0">
                <a:solidFill>
                  <a:schemeClr val="tx1"/>
                </a:solidFill>
                <a:effectLst/>
                <a:latin typeface="+mn-lt"/>
                <a:ea typeface="+mn-ea"/>
                <a:cs typeface="+mn-cs"/>
              </a:rPr>
              <a:t>Azure SQL Managed Instance</a:t>
            </a:r>
          </a:p>
          <a:p>
            <a:pPr marL="228600" indent="-228600">
              <a:buFont typeface="+mj-lt"/>
              <a:buAutoNum type="arabicPeriod"/>
            </a:pPr>
            <a:r>
              <a:rPr lang="en-US" sz="1200" i="1" kern="1200" dirty="0">
                <a:solidFill>
                  <a:schemeClr val="tx1"/>
                </a:solidFill>
                <a:effectLst/>
                <a:latin typeface="+mn-lt"/>
                <a:ea typeface="+mn-ea"/>
                <a:cs typeface="+mn-cs"/>
              </a:rPr>
              <a:t>Single instance</a:t>
            </a:r>
            <a:r>
              <a:rPr lang="en-US" sz="1200" kern="1200" dirty="0">
                <a:solidFill>
                  <a:schemeClr val="tx1"/>
                </a:solidFill>
                <a:effectLst/>
                <a:latin typeface="+mn-lt"/>
                <a:ea typeface="+mn-ea"/>
                <a:cs typeface="+mn-cs"/>
              </a:rPr>
              <a:t>, assigns a certain amount of resources via performance tiers and focuses on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with the broadest SQL Server compatibility and the benefits of a fully-managed service.  The single instance is best for modernization of large single instance environments.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1" kern="1200" dirty="0">
                <a:solidFill>
                  <a:schemeClr val="tx1"/>
                </a:solidFill>
                <a:effectLst/>
                <a:latin typeface="+mn-lt"/>
                <a:ea typeface="+mn-ea"/>
                <a:cs typeface="+mn-cs"/>
              </a:rPr>
              <a:t>Instance pool</a:t>
            </a:r>
            <a:r>
              <a:rPr lang="en-US" sz="1200" kern="1200" dirty="0">
                <a:solidFill>
                  <a:schemeClr val="tx1"/>
                </a:solidFill>
                <a:effectLst/>
                <a:latin typeface="+mn-lt"/>
                <a:ea typeface="+mn-ea"/>
                <a:cs typeface="+mn-cs"/>
              </a:rPr>
              <a:t>, </a:t>
            </a:r>
            <a:r>
              <a:rPr lang="en-US" dirty="0"/>
              <a:t>provide a convenient and cost-efficient way to migrate smaller instances to the cloud at scale.  Previously, in order to migrate to a single instance in the cloud, smaller, less compute-intensive workloads would often have to be consolidated.  This typically required careful capacity planning, additional security considerations and some extra data consolidation work at the instance level.  Instances pools bypasses this by pre-provisioning compute according to your requirements (</a:t>
            </a:r>
            <a:r>
              <a:rPr lang="en-US" dirty="0" err="1"/>
              <a:t>ie</a:t>
            </a:r>
            <a:r>
              <a:rPr lang="en-US" dirty="0"/>
              <a:t> 8 </a:t>
            </a:r>
            <a:r>
              <a:rPr lang="en-US" dirty="0" err="1"/>
              <a:t>vCores</a:t>
            </a:r>
            <a:r>
              <a:rPr lang="en-US" dirty="0"/>
              <a:t>), then enabling you to migrate instances up to your pre-provisioned compute level (</a:t>
            </a:r>
            <a:r>
              <a:rPr lang="en-US" dirty="0" err="1"/>
              <a:t>ie</a:t>
            </a:r>
            <a:r>
              <a:rPr lang="en-US" dirty="0"/>
              <a:t> two 2-vCore and one 4-vCore instances).  You can increase or decrease the amount of compute resources available to the pool at any time. Instances within the pool are isolated, eliminating the “noisy neighbor” in cases of multi-tenant SaaS apps, and do not share resources with other instances in the pool, ensuring predictable performance at all times.</a:t>
            </a:r>
          </a:p>
          <a:p>
            <a:pPr marL="228600" indent="-228600">
              <a:buFont typeface="+mj-lt"/>
              <a:buAutoNum type="arabicPeriod"/>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a:solidFill>
                  <a:schemeClr val="tx1"/>
                </a:solidFill>
                <a:latin typeface="+mn-lt"/>
                <a:ea typeface="+mn-ea"/>
                <a:cs typeface="+mn-cs"/>
              </a:rPr>
              <a:t>Database Transaction Unit (DTU) vs. vCore model</a:t>
            </a:r>
          </a:p>
          <a:p>
            <a:pPr marL="171450" lvl="1" indent="-171450">
              <a:buFont typeface="Arial" panose="020B0604020202020204" pitchFamily="34" charset="0"/>
              <a:buChar char="•"/>
            </a:pPr>
            <a:r>
              <a:rPr lang="en-US"/>
              <a:t>DTUs are pre-packaged units that represents the database power and are designed for predictable performance</a:t>
            </a:r>
          </a:p>
          <a:p>
            <a:pPr marL="171450" lvl="1" indent="-171450">
              <a:buFont typeface="Arial" panose="020B0604020202020204" pitchFamily="34" charset="0"/>
              <a:buChar char="•"/>
            </a:pPr>
            <a:r>
              <a:rPr lang="en-US" err="1"/>
              <a:t>vCores</a:t>
            </a:r>
            <a:r>
              <a:rPr lang="en-US"/>
              <a:t> divides the DTU model into separate parts so that users can select and manage compute and storage independently</a:t>
            </a:r>
          </a:p>
          <a:p>
            <a:endParaRPr lang="en-US"/>
          </a:p>
          <a:p>
            <a:r>
              <a:rPr lang="en-US" sz="1600" kern="1200">
                <a:solidFill>
                  <a:schemeClr val="tx1"/>
                </a:solidFill>
                <a:latin typeface="+mn-lt"/>
                <a:ea typeface="+mn-ea"/>
                <a:cs typeface="+mn-cs"/>
              </a:rPr>
              <a:t>Serverless vs. provisioned compute</a:t>
            </a:r>
          </a:p>
          <a:p>
            <a:pPr marL="171450" lvl="1" indent="-171450">
              <a:buFont typeface="Arial" panose="020B0604020202020204" pitchFamily="34" charset="0"/>
              <a:buChar char="•"/>
            </a:pPr>
            <a:r>
              <a:rPr lang="en-US"/>
              <a:t>Serverless automatically scales compute based on workload demand and bills for the compute used per second </a:t>
            </a:r>
          </a:p>
          <a:p>
            <a:pPr marL="171450" lvl="1" indent="-171450">
              <a:buFont typeface="Arial" panose="020B0604020202020204" pitchFamily="34" charset="0"/>
              <a:buChar char="•"/>
            </a:pPr>
            <a:r>
              <a:rPr lang="en-US"/>
              <a:t>Serverless is ideal for unpredictable and intermittent workloads</a:t>
            </a:r>
          </a:p>
          <a:p>
            <a:pPr marL="171450" lvl="1" indent="-171450">
              <a:buFont typeface="Arial" panose="020B0604020202020204" pitchFamily="34" charset="0"/>
              <a:buChar char="•"/>
            </a:pPr>
            <a:r>
              <a:rPr lang="en-US"/>
              <a:t>Provisioned compute provides a fixed amount of compute for a fixed price billed hourly </a:t>
            </a:r>
          </a:p>
          <a:p>
            <a:pPr marL="171450" lvl="1" indent="-171450">
              <a:buFont typeface="Arial" panose="020B0604020202020204" pitchFamily="34" charset="0"/>
              <a:buChar char="•"/>
            </a:pPr>
            <a:r>
              <a:rPr lang="en-US"/>
              <a:t>Provisioned is suited for more regular usage patterns or multiple databases using elastic pools</a:t>
            </a:r>
          </a:p>
          <a:p>
            <a:endParaRPr lang="en-US"/>
          </a:p>
        </p:txBody>
      </p:sp>
      <p:sp>
        <p:nvSpPr>
          <p:cNvPr id="4" name="Slide Number Placeholder 3"/>
          <p:cNvSpPr>
            <a:spLocks noGrp="1"/>
          </p:cNvSpPr>
          <p:nvPr>
            <p:ph type="sldNum" sz="quarter" idx="5"/>
          </p:nvPr>
        </p:nvSpPr>
        <p:spPr/>
        <p:txBody>
          <a:bodyPr/>
          <a:lstStyle/>
          <a:p>
            <a:fld id="{1C3DE33B-6BA1-4569-8418-75B90D64D5EE}" type="slidenum">
              <a:rPr lang="en-US" smtClean="0"/>
              <a:t>49</a:t>
            </a:fld>
            <a:endParaRPr lang="en-US"/>
          </a:p>
        </p:txBody>
      </p:sp>
    </p:spTree>
    <p:extLst>
      <p:ext uri="{BB962C8B-B14F-4D97-AF65-F5344CB8AC3E}">
        <p14:creationId xmlns:p14="http://schemas.microsoft.com/office/powerpoint/2010/main" val="4099899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committed to customer choice and as such, the DTU-based model and </a:t>
            </a:r>
            <a:r>
              <a:rPr lang="en-US" dirty="0" err="1"/>
              <a:t>vCore</a:t>
            </a:r>
            <a:r>
              <a:rPr lang="en-US" dirty="0"/>
              <a:t>-based models are both available to Azure SQL Database, offering simplicity and flexibility when it comes to resource management and pricing.  </a:t>
            </a:r>
            <a:r>
              <a:rPr lang="en-US" i="1" dirty="0"/>
              <a:t>The DTU-based model is not available in Azure SQL Managed Instance.</a:t>
            </a:r>
          </a:p>
          <a:p>
            <a:endParaRPr lang="en-US" dirty="0"/>
          </a:p>
          <a:p>
            <a:r>
              <a:rPr lang="en-US" dirty="0"/>
              <a:t>The </a:t>
            </a:r>
            <a:r>
              <a:rPr lang="en-US" dirty="0" err="1"/>
              <a:t>vCore</a:t>
            </a:r>
            <a:r>
              <a:rPr lang="en-US" dirty="0"/>
              <a:t>-based model includes three </a:t>
            </a:r>
            <a:r>
              <a:rPr lang="en-US" sz="1200" kern="1200" dirty="0">
                <a:solidFill>
                  <a:schemeClr val="tx1"/>
                </a:solidFill>
                <a:effectLst/>
                <a:latin typeface="+mn-lt"/>
                <a:ea typeface="+mn-ea"/>
                <a:cs typeface="+mn-cs"/>
              </a:rPr>
              <a:t>options, differentiated by the level of HA and storage performance required by your workload.  These three options are General Purpose, Hyperscale and Business Critical.</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General Purpose is great for m</a:t>
            </a:r>
            <a:r>
              <a:rPr lang="en-US" sz="1200" kern="1200" dirty="0">
                <a:solidFill>
                  <a:schemeClr val="tx1"/>
                </a:solidFill>
                <a:latin typeface="Segoe UI Semilight" charset="0"/>
                <a:ea typeface="+mn-ea"/>
                <a:cs typeface="Segoe UI Semilight" charset="0"/>
              </a:rPr>
              <a:t>ost business workloads. It offers budget-oriented, balanced and scalable compute and storage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Segoe UI Semilight" charset="0"/>
                <a:ea typeface="+mn-ea"/>
                <a:cs typeface="Segoe UI Semilight" charset="0"/>
              </a:rPr>
              <a:t>Hyperscale is best for d</a:t>
            </a:r>
            <a:r>
              <a:rPr lang="en-US" sz="1200" dirty="0">
                <a:effectLst/>
                <a:latin typeface="Segoe UI" panose="020B0502040204020203" pitchFamily="34" charset="0"/>
                <a:cs typeface="Segoe UI" panose="020B0502040204020203" pitchFamily="34" charset="0"/>
              </a:rPr>
              <a:t>ata applications with large data capacity requirements and the ability to auto-scale storage and scale compute fluidly.</a:t>
            </a:r>
            <a:endParaRPr lang="en-US" sz="1200" b="1" dirty="0">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Business Critical is great for b</a:t>
            </a:r>
            <a:r>
              <a:rPr lang="en-US" sz="1200" kern="1200" dirty="0">
                <a:solidFill>
                  <a:schemeClr val="tx1"/>
                </a:solidFill>
                <a:latin typeface="Segoe UI Semilight" charset="0"/>
                <a:ea typeface="+mn-ea"/>
                <a:cs typeface="Segoe UI Semilight" charset="0"/>
              </a:rPr>
              <a:t>usiness applications that have high IO requirements. It offers the highest resilience to failures using 3 isolated </a:t>
            </a:r>
            <a:r>
              <a:rPr lang="en-US" sz="1200" kern="1200" dirty="0" err="1">
                <a:solidFill>
                  <a:schemeClr val="tx1"/>
                </a:solidFill>
                <a:latin typeface="Segoe UI Semilight" charset="0"/>
                <a:ea typeface="+mn-ea"/>
                <a:cs typeface="Segoe UI Semilight" charset="0"/>
              </a:rPr>
              <a:t>AlwaysON</a:t>
            </a:r>
            <a:r>
              <a:rPr lang="en-US" sz="1200" kern="1200" dirty="0">
                <a:solidFill>
                  <a:schemeClr val="tx1"/>
                </a:solidFill>
                <a:latin typeface="Segoe UI Semilight" charset="0"/>
                <a:ea typeface="+mn-ea"/>
                <a:cs typeface="Segoe UI Semilight" charset="0"/>
              </a:rPr>
              <a:t> replicas with one read-scale.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latin typeface="Segoe UI Semilight" charset="0"/>
              <a:ea typeface="+mn-ea"/>
              <a:cs typeface="Segoe UI Semilight" charset="0"/>
            </a:endParaRPr>
          </a:p>
          <a:p>
            <a:r>
              <a:rPr lang="en-US" sz="1200" kern="1200" dirty="0">
                <a:solidFill>
                  <a:schemeClr val="tx1"/>
                </a:solidFill>
                <a:effectLst/>
                <a:latin typeface="+mn-lt"/>
                <a:ea typeface="+mn-ea"/>
                <a:cs typeface="+mn-cs"/>
              </a:rPr>
              <a:t>Within these options, pricing is based upon the number of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and storage and whether the license is included or if you’re using the Azure Hybrid Benefit for SQL Server to maximize your on-premises license investment.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03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5/26/2022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525836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rtl="0" eaLnBrk="1" fontAlgn="auto" latinLnBrk="0" hangingPunct="1">
              <a:spcBef>
                <a:spcPts val="0"/>
              </a:spcBef>
              <a:spcAft>
                <a:spcPts val="0"/>
              </a:spcAft>
            </a:pPr>
            <a:r>
              <a:rPr lang="en-US" sz="1800" b="0" i="0" u="none" strike="noStrike" kern="1200" dirty="0">
                <a:solidFill>
                  <a:srgbClr val="50E6FF"/>
                </a:solidFill>
                <a:effectLst/>
                <a:latin typeface="Segoe UI Semibold" panose="020B0702040204020203" pitchFamily="34" charset="0"/>
              </a:rPr>
              <a:t>Pay less, use best-in-class infrastructure:</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800"/>
              </a:spcAft>
            </a:pPr>
            <a:r>
              <a:rPr lang="en-US" sz="1800" b="0" i="0" u="none" strike="noStrike" kern="1200" spc="0" baseline="0" dirty="0">
                <a:ln>
                  <a:noFill/>
                </a:ln>
                <a:solidFill>
                  <a:srgbClr val="FFFFFF"/>
                </a:solidFill>
                <a:effectLst/>
                <a:latin typeface="Segoe UI" panose="020B0502040204020203" pitchFamily="34" charset="0"/>
                <a:ea typeface="Calibri" panose="020F0502020204030204" pitchFamily="34" charset="0"/>
              </a:rPr>
              <a:t>Future proof your business and IT – be it remote workforce productivity or on-demand scale – by moving to best-in-class, highly resilient cloud infrastructure that costs up to 5x less than AWS</a:t>
            </a:r>
            <a:r>
              <a:rPr lang="en-US" sz="1800" b="0" i="0" u="none" strike="noStrike" kern="1200" spc="0" baseline="0" dirty="0">
                <a:ln>
                  <a:noFill/>
                </a:ln>
                <a:solidFill>
                  <a:srgbClr val="FFFFFF"/>
                </a:solidFill>
                <a:effectLst/>
                <a:latin typeface="Segoe UI" panose="020B0502040204020203" pitchFamily="34" charset="0"/>
              </a:rPr>
              <a:t> </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br>
              <a:rPr lang="en-US" sz="1200" dirty="0"/>
            </a:br>
            <a:r>
              <a:rPr lang="en-US" sz="1800" b="0" i="0" u="none" strike="noStrike" kern="1200" dirty="0">
                <a:solidFill>
                  <a:srgbClr val="50E6FF"/>
                </a:solidFill>
                <a:effectLst/>
                <a:latin typeface="Segoe UI Semibold" panose="020B0702040204020203" pitchFamily="34" charset="0"/>
              </a:rPr>
              <a:t>Innovate faster by modernizing your applications and data:</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spc="0" baseline="0" dirty="0">
                <a:ln>
                  <a:noFill/>
                </a:ln>
                <a:solidFill>
                  <a:srgbClr val="FFFFFF"/>
                </a:solidFill>
                <a:effectLst/>
                <a:latin typeface="Segoe UI" panose="020B0502040204020203" pitchFamily="34" charset="0"/>
              </a:rPr>
              <a:t>Focus on modernizing your application and workload portfolio to meet business demands of today and tomorrow. Use a highly productive platform and fully managed services – we take care of the operational work for you</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br>
              <a:rPr lang="en-US" sz="1200" dirty="0"/>
            </a:br>
            <a:r>
              <a:rPr lang="en-US" sz="1800" b="0" i="0" u="none" strike="noStrike" kern="1200" dirty="0">
                <a:solidFill>
                  <a:srgbClr val="50E6FF"/>
                </a:solidFill>
                <a:effectLst/>
                <a:latin typeface="Segoe UI Semibold" panose="020B0702040204020203" pitchFamily="34" charset="0"/>
              </a:rPr>
              <a:t>Move on your terms with hybrid flexibility:</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dirty="0">
                <a:solidFill>
                  <a:srgbClr val="FFFFFF"/>
                </a:solidFill>
                <a:effectLst/>
                <a:latin typeface="Segoe UI" panose="020B0502040204020203" pitchFamily="34" charset="0"/>
              </a:rPr>
              <a:t>We get that your investments will span cloud and on-premises for the foreseeable future. Azure hybrid cloud solutions help you reuse, manage, and govern your assets consistently across hybrid environments as you move to the cloud (and beyond) - on your terms.</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endParaRPr lang="en-US" sz="1800" b="0" i="0" u="none" strike="noStrike" kern="1200" dirty="0">
              <a:solidFill>
                <a:srgbClr val="50E6FF"/>
              </a:solidFill>
              <a:effectLst/>
              <a:latin typeface="Segoe UI Semibold" panose="020B0702040204020203" pitchFamily="34" charset="0"/>
            </a:endParaRPr>
          </a:p>
          <a:p>
            <a:pPr marL="0" marR="0" indent="0" algn="l" rtl="0" eaLnBrk="1" fontAlgn="auto" latinLnBrk="0" hangingPunct="1">
              <a:spcBef>
                <a:spcPts val="0"/>
              </a:spcBef>
              <a:spcAft>
                <a:spcPts val="0"/>
              </a:spcAft>
            </a:pPr>
            <a:r>
              <a:rPr lang="en-US" sz="1800" b="0" i="0" u="none" strike="noStrike" kern="1200" dirty="0">
                <a:solidFill>
                  <a:srgbClr val="50E6FF"/>
                </a:solidFill>
                <a:effectLst/>
                <a:latin typeface="Segoe UI Semibold" panose="020B0702040204020203" pitchFamily="34" charset="0"/>
              </a:rPr>
              <a:t>Protect your valuable assets with trusted cloud security:</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dirty="0">
                <a:solidFill>
                  <a:srgbClr val="FFFFFF"/>
                </a:solidFill>
                <a:effectLst/>
                <a:latin typeface="Segoe UI" panose="020B0502040204020203" pitchFamily="34" charset="0"/>
              </a:rPr>
              <a:t>We have your back. Get security from the ground up – backed by experts and proactive compliance. With AI-infused security intelligence, we help you detect and protect your investments against rapidly evolving cybersecurity threats.</a:t>
            </a:r>
            <a:br>
              <a:rPr lang="en-US" sz="1800" b="0" i="0" u="none" strike="noStrike" kern="1200" dirty="0">
                <a:solidFill>
                  <a:srgbClr val="FFFFFF"/>
                </a:solidFill>
                <a:effectLst/>
                <a:latin typeface="Segoe UI" panose="020B0502040204020203" pitchFamily="34" charset="0"/>
              </a:rPr>
            </a:br>
            <a:br>
              <a:rPr lang="en-US" sz="1800" b="0" i="0" u="none" strike="noStrike" kern="1200" dirty="0">
                <a:solidFill>
                  <a:srgbClr val="FFFFFF"/>
                </a:solidFill>
                <a:effectLst/>
                <a:latin typeface="Segoe UI" panose="020B0502040204020203" pitchFamily="34" charset="0"/>
              </a:rPr>
            </a:br>
            <a:endParaRPr lang="en-US" sz="1800" b="0" i="0" u="none" strike="noStrike" dirty="0">
              <a:effectLst/>
              <a:latin typeface="Arial" panose="020B0604020202020204" pitchFamily="34" charset="0"/>
            </a:endParaRPr>
          </a:p>
          <a:p>
            <a:endParaRPr lang="en-US" sz="1200" dirty="0"/>
          </a:p>
        </p:txBody>
      </p:sp>
      <p:sp>
        <p:nvSpPr>
          <p:cNvPr id="4" name="Slide Number Placeholder 3"/>
          <p:cNvSpPr>
            <a:spLocks noGrp="1"/>
          </p:cNvSpPr>
          <p:nvPr>
            <p:ph type="sldNum" sz="quarter" idx="5"/>
          </p:nvPr>
        </p:nvSpPr>
        <p:spPr/>
        <p:txBody>
          <a:bodyPr/>
          <a:lstStyle/>
          <a:p>
            <a:fld id="{4D69D98E-00C0-4BFC-8AEA-80D645241C7C}" type="slidenum">
              <a:rPr lang="en-US" smtClean="0"/>
              <a:t>7</a:t>
            </a:fld>
            <a:endParaRPr lang="en-US"/>
          </a:p>
        </p:txBody>
      </p:sp>
    </p:spTree>
    <p:extLst>
      <p:ext uri="{BB962C8B-B14F-4D97-AF65-F5344CB8AC3E}">
        <p14:creationId xmlns:p14="http://schemas.microsoft.com/office/powerpoint/2010/main" val="10792312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2"/>
              </a:spcAft>
            </a:pPr>
            <a:endParaRPr lang="en-US" dirty="0"/>
          </a:p>
        </p:txBody>
      </p:sp>
      <p:sp>
        <p:nvSpPr>
          <p:cNvPr id="4" name="Slide Number Placeholder 3"/>
          <p:cNvSpPr>
            <a:spLocks noGrp="1"/>
          </p:cNvSpPr>
          <p:nvPr>
            <p:ph type="sldNum" sz="quarter" idx="5"/>
          </p:nvPr>
        </p:nvSpPr>
        <p:spPr/>
        <p:txBody>
          <a:bodyPr/>
          <a:lstStyle/>
          <a:p>
            <a:fld id="{1C3DE33B-6BA1-4569-8418-75B90D64D5EE}" type="slidenum">
              <a:rPr lang="en-US" smtClean="0"/>
              <a:t>54</a:t>
            </a:fld>
            <a:endParaRPr lang="en-US"/>
          </a:p>
        </p:txBody>
      </p:sp>
    </p:spTree>
    <p:extLst>
      <p:ext uri="{BB962C8B-B14F-4D97-AF65-F5344CB8AC3E}">
        <p14:creationId xmlns:p14="http://schemas.microsoft.com/office/powerpoint/2010/main" val="2855797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0400C6-7D58-4149-B7EA-A0A95610CC14}" type="slidenum">
              <a:rPr lang="en-US" smtClean="0"/>
              <a:t>55</a:t>
            </a:fld>
            <a:endParaRPr lang="en-US"/>
          </a:p>
        </p:txBody>
      </p:sp>
    </p:spTree>
    <p:extLst>
      <p:ext uri="{BB962C8B-B14F-4D97-AF65-F5344CB8AC3E}">
        <p14:creationId xmlns:p14="http://schemas.microsoft.com/office/powerpoint/2010/main" val="1021563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Microsoft Azure is the cloud that lets you turn ideas into solutions with more than 100 services to build, deploy, and manage </a:t>
            </a:r>
            <a:r>
              <a:rPr lang="en-US" sz="1200" b="0" i="0" u="none" strike="noStrike" kern="1200">
                <a:solidFill>
                  <a:schemeClr val="tx1"/>
                </a:solidFill>
                <a:effectLst/>
                <a:latin typeface="+mn-lt"/>
                <a:ea typeface="+mn-ea"/>
                <a:cs typeface="+mn-cs"/>
              </a:rPr>
              <a:t>applications—in the cloud, on-premises, and at the edge—using the tools and frameworks of your choice.  Our track record of continuous innovation supports your development today and your visions for tomorrow.  Over the past year, we’ve launched over 1000 capabilities on the platform, helping our customers be future-ready. </a:t>
            </a:r>
            <a:r>
              <a:rPr lang="en-US" sz="1200"/>
              <a:t>The cloud is moving fast – every week a new technology is coming out. So it’s about meeting new capabilities now and investing in those on the horizon.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sz="1200"/>
              <a:t>In the world of data, we are committed to </a:t>
            </a:r>
            <a:r>
              <a:rPr lang="en-US" sz="1200" kern="1200">
                <a:solidFill>
                  <a:schemeClr val="tx1"/>
                </a:solidFill>
                <a:effectLst/>
                <a:latin typeface="+mn-lt"/>
                <a:ea typeface="+mn-ea"/>
                <a:cs typeface="+mn-cs"/>
              </a:rPr>
              <a:t>empowering organizations to build on their terms with flexibility and choice, and that includes the </a:t>
            </a:r>
            <a:r>
              <a:rPr lang="en-US" sz="1200" b="1" kern="1200">
                <a:solidFill>
                  <a:schemeClr val="tx1"/>
                </a:solidFill>
                <a:effectLst/>
                <a:latin typeface="+mn-lt"/>
                <a:ea typeface="+mn-ea"/>
                <a:cs typeface="+mn-cs"/>
              </a:rPr>
              <a:t>freedom to operate anywhere</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Nothing is more important than trust, particularly when you’re talking about the cloud. We spend $1B a year on cyber security with 3500 cyber security engineers who are constantly monitoring your data for threats. We’ve invested ahead of the curve in </a:t>
            </a:r>
            <a:r>
              <a:rPr lang="en-US" sz="1200" b="1" kern="1200">
                <a:solidFill>
                  <a:schemeClr val="tx1"/>
                </a:solidFill>
                <a:effectLst/>
                <a:latin typeface="+mn-lt"/>
                <a:ea typeface="+mn-ea"/>
                <a:cs typeface="+mn-cs"/>
              </a:rPr>
              <a:t>layers of security with built-in controls </a:t>
            </a:r>
            <a:r>
              <a:rPr lang="en-US" sz="1200" kern="1200">
                <a:solidFill>
                  <a:schemeClr val="tx1"/>
                </a:solidFill>
                <a:effectLst/>
                <a:latin typeface="+mn-lt"/>
                <a:ea typeface="+mn-ea"/>
                <a:cs typeface="+mn-cs"/>
              </a:rPr>
              <a:t>to protect your data and close the gaps that attackers can exploit.  Trust your workloads to Azure, built upon the most secure cloud with the broadest compliance coverage.</a:t>
            </a:r>
            <a:endParaRPr lang="en-US" sz="1200"/>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Break through the resource constraints of modern application development with </a:t>
            </a:r>
            <a:r>
              <a:rPr lang="en-US" sz="1200" b="1" kern="1200">
                <a:solidFill>
                  <a:schemeClr val="tx1"/>
                </a:solidFill>
                <a:effectLst/>
                <a:latin typeface="+mn-lt"/>
                <a:ea typeface="+mn-ea"/>
                <a:cs typeface="+mn-cs"/>
              </a:rPr>
              <a:t>limitless scale</a:t>
            </a:r>
            <a:r>
              <a:rPr lang="en-US" sz="1200" kern="1200">
                <a:solidFill>
                  <a:schemeClr val="tx1"/>
                </a:solidFill>
                <a:effectLst/>
                <a:latin typeface="+mn-lt"/>
                <a:ea typeface="+mn-ea"/>
                <a:cs typeface="+mn-cs"/>
              </a:rPr>
              <a:t> that goes </a:t>
            </a:r>
            <a:r>
              <a:rPr lang="en-US" sz="1200" u="sng" kern="1200">
                <a:solidFill>
                  <a:schemeClr val="tx1"/>
                </a:solidFill>
                <a:effectLst/>
                <a:latin typeface="+mn-lt"/>
                <a:ea typeface="+mn-ea"/>
                <a:cs typeface="+mn-cs"/>
                <a:hlinkClick r:id="rId3"/>
              </a:rPr>
              <a:t>far beyond other cloud providers</a:t>
            </a:r>
            <a:r>
              <a:rPr lang="en-US" sz="1200" u="sng"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Modernize existing apps or build new apps on Azure with </a:t>
            </a:r>
            <a:r>
              <a:rPr lang="en-US" sz="1200" b="1" kern="1200">
                <a:solidFill>
                  <a:schemeClr val="tx1"/>
                </a:solidFill>
                <a:effectLst/>
                <a:latin typeface="+mn-lt"/>
                <a:ea typeface="+mn-ea"/>
                <a:cs typeface="+mn-cs"/>
              </a:rPr>
              <a:t>built-in, AI-based technologies</a:t>
            </a:r>
            <a:r>
              <a:rPr lang="en-US" sz="1200" kern="1200">
                <a:solidFill>
                  <a:schemeClr val="tx1"/>
                </a:solidFill>
                <a:effectLst/>
                <a:latin typeface="+mn-lt"/>
                <a:ea typeface="+mn-ea"/>
                <a:cs typeface="+mn-cs"/>
              </a:rPr>
              <a:t> that power new customer experiences. </a:t>
            </a:r>
            <a:endParaRPr lang="en-US" sz="1200" u="sng" kern="1200">
              <a:solidFill>
                <a:schemeClr val="tx1"/>
              </a:solidFill>
              <a:effectLst/>
              <a:latin typeface="+mn-lt"/>
              <a:ea typeface="+mn-ea"/>
              <a:cs typeface="+mn-cs"/>
            </a:endParaRPr>
          </a:p>
          <a:p>
            <a:endParaRPr lang="en-US" sz="1200"/>
          </a:p>
          <a:p>
            <a:r>
              <a:rPr lang="en-US" sz="1200"/>
              <a:t>Azure can help you innovate today, tomorrow, and in the future. We are constantly providing capabilities that can help meet your needs.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5/26/2022 9:44 AM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564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SQL, part of the Microsoft Intelligent Data Platform, is a family of fully-managed, secure and intelligent SQL database services. Azure offers the widest range of deployment options for SQL from </a:t>
            </a:r>
            <a:r>
              <a:rPr lang="en-US" sz="1200" u="sng" kern="1200" dirty="0">
                <a:solidFill>
                  <a:schemeClr val="tx1"/>
                </a:solidFill>
                <a:effectLst/>
                <a:latin typeface="+mn-lt"/>
                <a:ea typeface="+mn-ea"/>
                <a:cs typeface="+mn-cs"/>
                <a:hlinkClick r:id="rId3"/>
              </a:rPr>
              <a:t>edge</a:t>
            </a:r>
            <a:r>
              <a:rPr lang="en-US" sz="1200" kern="1200" dirty="0">
                <a:solidFill>
                  <a:schemeClr val="tx1"/>
                </a:solidFill>
                <a:effectLst/>
                <a:latin typeface="+mn-lt"/>
                <a:ea typeface="+mn-ea"/>
                <a:cs typeface="+mn-cs"/>
              </a:rPr>
              <a:t> to cloud.</a:t>
            </a:r>
            <a:r>
              <a:rPr lang="en-US" dirty="0"/>
              <a:t> </a:t>
            </a:r>
            <a:r>
              <a:rPr lang="en-US" sz="1200" kern="1200" dirty="0">
                <a:solidFill>
                  <a:schemeClr val="tx1"/>
                </a:solidFill>
                <a:effectLst/>
                <a:latin typeface="+mn-lt"/>
                <a:ea typeface="+mn-ea"/>
                <a:cs typeface="+mn-cs"/>
              </a:rPr>
              <a:t> With Azure SQL, you can rehost SQL workloads on SQL Server on Azure Virtual Machines,</a:t>
            </a:r>
            <a:r>
              <a:rPr lang="en-US" dirty="0"/>
              <a:t> </a:t>
            </a:r>
            <a:r>
              <a:rPr lang="en-US" sz="1200" kern="1200" dirty="0">
                <a:solidFill>
                  <a:schemeClr val="tx1"/>
                </a:solidFill>
                <a:effectLst/>
                <a:latin typeface="+mn-lt"/>
                <a:ea typeface="+mn-ea"/>
                <a:cs typeface="+mn-cs"/>
              </a:rPr>
              <a:t>modernize existing applications with Azure SQL Managed Instance and</a:t>
            </a:r>
            <a:r>
              <a:rPr lang="en-US" dirty="0"/>
              <a:t> </a:t>
            </a:r>
            <a:r>
              <a:rPr lang="en-US" sz="1200" kern="1200" dirty="0">
                <a:solidFill>
                  <a:schemeClr val="tx1"/>
                </a:solidFill>
                <a:effectLst/>
                <a:latin typeface="+mn-lt"/>
                <a:ea typeface="+mn-ea"/>
                <a:cs typeface="+mn-cs"/>
              </a:rPr>
              <a:t>support modern cloud applications with Azure SQL Database and Azure SQL Edge.</a:t>
            </a:r>
            <a:r>
              <a:rPr lang="en-US" dirty="0"/>
              <a:t>  </a:t>
            </a:r>
            <a:endParaRPr lang="en-US" dirty="0">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SQL is built upon the same SQL Server engine, so you can migrate applications with ease and continue to use the tools, languages and resources you’re familiar with.  Your skills and experience transfer to the cloud and edge, so you can do even more with what you already have.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services within Azure SQL support a variety of scenarios: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on Azure Virtual Machines</a:t>
            </a:r>
          </a:p>
          <a:p>
            <a:r>
              <a:rPr lang="en-US" sz="1200" i="1" kern="1200" dirty="0">
                <a:solidFill>
                  <a:schemeClr val="tx1"/>
                </a:solidFill>
                <a:effectLst/>
                <a:latin typeface="+mn-lt"/>
                <a:ea typeface="+mn-ea"/>
                <a:cs typeface="+mn-cs"/>
              </a:rPr>
              <a:t>Lift-and-shift your SQL workloads with ease and maintain with 100% SQL Server compatibility and operating system-level access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Azure SQL Managed Instance</a:t>
            </a:r>
          </a:p>
          <a:p>
            <a:r>
              <a:rPr lang="en-US" sz="1200" i="1" kern="1200" dirty="0">
                <a:solidFill>
                  <a:schemeClr val="tx1"/>
                </a:solidFill>
                <a:effectLst/>
                <a:latin typeface="+mn-lt"/>
                <a:ea typeface="+mn-ea"/>
                <a:cs typeface="+mn-cs"/>
              </a:rPr>
              <a:t>Modernize your existing SQL Server applications at scale with an intelligent fully managed service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Azure SQL Database</a:t>
            </a:r>
          </a:p>
          <a:p>
            <a:r>
              <a:rPr lang="en-US" sz="1200" i="1" kern="1200" dirty="0">
                <a:solidFill>
                  <a:schemeClr val="tx1"/>
                </a:solidFill>
                <a:effectLst/>
                <a:latin typeface="+mn-lt"/>
                <a:ea typeface="+mn-ea"/>
                <a:cs typeface="+mn-cs"/>
              </a:rPr>
              <a:t>Support modern cloud applications on an intelligent, managed service that includes serverless compute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SQL Edge</a:t>
            </a:r>
          </a:p>
          <a:p>
            <a:r>
              <a:rPr lang="en-US" sz="1200" i="1" kern="1200" dirty="0">
                <a:solidFill>
                  <a:schemeClr val="tx1"/>
                </a:solidFill>
                <a:effectLst/>
                <a:latin typeface="+mn-lt"/>
                <a:ea typeface="+mn-ea"/>
                <a:cs typeface="+mn-cs"/>
              </a:rPr>
              <a:t>Run IoT edge compute with a SQL database optimized with data streaming, time series, and AI capabilities built-in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SQL Server on Azure VMs and SQL Managed Instance are also now Azure Arc enabled, allowing you to run these services on the infrastructure of your choice, when a hybrid approach is required.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C3DE33B-6BA1-4569-8418-75B90D64D5EE}" type="slidenum">
              <a:rPr lang="en-US" smtClean="0"/>
              <a:t>9</a:t>
            </a:fld>
            <a:endParaRPr lang="en-US"/>
          </a:p>
        </p:txBody>
      </p:sp>
    </p:spTree>
    <p:extLst>
      <p:ext uri="{BB962C8B-B14F-4D97-AF65-F5344CB8AC3E}">
        <p14:creationId xmlns:p14="http://schemas.microsoft.com/office/powerpoint/2010/main" val="3769373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2"/>
              </a:spcAft>
            </a:pPr>
            <a:r>
              <a:rPr lang="en-US" sz="2000" dirty="0"/>
              <a:t>You can also get more for performance for your money on Azure SQL.</a:t>
            </a:r>
          </a:p>
          <a:p>
            <a:pPr>
              <a:spcAft>
                <a:spcPts val="1202"/>
              </a:spcAft>
            </a:pPr>
            <a:endParaRPr lang="en-US" sz="2000" dirty="0"/>
          </a:p>
          <a:p>
            <a:pPr>
              <a:spcAft>
                <a:spcPts val="1202"/>
              </a:spcAft>
            </a:pPr>
            <a:r>
              <a:rPr lang="en-US" sz="2000" dirty="0"/>
              <a:t>Azure SQL provides more value through leading price-performance.  A recent report from Principled Technologies, an independent research firm, </a:t>
            </a:r>
            <a:r>
              <a:rPr lang="en-US" sz="2000" dirty="0">
                <a:solidFill>
                  <a:srgbClr val="000000"/>
                </a:solidFill>
                <a:latin typeface="+mn-lt"/>
                <a:ea typeface="Segoe UI" charset="0"/>
                <a:cs typeface="Calibri" panose="020F0502020204030204"/>
              </a:rPr>
              <a:t>concluded the following:</a:t>
            </a:r>
          </a:p>
          <a:p>
            <a:pPr marL="342900" marR="0" lvl="0" indent="-342900" algn="l" defTabSz="914400" rtl="0" eaLnBrk="1" fontAlgn="auto" latinLnBrk="0" hangingPunct="1">
              <a:lnSpc>
                <a:spcPct val="100000"/>
              </a:lnSpc>
              <a:spcBef>
                <a:spcPts val="0"/>
              </a:spcBef>
              <a:spcAft>
                <a:spcPts val="1202"/>
              </a:spcAft>
              <a:buClrTx/>
              <a:buSzTx/>
              <a:buFont typeface="Arial" panose="020B0604020202020204" pitchFamily="34" charset="0"/>
              <a:buChar char="•"/>
              <a:tabLst/>
              <a:defRPr/>
            </a:pPr>
            <a:r>
              <a:rPr lang="en-US" sz="2000" b="0" dirty="0">
                <a:solidFill>
                  <a:srgbClr val="000000"/>
                </a:solidFill>
                <a:latin typeface="+mn-lt"/>
                <a:cs typeface="Calibri" panose="020F0502020204030204"/>
              </a:rPr>
              <a:t>Azure SQL Database meets your mission-critical requirements up to 5 time faster while costing up to </a:t>
            </a:r>
            <a:r>
              <a:rPr lang="en-US" sz="2000" b="1" dirty="0">
                <a:solidFill>
                  <a:srgbClr val="000000"/>
                </a:solidFill>
                <a:latin typeface="+mn-lt"/>
                <a:cs typeface="Calibri" panose="020F0502020204030204"/>
              </a:rPr>
              <a:t>93% less than SQL Server on AWS RDS</a:t>
            </a:r>
            <a:r>
              <a:rPr lang="en-US" sz="2000" b="0" dirty="0">
                <a:solidFill>
                  <a:srgbClr val="000000"/>
                </a:solidFill>
                <a:latin typeface="+mn-lt"/>
                <a:cs typeface="Calibri" panose="020F0502020204030204"/>
              </a:rPr>
              <a:t>.</a:t>
            </a:r>
            <a:r>
              <a:rPr lang="en-US" sz="2000" b="0" baseline="30000" dirty="0">
                <a:solidFill>
                  <a:srgbClr val="000000"/>
                </a:solidFill>
                <a:latin typeface="+mn-lt"/>
                <a:cs typeface="Calibri" panose="020F0502020204030204"/>
              </a:rPr>
              <a:t>1</a:t>
            </a:r>
          </a:p>
          <a:p>
            <a:pPr marL="342900" indent="-342900">
              <a:spcAft>
                <a:spcPts val="1202"/>
              </a:spcAft>
              <a:buFont typeface="Arial" panose="020B0604020202020204" pitchFamily="34" charset="0"/>
              <a:buChar char="•"/>
            </a:pPr>
            <a:r>
              <a:rPr lang="en-US" sz="2000" dirty="0"/>
              <a:t>SQL Server on Azure Virtual Machines has up to </a:t>
            </a:r>
            <a:r>
              <a:rPr lang="en-US" sz="2000" b="1" dirty="0"/>
              <a:t>42% higher transactions per second </a:t>
            </a:r>
            <a:r>
              <a:rPr lang="en-US" sz="2000" dirty="0"/>
              <a:t>and costs up to</a:t>
            </a:r>
            <a:r>
              <a:rPr lang="en-US" sz="2000" b="1" dirty="0">
                <a:latin typeface="Segoe UI Semibold"/>
                <a:cs typeface="Segoe UI Semibold"/>
              </a:rPr>
              <a:t> 31</a:t>
            </a:r>
            <a:r>
              <a:rPr lang="en-US" sz="2000" b="1" dirty="0"/>
              <a:t>% less than SQL Server on AWS EC2.</a:t>
            </a:r>
            <a:r>
              <a:rPr lang="en-US" sz="2000" b="0" baseline="30000" dirty="0"/>
              <a:t>2</a:t>
            </a:r>
          </a:p>
          <a:p>
            <a:pPr marL="342900" indent="-342900">
              <a:spcAft>
                <a:spcPts val="1202"/>
              </a:spcAft>
              <a:buFont typeface="Arial" panose="020B0604020202020204" pitchFamily="34" charset="0"/>
              <a:buChar char="•"/>
            </a:pPr>
            <a:endParaRPr lang="en-US" sz="2000" b="0" dirty="0">
              <a:solidFill>
                <a:srgbClr val="000000"/>
              </a:solidFill>
              <a:latin typeface="+mn-lt"/>
              <a:cs typeface="Calibri" panose="020F0502020204030204"/>
            </a:endParaRPr>
          </a:p>
          <a:p>
            <a:r>
              <a:rPr lang="en-US" b="0" i="0" baseline="30000" dirty="0">
                <a:solidFill>
                  <a:schemeClr val="tx1"/>
                </a:solidFill>
                <a:effectLst/>
                <a:latin typeface="Segoe UI" panose="020B0502040204020203" pitchFamily="34" charset="0"/>
              </a:rPr>
              <a:t>1 </a:t>
            </a:r>
            <a:r>
              <a:rPr lang="en-US" b="0" i="1" dirty="0">
                <a:solidFill>
                  <a:schemeClr val="tx1"/>
                </a:solidFill>
                <a:effectLst/>
                <a:latin typeface="Segoe UI" panose="020B0502040204020203" pitchFamily="34" charset="0"/>
              </a:rPr>
              <a:t>Price-performance claims based on data from a study commissioned by Microsoft and conducted by Principled Technologies in April 2022. The study compared </a:t>
            </a:r>
            <a:r>
              <a:rPr lang="en-US" i="1" dirty="0">
                <a:solidFill>
                  <a:schemeClr val="tx1"/>
                </a:solidFill>
                <a:latin typeface="Segoe UI" panose="020B0502040204020203" pitchFamily="34" charset="0"/>
              </a:rPr>
              <a:t>performance and </a:t>
            </a:r>
            <a:r>
              <a:rPr lang="en-US" b="0" i="1" dirty="0">
                <a:solidFill>
                  <a:schemeClr val="tx1"/>
                </a:solidFill>
                <a:effectLst/>
                <a:latin typeface="Segoe UI" panose="020B0502040204020203" pitchFamily="34" charset="0"/>
              </a:rPr>
              <a:t>price performance between a 16 vCore, 64 vCore and 80 </a:t>
            </a:r>
            <a:r>
              <a:rPr lang="en-US" i="1" dirty="0">
                <a:solidFill>
                  <a:schemeClr val="tx1"/>
                </a:solidFill>
                <a:latin typeface="Segoe UI" panose="020B0502040204020203" pitchFamily="34" charset="0"/>
              </a:rPr>
              <a:t>vCore Azure SQL Managed Instance using premium-series hardware on </a:t>
            </a:r>
            <a:r>
              <a:rPr lang="en-US" b="0" i="1" dirty="0">
                <a:solidFill>
                  <a:schemeClr val="tx1"/>
                </a:solidFill>
                <a:effectLst/>
                <a:latin typeface="Segoe UI" panose="020B0502040204020203" pitchFamily="34" charset="0"/>
              </a:rPr>
              <a:t>the business-critical service tier and the db.m6i.32xlarge, db.r5b.4xlarge and </a:t>
            </a:r>
            <a:r>
              <a:rPr lang="en-US" i="1" dirty="0">
                <a:solidFill>
                  <a:schemeClr val="tx1"/>
                </a:solidFill>
                <a:latin typeface="Segoe UI" panose="020B0502040204020203" pitchFamily="34" charset="0"/>
              </a:rPr>
              <a:t>db.r5b.16xlarge </a:t>
            </a:r>
            <a:r>
              <a:rPr lang="en-US" b="0" i="1" dirty="0">
                <a:solidFill>
                  <a:schemeClr val="tx1"/>
                </a:solidFill>
                <a:effectLst/>
                <a:latin typeface="Segoe UI" panose="020B0502040204020203" pitchFamily="34" charset="0"/>
              </a:rPr>
              <a:t>offerings for Amazon Web Services Relational Database Service (AWS RDS) on SQL Server. Benchmark data is taken from a Principled Technologies report using recognized standards, </a:t>
            </a:r>
            <a:r>
              <a:rPr lang="en-US" b="0" i="1" dirty="0" err="1">
                <a:solidFill>
                  <a:schemeClr val="tx1"/>
                </a:solidFill>
                <a:effectLst/>
                <a:latin typeface="Segoe UI" panose="020B0502040204020203" pitchFamily="34" charset="0"/>
              </a:rPr>
              <a:t>HammerDB</a:t>
            </a:r>
            <a:r>
              <a:rPr lang="en-US" b="0" i="1" dirty="0">
                <a:solidFill>
                  <a:schemeClr val="tx1"/>
                </a:solidFill>
                <a:effectLst/>
                <a:latin typeface="Segoe UI" panose="020B0502040204020203" pitchFamily="34" charset="0"/>
              </a:rPr>
              <a:t> TPROC-C, </a:t>
            </a:r>
            <a:r>
              <a:rPr lang="en-US" b="0" i="1" dirty="0" err="1">
                <a:solidFill>
                  <a:schemeClr val="tx1"/>
                </a:solidFill>
                <a:effectLst/>
                <a:latin typeface="Segoe UI" panose="020B0502040204020203" pitchFamily="34" charset="0"/>
              </a:rPr>
              <a:t>HammerDB</a:t>
            </a:r>
            <a:r>
              <a:rPr lang="en-US" b="0" i="1" dirty="0">
                <a:solidFill>
                  <a:schemeClr val="tx1"/>
                </a:solidFill>
                <a:effectLst/>
                <a:latin typeface="Segoe UI" panose="020B0502040204020203" pitchFamily="34" charset="0"/>
              </a:rPr>
              <a:t> TPROC-H and Microsoft MSOLTPE, a workload derived from TPC-E</a:t>
            </a:r>
            <a:r>
              <a:rPr lang="en-US" i="1" dirty="0">
                <a:solidFill>
                  <a:schemeClr val="tx1"/>
                </a:solidFill>
                <a:latin typeface="Segoe UI" panose="020B0502040204020203" pitchFamily="34" charset="0"/>
              </a:rPr>
              <a:t>. The MSOLTPE is derived from the TPC-E benchmark and as such is not comparable to published TPC-E results, as MSOLTPE results do not comply with the TPC-E Specification.</a:t>
            </a:r>
            <a:r>
              <a:rPr lang="en-US" b="0" i="1" dirty="0">
                <a:solidFill>
                  <a:schemeClr val="tx1"/>
                </a:solidFill>
                <a:effectLst/>
                <a:latin typeface="Segoe UI" panose="020B0502040204020203" pitchFamily="34" charset="0"/>
              </a:rPr>
              <a:t> The </a:t>
            </a:r>
            <a:r>
              <a:rPr lang="en-US" i="1" dirty="0">
                <a:solidFill>
                  <a:schemeClr val="tx1"/>
                </a:solidFill>
                <a:latin typeface="Segoe UI" panose="020B0502040204020203" pitchFamily="34" charset="0"/>
              </a:rPr>
              <a:t>results are </a:t>
            </a:r>
            <a:r>
              <a:rPr lang="en-US" b="0" i="1" dirty="0">
                <a:solidFill>
                  <a:schemeClr val="tx1"/>
                </a:solidFill>
                <a:effectLst/>
                <a:latin typeface="Segoe UI" panose="020B0502040204020203" pitchFamily="34" charset="0"/>
              </a:rPr>
              <a:t>based on a mixture of read-only and update intensive transactions that simulate activities found in complex OLTP and analytics application environments. Price-performance is calculated by Principled Technologies as the cost of running the cloud platform continuously divided by transactions per minute or per second throughput, based upon the standard. Prices are based on publicly available US pricing in South Central US for Azure SQL Managed Instance and US East for AWS RDS as of April 2022 and </a:t>
            </a:r>
            <a:r>
              <a:rPr lang="en-US" i="1" dirty="0">
                <a:solidFill>
                  <a:schemeClr val="tx1"/>
                </a:solidFill>
                <a:latin typeface="Segoe UI" panose="020B0502040204020203" pitchFamily="34" charset="0"/>
              </a:rPr>
              <a:t>incorporates Azure Hybrid Benefit for SQL Server, excluding Software Assurance and support costs. </a:t>
            </a:r>
            <a:r>
              <a:rPr lang="en-US" b="0" i="1" dirty="0">
                <a:solidFill>
                  <a:schemeClr val="tx1"/>
                </a:solidFill>
                <a:effectLst/>
                <a:latin typeface="Segoe UI" panose="020B0502040204020203" pitchFamily="34" charset="0"/>
              </a:rPr>
              <a:t>Performance and price-performance results are based upon the configurations detailed in the Principled Technologies report. Actual results and prices may vary based on configuration and region.</a:t>
            </a:r>
          </a:p>
          <a:p>
            <a:endParaRPr lang="en-US" b="0" i="1" dirty="0">
              <a:solidFill>
                <a:schemeClr val="tx1"/>
              </a:solidFill>
              <a:effectLst/>
              <a:latin typeface="Segoe UI" panose="020B0502040204020203" pitchFamily="34" charset="0"/>
            </a:endParaRPr>
          </a:p>
          <a:p>
            <a:pPr marL="0" indent="0">
              <a:buNone/>
            </a:pPr>
            <a:r>
              <a:rPr lang="en-US" b="0" i="1" baseline="30000" dirty="0">
                <a:solidFill>
                  <a:schemeClr val="tx1"/>
                </a:solidFill>
                <a:effectLst/>
                <a:latin typeface="Segoe UI" panose="020B0502040204020203" pitchFamily="34" charset="0"/>
              </a:rPr>
              <a:t>2</a:t>
            </a:r>
            <a:r>
              <a:rPr lang="en-US" b="0" i="1" dirty="0">
                <a:solidFill>
                  <a:schemeClr val="tx1"/>
                </a:solidFill>
                <a:effectLst/>
                <a:latin typeface="Segoe UI" panose="020B0502040204020203" pitchFamily="34" charset="0"/>
              </a:rPr>
              <a:t> </a:t>
            </a:r>
            <a:r>
              <a:rPr lang="en-US" sz="1200" i="1" dirty="0">
                <a:effectLst/>
                <a:latin typeface="Segoe UI" panose="020B0502040204020203" pitchFamily="34" charset="0"/>
                <a:cs typeface="Segoe UI" panose="020B0502040204020203" pitchFamily="34" charset="0"/>
              </a:rPr>
              <a:t>Price-performance claims based on data from a study commissioned by Microsoft and conducted by </a:t>
            </a:r>
            <a:r>
              <a:rPr lang="en-US" sz="1200" i="1" dirty="0" err="1">
                <a:effectLst/>
                <a:latin typeface="Segoe UI" panose="020B0502040204020203" pitchFamily="34" charset="0"/>
                <a:cs typeface="Segoe UI" panose="020B0502040204020203" pitchFamily="34" charset="0"/>
              </a:rPr>
              <a:t>GigaOm</a:t>
            </a:r>
            <a:r>
              <a:rPr lang="en-US" sz="1200" i="1" dirty="0">
                <a:effectLst/>
                <a:latin typeface="Segoe UI" panose="020B0502040204020203" pitchFamily="34" charset="0"/>
                <a:cs typeface="Segoe UI" panose="020B0502040204020203" pitchFamily="34" charset="0"/>
              </a:rPr>
              <a:t> in April 2022. The study compared price performance between SQL Server 2019 Enterprise edition on Windows Server 2022 in Azure E32bds_v5 instance type with P30 Premium SSD disks and SQL Server 2019 Enterprise Edition on Windows Server 2022 in Amazon Web Services Elastic Cloud Compute instance type r5b.8xlarge with General Purpose (gp3) volumes. </a:t>
            </a:r>
            <a:r>
              <a:rPr lang="en-US" sz="1200" i="1" dirty="0">
                <a:latin typeface="Segoe UI" panose="020B0502040204020203" pitchFamily="34" charset="0"/>
                <a:cs typeface="Segoe UI" panose="020B0502040204020203" pitchFamily="34" charset="0"/>
              </a:rPr>
              <a:t>Benchmark data is taken from two tests:</a:t>
            </a:r>
          </a:p>
          <a:p>
            <a:r>
              <a:rPr lang="en-US" sz="1200" i="1" dirty="0">
                <a:latin typeface="Segoe UI" panose="020B0502040204020203" pitchFamily="34" charset="0"/>
                <a:cs typeface="Segoe UI" panose="020B0502040204020203" pitchFamily="34" charset="0"/>
              </a:rPr>
              <a:t>The </a:t>
            </a:r>
            <a:r>
              <a:rPr lang="en-US" sz="1200" i="1" dirty="0" err="1">
                <a:latin typeface="Segoe UI" panose="020B0502040204020203" pitchFamily="34" charset="0"/>
                <a:cs typeface="Segoe UI" panose="020B0502040204020203" pitchFamily="34" charset="0"/>
              </a:rPr>
              <a:t>GigaOm</a:t>
            </a:r>
            <a:r>
              <a:rPr lang="en-US" sz="1200" i="1" dirty="0">
                <a:latin typeface="Segoe UI" panose="020B0502040204020203" pitchFamily="34" charset="0"/>
                <a:cs typeface="Segoe UI" panose="020B0502040204020203" pitchFamily="34" charset="0"/>
              </a:rPr>
              <a:t> Transactional Field Test derived from a recognized industry standard, TPC Benchmark™ E (TPC-E).The Field Test does not implement the full TPC-E benchmark and as such is not comparable to any published TPC-E benchmarks.</a:t>
            </a:r>
          </a:p>
          <a:p>
            <a:r>
              <a:rPr lang="en-US" sz="1200" i="1" dirty="0">
                <a:latin typeface="Segoe UI" panose="020B0502040204020203" pitchFamily="34" charset="0"/>
                <a:cs typeface="Segoe UI" panose="020B0502040204020203" pitchFamily="34" charset="0"/>
              </a:rPr>
              <a:t>The </a:t>
            </a:r>
            <a:r>
              <a:rPr lang="en-US" sz="1200" i="1" dirty="0" err="1">
                <a:latin typeface="Segoe UI" panose="020B0502040204020203" pitchFamily="34" charset="0"/>
                <a:cs typeface="Segoe UI" panose="020B0502040204020203" pitchFamily="34" charset="0"/>
              </a:rPr>
              <a:t>GigaOm</a:t>
            </a:r>
            <a:r>
              <a:rPr lang="en-US" sz="1200" i="1" dirty="0">
                <a:latin typeface="Segoe UI" panose="020B0502040204020203" pitchFamily="34" charset="0"/>
                <a:cs typeface="Segoe UI" panose="020B0502040204020203" pitchFamily="34" charset="0"/>
              </a:rPr>
              <a:t> Analytics Field test derived from the TPC-H Benchmark. The field test does not implement the full TPC-H benchmark and as such is not comparable to any published TPC_H benchmarks.</a:t>
            </a:r>
          </a:p>
          <a:p>
            <a:pPr marL="0" indent="0">
              <a:buNone/>
            </a:pPr>
            <a:r>
              <a:rPr lang="en-US" sz="1200" i="1" dirty="0">
                <a:latin typeface="Segoe UI" panose="020B0502040204020203" pitchFamily="34" charset="0"/>
                <a:cs typeface="Segoe UI" panose="020B0502040204020203" pitchFamily="34" charset="0"/>
              </a:rPr>
              <a:t>Prices are based on publicly available US pricing in North Central US for SQL Server on Azure Virtual Machines and Oregon for AWS EC2 as of April 2022. The pricing incorporates three-year reservations for Azure and AWS compute pricing, and Azure Hybrid Benefit for SQL Server and Windows Server, and License Mobility for SQL Server in AWS, excluding Software Assurance and support costs. Actual results and prices may vary based on configuration and region.</a:t>
            </a:r>
          </a:p>
          <a:p>
            <a:endParaRPr lang="en-US" i="1"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55DC690-BF42-4CD8-A685-CF61807EAAC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067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4612C5-913E-4946-A2C0-FF4C5105F01D}" type="slidenum">
              <a:rPr lang="en-US" smtClean="0"/>
              <a:t>11</a:t>
            </a:fld>
            <a:endParaRPr lang="en-US"/>
          </a:p>
        </p:txBody>
      </p:sp>
    </p:spTree>
    <p:extLst>
      <p:ext uri="{BB962C8B-B14F-4D97-AF65-F5344CB8AC3E}">
        <p14:creationId xmlns:p14="http://schemas.microsoft.com/office/powerpoint/2010/main" val="3635537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940CBF-49C5-4283-824C-57EEB01ACC4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4320540"/>
            <a:ext cx="12192000" cy="2537460"/>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
        <p:nvSpPr>
          <p:cNvPr id="3" name="Text Placeholder 2">
            <a:extLst>
              <a:ext uri="{FF2B5EF4-FFF2-40B4-BE49-F238E27FC236}">
                <a16:creationId xmlns:a16="http://schemas.microsoft.com/office/drawing/2014/main" id="{D42B755F-9957-4BF1-B5F2-978E6B571916}"/>
              </a:ext>
            </a:extLst>
          </p:cNvPr>
          <p:cNvSpPr>
            <a:spLocks noGrp="1"/>
          </p:cNvSpPr>
          <p:nvPr>
            <p:ph type="body" sz="quarter" idx="13"/>
          </p:nvPr>
        </p:nvSpPr>
        <p:spPr>
          <a:xfrm>
            <a:off x="1227138" y="4741863"/>
            <a:ext cx="4219575" cy="1123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7413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2636078" cy="430887"/>
          </a:xfrm>
        </p:spPr>
        <p:txBody>
          <a:bodyPr/>
          <a:lstStyle/>
          <a:p>
            <a:pPr lvl="0"/>
            <a:endParaRPr lang="en-US" dirty="0"/>
          </a:p>
        </p:txBody>
      </p:sp>
      <p:sp>
        <p:nvSpPr>
          <p:cNvPr id="5" name="Content Placeholder 4">
            <a:extLst>
              <a:ext uri="{FF2B5EF4-FFF2-40B4-BE49-F238E27FC236}">
                <a16:creationId xmlns:a16="http://schemas.microsoft.com/office/drawing/2014/main" id="{9C80D45D-CD16-454A-88FB-4C9470F028B8}"/>
              </a:ext>
            </a:extLst>
          </p:cNvPr>
          <p:cNvSpPr>
            <a:spLocks noGrp="1"/>
          </p:cNvSpPr>
          <p:nvPr>
            <p:ph sz="quarter" idx="11"/>
          </p:nvPr>
        </p:nvSpPr>
        <p:spPr>
          <a:xfrm>
            <a:off x="3687763" y="1222375"/>
            <a:ext cx="2408237" cy="430887"/>
          </a:xfrm>
        </p:spPr>
        <p:txBody>
          <a:bodyPr/>
          <a:lstStyle/>
          <a:p>
            <a:pPr lvl="0"/>
            <a:endParaRPr lang="en-US" dirty="0"/>
          </a:p>
        </p:txBody>
      </p:sp>
      <p:sp>
        <p:nvSpPr>
          <p:cNvPr id="7" name="Content Placeholder 6">
            <a:extLst>
              <a:ext uri="{FF2B5EF4-FFF2-40B4-BE49-F238E27FC236}">
                <a16:creationId xmlns:a16="http://schemas.microsoft.com/office/drawing/2014/main" id="{868560D7-9D3C-4C4F-8A0D-43D0D3344959}"/>
              </a:ext>
            </a:extLst>
          </p:cNvPr>
          <p:cNvSpPr>
            <a:spLocks noGrp="1"/>
          </p:cNvSpPr>
          <p:nvPr>
            <p:ph sz="quarter" idx="12"/>
          </p:nvPr>
        </p:nvSpPr>
        <p:spPr>
          <a:xfrm>
            <a:off x="6562725" y="1222375"/>
            <a:ext cx="2408238" cy="430887"/>
          </a:xfrm>
        </p:spPr>
        <p:txBody>
          <a:bodyPr/>
          <a:lstStyle/>
          <a:p>
            <a:pPr lvl="0"/>
            <a:endParaRPr lang="en-US" dirty="0"/>
          </a:p>
        </p:txBody>
      </p:sp>
      <p:sp>
        <p:nvSpPr>
          <p:cNvPr id="9" name="Content Placeholder 8">
            <a:extLst>
              <a:ext uri="{FF2B5EF4-FFF2-40B4-BE49-F238E27FC236}">
                <a16:creationId xmlns:a16="http://schemas.microsoft.com/office/drawing/2014/main" id="{1EBF2B3E-6440-4E09-8564-2AD955006B6E}"/>
              </a:ext>
            </a:extLst>
          </p:cNvPr>
          <p:cNvSpPr>
            <a:spLocks noGrp="1"/>
          </p:cNvSpPr>
          <p:nvPr>
            <p:ph sz="quarter" idx="13"/>
          </p:nvPr>
        </p:nvSpPr>
        <p:spPr>
          <a:xfrm>
            <a:off x="9342438" y="1098550"/>
            <a:ext cx="2408237" cy="430887"/>
          </a:xfrm>
        </p:spPr>
        <p:txBody>
          <a:bodyPr/>
          <a:lstStyle/>
          <a:p>
            <a:pPr lvl="0"/>
            <a:endParaRPr lang="en-US" dirty="0"/>
          </a:p>
        </p:txBody>
      </p:sp>
      <p:sp>
        <p:nvSpPr>
          <p:cNvPr id="11" name="Content Placeholder 10">
            <a:extLst>
              <a:ext uri="{FF2B5EF4-FFF2-40B4-BE49-F238E27FC236}">
                <a16:creationId xmlns:a16="http://schemas.microsoft.com/office/drawing/2014/main" id="{F61713E5-C2CA-45DD-95D0-DC6B6AA49E68}"/>
              </a:ext>
            </a:extLst>
          </p:cNvPr>
          <p:cNvSpPr>
            <a:spLocks noGrp="1"/>
          </p:cNvSpPr>
          <p:nvPr>
            <p:ph sz="quarter" idx="14"/>
          </p:nvPr>
        </p:nvSpPr>
        <p:spPr>
          <a:xfrm>
            <a:off x="584200" y="2663825"/>
            <a:ext cx="3341688" cy="430887"/>
          </a:xfrm>
        </p:spPr>
        <p:txBody>
          <a:bodyPr/>
          <a:lstStyle/>
          <a:p>
            <a:pPr lvl="0"/>
            <a:endParaRPr lang="en-US" dirty="0"/>
          </a:p>
        </p:txBody>
      </p:sp>
      <p:sp>
        <p:nvSpPr>
          <p:cNvPr id="13" name="Content Placeholder 12">
            <a:extLst>
              <a:ext uri="{FF2B5EF4-FFF2-40B4-BE49-F238E27FC236}">
                <a16:creationId xmlns:a16="http://schemas.microsoft.com/office/drawing/2014/main" id="{7C1F1E10-5B14-41E2-A402-81EB0F682F66}"/>
              </a:ext>
            </a:extLst>
          </p:cNvPr>
          <p:cNvSpPr>
            <a:spLocks noGrp="1"/>
          </p:cNvSpPr>
          <p:nvPr>
            <p:ph sz="quarter" idx="15"/>
          </p:nvPr>
        </p:nvSpPr>
        <p:spPr>
          <a:xfrm>
            <a:off x="4194175" y="1938338"/>
            <a:ext cx="2792413" cy="430887"/>
          </a:xfrm>
        </p:spPr>
        <p:txBody>
          <a:bodyPr/>
          <a:lstStyle/>
          <a:p>
            <a:pPr lvl="0"/>
            <a:endParaRPr lang="en-US" dirty="0"/>
          </a:p>
        </p:txBody>
      </p:sp>
      <p:sp>
        <p:nvSpPr>
          <p:cNvPr id="15" name="Content Placeholder 14">
            <a:extLst>
              <a:ext uri="{FF2B5EF4-FFF2-40B4-BE49-F238E27FC236}">
                <a16:creationId xmlns:a16="http://schemas.microsoft.com/office/drawing/2014/main" id="{AB373B35-187F-4C75-9CFA-B1D27DEA5778}"/>
              </a:ext>
            </a:extLst>
          </p:cNvPr>
          <p:cNvSpPr>
            <a:spLocks noGrp="1"/>
          </p:cNvSpPr>
          <p:nvPr>
            <p:ph sz="quarter" idx="16"/>
          </p:nvPr>
        </p:nvSpPr>
        <p:spPr>
          <a:xfrm>
            <a:off x="7434263" y="1938338"/>
            <a:ext cx="3160712" cy="430887"/>
          </a:xfrm>
        </p:spPr>
        <p:txBody>
          <a:bodyPr/>
          <a:lstStyle/>
          <a:p>
            <a:pPr lvl="0"/>
            <a:endParaRPr lang="en-US" dirty="0"/>
          </a:p>
        </p:txBody>
      </p:sp>
      <p:sp>
        <p:nvSpPr>
          <p:cNvPr id="17" name="Content Placeholder 16">
            <a:extLst>
              <a:ext uri="{FF2B5EF4-FFF2-40B4-BE49-F238E27FC236}">
                <a16:creationId xmlns:a16="http://schemas.microsoft.com/office/drawing/2014/main" id="{50E7C1FC-93C6-43FD-A7BB-ED2885EBE5E6}"/>
              </a:ext>
            </a:extLst>
          </p:cNvPr>
          <p:cNvSpPr>
            <a:spLocks noGrp="1"/>
          </p:cNvSpPr>
          <p:nvPr>
            <p:ph sz="quarter" idx="17"/>
          </p:nvPr>
        </p:nvSpPr>
        <p:spPr>
          <a:xfrm>
            <a:off x="4352925" y="2579688"/>
            <a:ext cx="2982913" cy="430887"/>
          </a:xfrm>
        </p:spPr>
        <p:txBody>
          <a:bodyPr/>
          <a:lstStyle/>
          <a:p>
            <a:pPr lvl="0"/>
            <a:endParaRPr lang="en-US" dirty="0"/>
          </a:p>
        </p:txBody>
      </p:sp>
      <p:sp>
        <p:nvSpPr>
          <p:cNvPr id="19" name="Content Placeholder 18">
            <a:extLst>
              <a:ext uri="{FF2B5EF4-FFF2-40B4-BE49-F238E27FC236}">
                <a16:creationId xmlns:a16="http://schemas.microsoft.com/office/drawing/2014/main" id="{B94682CE-407C-41FE-93FD-1E887B970271}"/>
              </a:ext>
            </a:extLst>
          </p:cNvPr>
          <p:cNvSpPr>
            <a:spLocks noGrp="1"/>
          </p:cNvSpPr>
          <p:nvPr>
            <p:ph sz="quarter" idx="18"/>
          </p:nvPr>
        </p:nvSpPr>
        <p:spPr>
          <a:xfrm>
            <a:off x="7931150" y="2493963"/>
            <a:ext cx="3160713" cy="430887"/>
          </a:xfrm>
        </p:spPr>
        <p:txBody>
          <a:bodyPr/>
          <a:lstStyle/>
          <a:p>
            <a:pPr lvl="0"/>
            <a:endParaRPr lang="en-US" dirty="0"/>
          </a:p>
        </p:txBody>
      </p:sp>
      <p:sp>
        <p:nvSpPr>
          <p:cNvPr id="21" name="Content Placeholder 20">
            <a:extLst>
              <a:ext uri="{FF2B5EF4-FFF2-40B4-BE49-F238E27FC236}">
                <a16:creationId xmlns:a16="http://schemas.microsoft.com/office/drawing/2014/main" id="{1AEF41ED-2761-4A69-B206-849A33BCD4D0}"/>
              </a:ext>
            </a:extLst>
          </p:cNvPr>
          <p:cNvSpPr>
            <a:spLocks noGrp="1"/>
          </p:cNvSpPr>
          <p:nvPr>
            <p:ph sz="quarter" idx="19"/>
          </p:nvPr>
        </p:nvSpPr>
        <p:spPr>
          <a:xfrm>
            <a:off x="496888" y="3429000"/>
            <a:ext cx="3429000" cy="430887"/>
          </a:xfrm>
        </p:spPr>
        <p:txBody>
          <a:bodyPr/>
          <a:lstStyle/>
          <a:p>
            <a:pPr lvl="0"/>
            <a:endParaRPr lang="en-US" dirty="0"/>
          </a:p>
        </p:txBody>
      </p:sp>
      <p:sp>
        <p:nvSpPr>
          <p:cNvPr id="23" name="Content Placeholder 22">
            <a:extLst>
              <a:ext uri="{FF2B5EF4-FFF2-40B4-BE49-F238E27FC236}">
                <a16:creationId xmlns:a16="http://schemas.microsoft.com/office/drawing/2014/main" id="{1BBD792D-FCF9-403A-966F-4D134AFA0E76}"/>
              </a:ext>
            </a:extLst>
          </p:cNvPr>
          <p:cNvSpPr>
            <a:spLocks noGrp="1"/>
          </p:cNvSpPr>
          <p:nvPr>
            <p:ph sz="quarter" idx="20"/>
          </p:nvPr>
        </p:nvSpPr>
        <p:spPr>
          <a:xfrm>
            <a:off x="4352925" y="3216275"/>
            <a:ext cx="2982913" cy="430887"/>
          </a:xfrm>
        </p:spPr>
        <p:txBody>
          <a:bodyPr/>
          <a:lstStyle/>
          <a:p>
            <a:pPr lvl="0"/>
            <a:endParaRPr lang="en-US" dirty="0"/>
          </a:p>
        </p:txBody>
      </p:sp>
      <p:sp>
        <p:nvSpPr>
          <p:cNvPr id="6" name="Content Placeholder 5">
            <a:extLst>
              <a:ext uri="{FF2B5EF4-FFF2-40B4-BE49-F238E27FC236}">
                <a16:creationId xmlns:a16="http://schemas.microsoft.com/office/drawing/2014/main" id="{C1554276-178E-490F-8066-AEB9843DB693}"/>
              </a:ext>
            </a:extLst>
          </p:cNvPr>
          <p:cNvSpPr>
            <a:spLocks noGrp="1"/>
          </p:cNvSpPr>
          <p:nvPr>
            <p:ph sz="quarter" idx="21"/>
          </p:nvPr>
        </p:nvSpPr>
        <p:spPr>
          <a:xfrm>
            <a:off x="4432300" y="3986213"/>
            <a:ext cx="2763838" cy="903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3E62A3E-4331-41ED-A342-FF95D37AF3ED}"/>
              </a:ext>
            </a:extLst>
          </p:cNvPr>
          <p:cNvSpPr>
            <a:spLocks noGrp="1"/>
          </p:cNvSpPr>
          <p:nvPr>
            <p:ph sz="quarter" idx="22"/>
          </p:nvPr>
        </p:nvSpPr>
        <p:spPr>
          <a:xfrm>
            <a:off x="735013" y="4184650"/>
            <a:ext cx="1600200" cy="430887"/>
          </a:xfrm>
        </p:spPr>
        <p:txBody>
          <a:bodyPr/>
          <a:lstStyle/>
          <a:p>
            <a:pPr lvl="0"/>
            <a:endParaRPr lang="en-US" dirty="0"/>
          </a:p>
        </p:txBody>
      </p:sp>
      <p:sp>
        <p:nvSpPr>
          <p:cNvPr id="14" name="Content Placeholder 13">
            <a:extLst>
              <a:ext uri="{FF2B5EF4-FFF2-40B4-BE49-F238E27FC236}">
                <a16:creationId xmlns:a16="http://schemas.microsoft.com/office/drawing/2014/main" id="{A99C84EC-91C7-40C4-938C-89351D438918}"/>
              </a:ext>
            </a:extLst>
          </p:cNvPr>
          <p:cNvSpPr>
            <a:spLocks noGrp="1"/>
          </p:cNvSpPr>
          <p:nvPr>
            <p:ph sz="quarter" idx="23"/>
          </p:nvPr>
        </p:nvSpPr>
        <p:spPr>
          <a:xfrm>
            <a:off x="8220075" y="3646488"/>
            <a:ext cx="3236913" cy="15906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7">
            <a:extLst>
              <a:ext uri="{FF2B5EF4-FFF2-40B4-BE49-F238E27FC236}">
                <a16:creationId xmlns:a16="http://schemas.microsoft.com/office/drawing/2014/main" id="{0A7A00E3-4D34-4E23-B80D-0119CC53D4D4}"/>
              </a:ext>
            </a:extLst>
          </p:cNvPr>
          <p:cNvSpPr>
            <a:spLocks noGrp="1"/>
          </p:cNvSpPr>
          <p:nvPr>
            <p:ph type="body" sz="quarter" idx="24"/>
          </p:nvPr>
        </p:nvSpPr>
        <p:spPr>
          <a:xfrm>
            <a:off x="2603500" y="4572000"/>
            <a:ext cx="1590675" cy="430887"/>
          </a:xfrm>
        </p:spPr>
        <p:txBody>
          <a:bodyPr/>
          <a:lstStyle/>
          <a:p>
            <a:pPr lvl="0"/>
            <a:endParaRPr lang="en-US" dirty="0"/>
          </a:p>
        </p:txBody>
      </p:sp>
      <p:sp>
        <p:nvSpPr>
          <p:cNvPr id="22" name="Text Placeholder 21">
            <a:extLst>
              <a:ext uri="{FF2B5EF4-FFF2-40B4-BE49-F238E27FC236}">
                <a16:creationId xmlns:a16="http://schemas.microsoft.com/office/drawing/2014/main" id="{4D50AA8A-CEA0-49F7-9546-A2AAF808B528}"/>
              </a:ext>
            </a:extLst>
          </p:cNvPr>
          <p:cNvSpPr>
            <a:spLocks noGrp="1"/>
          </p:cNvSpPr>
          <p:nvPr>
            <p:ph type="body" sz="quarter" idx="25"/>
          </p:nvPr>
        </p:nvSpPr>
        <p:spPr>
          <a:xfrm>
            <a:off x="1163638" y="5237163"/>
            <a:ext cx="1439862" cy="430887"/>
          </a:xfrm>
        </p:spPr>
        <p:txBody>
          <a:bodyPr/>
          <a:lstStyle/>
          <a:p>
            <a:pPr lvl="0"/>
            <a:endParaRPr lang="en-US" dirty="0"/>
          </a:p>
        </p:txBody>
      </p:sp>
      <p:sp>
        <p:nvSpPr>
          <p:cNvPr id="24" name="Rectangle 23">
            <a:extLst>
              <a:ext uri="{FF2B5EF4-FFF2-40B4-BE49-F238E27FC236}">
                <a16:creationId xmlns:a16="http://schemas.microsoft.com/office/drawing/2014/main" id="{3689E004-EC46-474B-ABB2-D7906910ED0C}"/>
              </a:ext>
              <a:ext uri="{C183D7F6-B498-43B3-948B-1728B52AA6E4}">
                <adec:decorative xmlns:adec="http://schemas.microsoft.com/office/drawing/2017/decorative" val="1"/>
              </a:ext>
            </a:extLst>
          </p:cNvPr>
          <p:cNvSpPr/>
          <p:nvPr userDrawn="1"/>
        </p:nvSpPr>
        <p:spPr bwMode="auto">
          <a:xfrm>
            <a:off x="4119995" y="1635497"/>
            <a:ext cx="5331309" cy="3791342"/>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82E68C89-CC80-475E-8512-7DEBC1DC4413}"/>
              </a:ext>
              <a:ext uri="{C183D7F6-B498-43B3-948B-1728B52AA6E4}">
                <adec:decorative xmlns:adec="http://schemas.microsoft.com/office/drawing/2017/decorative" val="1"/>
              </a:ext>
            </a:extLst>
          </p:cNvPr>
          <p:cNvSpPr/>
          <p:nvPr userDrawn="1"/>
        </p:nvSpPr>
        <p:spPr bwMode="auto">
          <a:xfrm>
            <a:off x="634702" y="4658178"/>
            <a:ext cx="3383280"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BBDA3F3C-5C08-41C8-9793-B9F3D57672C4}"/>
              </a:ext>
              <a:ext uri="{C183D7F6-B498-43B3-948B-1728B52AA6E4}">
                <adec:decorative xmlns:adec="http://schemas.microsoft.com/office/drawing/2017/decorative" val="1"/>
              </a:ext>
            </a:extLst>
          </p:cNvPr>
          <p:cNvSpPr/>
          <p:nvPr userDrawn="1"/>
        </p:nvSpPr>
        <p:spPr bwMode="auto">
          <a:xfrm>
            <a:off x="4331026" y="4613354"/>
            <a:ext cx="4940668"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DCB3DD2C-F4C6-4603-A7C2-B6669A754634}"/>
              </a:ext>
              <a:ext uri="{C183D7F6-B498-43B3-948B-1728B52AA6E4}">
                <adec:decorative xmlns:adec="http://schemas.microsoft.com/office/drawing/2017/decorative" val="1"/>
              </a:ext>
            </a:extLst>
          </p:cNvPr>
          <p:cNvSpPr/>
          <p:nvPr userDrawn="1"/>
        </p:nvSpPr>
        <p:spPr bwMode="auto">
          <a:xfrm>
            <a:off x="9525921" y="4613354"/>
            <a:ext cx="2000245"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spcBef>
                <a:spcPct val="0"/>
              </a:spcBef>
              <a:spcAft>
                <a:spcPct val="0"/>
              </a:spcAft>
            </a:pPr>
            <a:endParaRPr lang="en-US" dirty="0"/>
          </a:p>
        </p:txBody>
      </p:sp>
    </p:spTree>
    <p:extLst>
      <p:ext uri="{BB962C8B-B14F-4D97-AF65-F5344CB8AC3E}">
        <p14:creationId xmlns:p14="http://schemas.microsoft.com/office/powerpoint/2010/main" val="632250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49196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5250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2760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71572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8872192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99109683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308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552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775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707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2636078" cy="430887"/>
          </a:xfrm>
        </p:spPr>
        <p:txBody>
          <a:bodyPr/>
          <a:lstStyle/>
          <a:p>
            <a:pPr lvl="0"/>
            <a:endParaRPr lang="en-US" dirty="0"/>
          </a:p>
        </p:txBody>
      </p:sp>
      <p:sp>
        <p:nvSpPr>
          <p:cNvPr id="5" name="Content Placeholder 4">
            <a:extLst>
              <a:ext uri="{FF2B5EF4-FFF2-40B4-BE49-F238E27FC236}">
                <a16:creationId xmlns:a16="http://schemas.microsoft.com/office/drawing/2014/main" id="{9C80D45D-CD16-454A-88FB-4C9470F028B8}"/>
              </a:ext>
            </a:extLst>
          </p:cNvPr>
          <p:cNvSpPr>
            <a:spLocks noGrp="1"/>
          </p:cNvSpPr>
          <p:nvPr>
            <p:ph sz="quarter" idx="11"/>
          </p:nvPr>
        </p:nvSpPr>
        <p:spPr>
          <a:xfrm>
            <a:off x="3687763" y="1222375"/>
            <a:ext cx="2408237" cy="430887"/>
          </a:xfrm>
        </p:spPr>
        <p:txBody>
          <a:bodyPr/>
          <a:lstStyle/>
          <a:p>
            <a:pPr lvl="0"/>
            <a:endParaRPr lang="en-US" dirty="0"/>
          </a:p>
        </p:txBody>
      </p:sp>
      <p:sp>
        <p:nvSpPr>
          <p:cNvPr id="7" name="Content Placeholder 6">
            <a:extLst>
              <a:ext uri="{FF2B5EF4-FFF2-40B4-BE49-F238E27FC236}">
                <a16:creationId xmlns:a16="http://schemas.microsoft.com/office/drawing/2014/main" id="{868560D7-9D3C-4C4F-8A0D-43D0D3344959}"/>
              </a:ext>
            </a:extLst>
          </p:cNvPr>
          <p:cNvSpPr>
            <a:spLocks noGrp="1"/>
          </p:cNvSpPr>
          <p:nvPr>
            <p:ph sz="quarter" idx="12"/>
          </p:nvPr>
        </p:nvSpPr>
        <p:spPr>
          <a:xfrm>
            <a:off x="6562725" y="1222375"/>
            <a:ext cx="2408238" cy="430887"/>
          </a:xfrm>
        </p:spPr>
        <p:txBody>
          <a:bodyPr/>
          <a:lstStyle/>
          <a:p>
            <a:pPr lvl="0"/>
            <a:endParaRPr lang="en-US" dirty="0"/>
          </a:p>
        </p:txBody>
      </p:sp>
      <p:sp>
        <p:nvSpPr>
          <p:cNvPr id="9" name="Content Placeholder 8">
            <a:extLst>
              <a:ext uri="{FF2B5EF4-FFF2-40B4-BE49-F238E27FC236}">
                <a16:creationId xmlns:a16="http://schemas.microsoft.com/office/drawing/2014/main" id="{1EBF2B3E-6440-4E09-8564-2AD955006B6E}"/>
              </a:ext>
            </a:extLst>
          </p:cNvPr>
          <p:cNvSpPr>
            <a:spLocks noGrp="1"/>
          </p:cNvSpPr>
          <p:nvPr>
            <p:ph sz="quarter" idx="13"/>
          </p:nvPr>
        </p:nvSpPr>
        <p:spPr>
          <a:xfrm>
            <a:off x="9342438" y="1098550"/>
            <a:ext cx="2408237" cy="430887"/>
          </a:xfrm>
        </p:spPr>
        <p:txBody>
          <a:bodyPr/>
          <a:lstStyle/>
          <a:p>
            <a:pPr lvl="0"/>
            <a:endParaRPr lang="en-US" dirty="0"/>
          </a:p>
        </p:txBody>
      </p:sp>
      <p:sp>
        <p:nvSpPr>
          <p:cNvPr id="11" name="Content Placeholder 10">
            <a:extLst>
              <a:ext uri="{FF2B5EF4-FFF2-40B4-BE49-F238E27FC236}">
                <a16:creationId xmlns:a16="http://schemas.microsoft.com/office/drawing/2014/main" id="{F61713E5-C2CA-45DD-95D0-DC6B6AA49E68}"/>
              </a:ext>
            </a:extLst>
          </p:cNvPr>
          <p:cNvSpPr>
            <a:spLocks noGrp="1"/>
          </p:cNvSpPr>
          <p:nvPr>
            <p:ph sz="quarter" idx="14"/>
          </p:nvPr>
        </p:nvSpPr>
        <p:spPr>
          <a:xfrm>
            <a:off x="584200" y="2663825"/>
            <a:ext cx="3341688" cy="430887"/>
          </a:xfrm>
        </p:spPr>
        <p:txBody>
          <a:bodyPr/>
          <a:lstStyle/>
          <a:p>
            <a:pPr lvl="0"/>
            <a:endParaRPr lang="en-US" dirty="0"/>
          </a:p>
        </p:txBody>
      </p:sp>
      <p:sp>
        <p:nvSpPr>
          <p:cNvPr id="13" name="Content Placeholder 12">
            <a:extLst>
              <a:ext uri="{FF2B5EF4-FFF2-40B4-BE49-F238E27FC236}">
                <a16:creationId xmlns:a16="http://schemas.microsoft.com/office/drawing/2014/main" id="{7C1F1E10-5B14-41E2-A402-81EB0F682F66}"/>
              </a:ext>
            </a:extLst>
          </p:cNvPr>
          <p:cNvSpPr>
            <a:spLocks noGrp="1"/>
          </p:cNvSpPr>
          <p:nvPr>
            <p:ph sz="quarter" idx="15"/>
          </p:nvPr>
        </p:nvSpPr>
        <p:spPr>
          <a:xfrm>
            <a:off x="4194175" y="1938338"/>
            <a:ext cx="2792413" cy="430887"/>
          </a:xfrm>
        </p:spPr>
        <p:txBody>
          <a:bodyPr/>
          <a:lstStyle/>
          <a:p>
            <a:pPr lvl="0"/>
            <a:endParaRPr lang="en-US" dirty="0"/>
          </a:p>
        </p:txBody>
      </p:sp>
      <p:sp>
        <p:nvSpPr>
          <p:cNvPr id="15" name="Content Placeholder 14">
            <a:extLst>
              <a:ext uri="{FF2B5EF4-FFF2-40B4-BE49-F238E27FC236}">
                <a16:creationId xmlns:a16="http://schemas.microsoft.com/office/drawing/2014/main" id="{AB373B35-187F-4C75-9CFA-B1D27DEA5778}"/>
              </a:ext>
            </a:extLst>
          </p:cNvPr>
          <p:cNvSpPr>
            <a:spLocks noGrp="1"/>
          </p:cNvSpPr>
          <p:nvPr>
            <p:ph sz="quarter" idx="16"/>
          </p:nvPr>
        </p:nvSpPr>
        <p:spPr>
          <a:xfrm>
            <a:off x="7434263" y="1938338"/>
            <a:ext cx="3160712" cy="430887"/>
          </a:xfrm>
        </p:spPr>
        <p:txBody>
          <a:bodyPr/>
          <a:lstStyle/>
          <a:p>
            <a:pPr lvl="0"/>
            <a:endParaRPr lang="en-US" dirty="0"/>
          </a:p>
        </p:txBody>
      </p:sp>
      <p:sp>
        <p:nvSpPr>
          <p:cNvPr id="17" name="Content Placeholder 16">
            <a:extLst>
              <a:ext uri="{FF2B5EF4-FFF2-40B4-BE49-F238E27FC236}">
                <a16:creationId xmlns:a16="http://schemas.microsoft.com/office/drawing/2014/main" id="{50E7C1FC-93C6-43FD-A7BB-ED2885EBE5E6}"/>
              </a:ext>
            </a:extLst>
          </p:cNvPr>
          <p:cNvSpPr>
            <a:spLocks noGrp="1"/>
          </p:cNvSpPr>
          <p:nvPr>
            <p:ph sz="quarter" idx="17"/>
          </p:nvPr>
        </p:nvSpPr>
        <p:spPr>
          <a:xfrm>
            <a:off x="4352925" y="2579688"/>
            <a:ext cx="2982913" cy="430887"/>
          </a:xfrm>
        </p:spPr>
        <p:txBody>
          <a:bodyPr/>
          <a:lstStyle/>
          <a:p>
            <a:pPr lvl="0"/>
            <a:endParaRPr lang="en-US" dirty="0"/>
          </a:p>
        </p:txBody>
      </p:sp>
      <p:sp>
        <p:nvSpPr>
          <p:cNvPr id="19" name="Content Placeholder 18">
            <a:extLst>
              <a:ext uri="{FF2B5EF4-FFF2-40B4-BE49-F238E27FC236}">
                <a16:creationId xmlns:a16="http://schemas.microsoft.com/office/drawing/2014/main" id="{B94682CE-407C-41FE-93FD-1E887B970271}"/>
              </a:ext>
            </a:extLst>
          </p:cNvPr>
          <p:cNvSpPr>
            <a:spLocks noGrp="1"/>
          </p:cNvSpPr>
          <p:nvPr>
            <p:ph sz="quarter" idx="18"/>
          </p:nvPr>
        </p:nvSpPr>
        <p:spPr>
          <a:xfrm>
            <a:off x="7931150" y="2493963"/>
            <a:ext cx="3160713" cy="430887"/>
          </a:xfrm>
        </p:spPr>
        <p:txBody>
          <a:bodyPr/>
          <a:lstStyle/>
          <a:p>
            <a:pPr lvl="0"/>
            <a:endParaRPr lang="en-US" dirty="0"/>
          </a:p>
        </p:txBody>
      </p:sp>
      <p:sp>
        <p:nvSpPr>
          <p:cNvPr id="21" name="Content Placeholder 20">
            <a:extLst>
              <a:ext uri="{FF2B5EF4-FFF2-40B4-BE49-F238E27FC236}">
                <a16:creationId xmlns:a16="http://schemas.microsoft.com/office/drawing/2014/main" id="{1AEF41ED-2761-4A69-B206-849A33BCD4D0}"/>
              </a:ext>
            </a:extLst>
          </p:cNvPr>
          <p:cNvSpPr>
            <a:spLocks noGrp="1"/>
          </p:cNvSpPr>
          <p:nvPr>
            <p:ph sz="quarter" idx="19"/>
          </p:nvPr>
        </p:nvSpPr>
        <p:spPr>
          <a:xfrm>
            <a:off x="496888" y="3429000"/>
            <a:ext cx="3429000" cy="430887"/>
          </a:xfrm>
        </p:spPr>
        <p:txBody>
          <a:bodyPr/>
          <a:lstStyle/>
          <a:p>
            <a:pPr lvl="0"/>
            <a:endParaRPr lang="en-US" dirty="0"/>
          </a:p>
        </p:txBody>
      </p:sp>
      <p:sp>
        <p:nvSpPr>
          <p:cNvPr id="23" name="Content Placeholder 22">
            <a:extLst>
              <a:ext uri="{FF2B5EF4-FFF2-40B4-BE49-F238E27FC236}">
                <a16:creationId xmlns:a16="http://schemas.microsoft.com/office/drawing/2014/main" id="{1BBD792D-FCF9-403A-966F-4D134AFA0E76}"/>
              </a:ext>
            </a:extLst>
          </p:cNvPr>
          <p:cNvSpPr>
            <a:spLocks noGrp="1"/>
          </p:cNvSpPr>
          <p:nvPr>
            <p:ph sz="quarter" idx="20"/>
          </p:nvPr>
        </p:nvSpPr>
        <p:spPr>
          <a:xfrm>
            <a:off x="4352925" y="3216275"/>
            <a:ext cx="2982913" cy="430887"/>
          </a:xfrm>
        </p:spPr>
        <p:txBody>
          <a:bodyPr/>
          <a:lstStyle/>
          <a:p>
            <a:pPr lvl="0"/>
            <a:endParaRPr lang="en-US" dirty="0"/>
          </a:p>
        </p:txBody>
      </p:sp>
    </p:spTree>
    <p:extLst>
      <p:ext uri="{BB962C8B-B14F-4D97-AF65-F5344CB8AC3E}">
        <p14:creationId xmlns:p14="http://schemas.microsoft.com/office/powerpoint/2010/main" val="11394533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8132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69166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94477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49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35184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682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7241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180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2252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71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400830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104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964689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06789702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075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7845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6616392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4" y="0"/>
            <a:ext cx="6865937" cy="430887"/>
          </a:xfrm>
        </p:spPr>
        <p:txBody>
          <a:bodyPr/>
          <a:lstStyle/>
          <a:p>
            <a:r>
              <a:rPr lang="en-US"/>
              <a:t>Click icon to add picture</a:t>
            </a:r>
          </a:p>
        </p:txBody>
      </p:sp>
    </p:spTree>
    <p:extLst>
      <p:ext uri="{BB962C8B-B14F-4D97-AF65-F5344CB8AC3E}">
        <p14:creationId xmlns:p14="http://schemas.microsoft.com/office/powerpoint/2010/main" val="4294071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1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430887"/>
          </a:xfrm>
        </p:spPr>
        <p:txBody>
          <a:bodyPr/>
          <a:lstStyle/>
          <a:p>
            <a:r>
              <a:rPr lang="en-US"/>
              <a:t>Click icon to add picture</a:t>
            </a:r>
          </a:p>
        </p:txBody>
      </p:sp>
    </p:spTree>
    <p:extLst>
      <p:ext uri="{BB962C8B-B14F-4D97-AF65-F5344CB8AC3E}">
        <p14:creationId xmlns:p14="http://schemas.microsoft.com/office/powerpoint/2010/main" val="4116599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2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32037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922327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2374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077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69780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9" y="292101"/>
            <a:ext cx="6270625" cy="430887"/>
          </a:xfrm>
        </p:spPr>
        <p:txBody>
          <a:bodyPr/>
          <a:lstStyle/>
          <a:p>
            <a:r>
              <a:rPr lang="en-US"/>
              <a:t>Click icon to add picture</a:t>
            </a:r>
          </a:p>
        </p:txBody>
      </p:sp>
    </p:spTree>
    <p:extLst>
      <p:ext uri="{BB962C8B-B14F-4D97-AF65-F5344CB8AC3E}">
        <p14:creationId xmlns:p14="http://schemas.microsoft.com/office/powerpoint/2010/main" val="1734441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guide id="5" pos="7090">
          <p15:clr>
            <a:srgbClr val="FBAE40"/>
          </p15:clr>
        </p15:guide>
        <p15:guide id="6" pos="672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926472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943047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142456"/>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305507"/>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1810">
          <p15:clr>
            <a:srgbClr val="5ACBF0"/>
          </p15:clr>
        </p15:guide>
        <p15:guide id="4" orient="horz" pos="254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9980831"/>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52">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399743"/>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4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14984"/>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AF986171-EB18-4A77-83CC-A0409E7F371E}"/>
              </a:ext>
            </a:extLst>
          </p:cNvPr>
          <p:cNvSpPr>
            <a:spLocks noGrp="1"/>
          </p:cNvSpPr>
          <p:nvPr>
            <p:ph sz="quarter" idx="11"/>
          </p:nvPr>
        </p:nvSpPr>
        <p:spPr>
          <a:xfrm>
            <a:off x="588963" y="923925"/>
            <a:ext cx="3357562" cy="430887"/>
          </a:xfrm>
        </p:spPr>
        <p:txBody>
          <a:bodyPr/>
          <a:lstStyle/>
          <a:p>
            <a:pPr lvl="0"/>
            <a:endParaRPr lang="en-US" dirty="0"/>
          </a:p>
        </p:txBody>
      </p:sp>
      <p:sp>
        <p:nvSpPr>
          <p:cNvPr id="7" name="Content Placeholder 6">
            <a:extLst>
              <a:ext uri="{FF2B5EF4-FFF2-40B4-BE49-F238E27FC236}">
                <a16:creationId xmlns:a16="http://schemas.microsoft.com/office/drawing/2014/main" id="{DC46D21A-B953-4383-AACD-1C2B692EF904}"/>
              </a:ext>
            </a:extLst>
          </p:cNvPr>
          <p:cNvSpPr>
            <a:spLocks noGrp="1"/>
          </p:cNvSpPr>
          <p:nvPr>
            <p:ph sz="quarter" idx="12"/>
          </p:nvPr>
        </p:nvSpPr>
        <p:spPr>
          <a:xfrm>
            <a:off x="4303713" y="338138"/>
            <a:ext cx="2106612" cy="430887"/>
          </a:xfrm>
        </p:spPr>
        <p:txBody>
          <a:bodyPr/>
          <a:lstStyle/>
          <a:p>
            <a:pPr lvl="0"/>
            <a:endParaRPr lang="en-US" dirty="0"/>
          </a:p>
        </p:txBody>
      </p:sp>
      <p:sp>
        <p:nvSpPr>
          <p:cNvPr id="9" name="Content Placeholder 8">
            <a:extLst>
              <a:ext uri="{FF2B5EF4-FFF2-40B4-BE49-F238E27FC236}">
                <a16:creationId xmlns:a16="http://schemas.microsoft.com/office/drawing/2014/main" id="{1E088AAC-7B18-4CAB-95B5-1912B3D5408C}"/>
              </a:ext>
            </a:extLst>
          </p:cNvPr>
          <p:cNvSpPr>
            <a:spLocks noGrp="1"/>
          </p:cNvSpPr>
          <p:nvPr>
            <p:ph sz="quarter" idx="13"/>
          </p:nvPr>
        </p:nvSpPr>
        <p:spPr>
          <a:xfrm>
            <a:off x="7046913" y="338138"/>
            <a:ext cx="914400" cy="430887"/>
          </a:xfrm>
        </p:spPr>
        <p:txBody>
          <a:bodyPr/>
          <a:lstStyle/>
          <a:p>
            <a:pPr lvl="0"/>
            <a:endParaRPr lang="en-US" dirty="0"/>
          </a:p>
        </p:txBody>
      </p:sp>
      <p:sp>
        <p:nvSpPr>
          <p:cNvPr id="11" name="Content Placeholder 10">
            <a:extLst>
              <a:ext uri="{FF2B5EF4-FFF2-40B4-BE49-F238E27FC236}">
                <a16:creationId xmlns:a16="http://schemas.microsoft.com/office/drawing/2014/main" id="{0311C126-0052-4832-A940-EEDE954E65D5}"/>
              </a:ext>
            </a:extLst>
          </p:cNvPr>
          <p:cNvSpPr>
            <a:spLocks noGrp="1"/>
          </p:cNvSpPr>
          <p:nvPr>
            <p:ph sz="quarter" idx="14"/>
          </p:nvPr>
        </p:nvSpPr>
        <p:spPr>
          <a:xfrm>
            <a:off x="4760913" y="1271588"/>
            <a:ext cx="914400" cy="430887"/>
          </a:xfrm>
        </p:spPr>
        <p:txBody>
          <a:bodyPr/>
          <a:lstStyle/>
          <a:p>
            <a:pPr lvl="0"/>
            <a:endParaRPr lang="en-US" dirty="0"/>
          </a:p>
        </p:txBody>
      </p:sp>
      <p:sp>
        <p:nvSpPr>
          <p:cNvPr id="13" name="Content Placeholder 12">
            <a:extLst>
              <a:ext uri="{FF2B5EF4-FFF2-40B4-BE49-F238E27FC236}">
                <a16:creationId xmlns:a16="http://schemas.microsoft.com/office/drawing/2014/main" id="{906CA19D-4BDF-4338-8C5B-7C721B85F817}"/>
              </a:ext>
            </a:extLst>
          </p:cNvPr>
          <p:cNvSpPr>
            <a:spLocks noGrp="1"/>
          </p:cNvSpPr>
          <p:nvPr>
            <p:ph sz="quarter" idx="15"/>
          </p:nvPr>
        </p:nvSpPr>
        <p:spPr>
          <a:xfrm>
            <a:off x="2882900" y="1941513"/>
            <a:ext cx="914400" cy="430887"/>
          </a:xfrm>
        </p:spPr>
        <p:txBody>
          <a:bodyPr/>
          <a:lstStyle/>
          <a:p>
            <a:pPr lvl="0"/>
            <a:endParaRPr lang="en-US" dirty="0"/>
          </a:p>
        </p:txBody>
      </p:sp>
      <p:sp>
        <p:nvSpPr>
          <p:cNvPr id="15" name="Content Placeholder 14">
            <a:extLst>
              <a:ext uri="{FF2B5EF4-FFF2-40B4-BE49-F238E27FC236}">
                <a16:creationId xmlns:a16="http://schemas.microsoft.com/office/drawing/2014/main" id="{3B43DF47-7649-402D-BEAF-4EC185097E8E}"/>
              </a:ext>
            </a:extLst>
          </p:cNvPr>
          <p:cNvSpPr>
            <a:spLocks noGrp="1"/>
          </p:cNvSpPr>
          <p:nvPr>
            <p:ph sz="quarter" idx="16"/>
          </p:nvPr>
        </p:nvSpPr>
        <p:spPr>
          <a:xfrm>
            <a:off x="8796338" y="420688"/>
            <a:ext cx="1381332" cy="430887"/>
          </a:xfrm>
        </p:spPr>
        <p:txBody>
          <a:bodyPr/>
          <a:lstStyle/>
          <a:p>
            <a:pPr lvl="0"/>
            <a:endParaRPr lang="en-US" dirty="0"/>
          </a:p>
        </p:txBody>
      </p:sp>
      <p:sp>
        <p:nvSpPr>
          <p:cNvPr id="17" name="Content Placeholder 16">
            <a:extLst>
              <a:ext uri="{FF2B5EF4-FFF2-40B4-BE49-F238E27FC236}">
                <a16:creationId xmlns:a16="http://schemas.microsoft.com/office/drawing/2014/main" id="{C03FFB55-1E2B-4E8B-A170-96FD6F72F0AD}"/>
              </a:ext>
            </a:extLst>
          </p:cNvPr>
          <p:cNvSpPr>
            <a:spLocks noGrp="1"/>
          </p:cNvSpPr>
          <p:nvPr>
            <p:ph sz="quarter" idx="17"/>
          </p:nvPr>
        </p:nvSpPr>
        <p:spPr>
          <a:xfrm>
            <a:off x="6500813" y="1471613"/>
            <a:ext cx="914400" cy="430887"/>
          </a:xfrm>
        </p:spPr>
        <p:txBody>
          <a:bodyPr/>
          <a:lstStyle/>
          <a:p>
            <a:pPr lvl="0"/>
            <a:endParaRPr lang="en-US" dirty="0"/>
          </a:p>
        </p:txBody>
      </p:sp>
      <p:sp>
        <p:nvSpPr>
          <p:cNvPr id="19" name="Content Placeholder 18">
            <a:extLst>
              <a:ext uri="{FF2B5EF4-FFF2-40B4-BE49-F238E27FC236}">
                <a16:creationId xmlns:a16="http://schemas.microsoft.com/office/drawing/2014/main" id="{AC1D6007-64BD-410F-8784-A289A657A7CA}"/>
              </a:ext>
            </a:extLst>
          </p:cNvPr>
          <p:cNvSpPr>
            <a:spLocks noGrp="1"/>
          </p:cNvSpPr>
          <p:nvPr>
            <p:ph sz="quarter" idx="18"/>
          </p:nvPr>
        </p:nvSpPr>
        <p:spPr>
          <a:xfrm>
            <a:off x="8220074" y="1354138"/>
            <a:ext cx="914399" cy="430887"/>
          </a:xfrm>
        </p:spPr>
        <p:txBody>
          <a:bodyPr/>
          <a:lstStyle/>
          <a:p>
            <a:pPr lvl="0"/>
            <a:endParaRPr lang="en-US" dirty="0"/>
          </a:p>
        </p:txBody>
      </p:sp>
      <p:sp>
        <p:nvSpPr>
          <p:cNvPr id="21" name="Content Placeholder 20">
            <a:extLst>
              <a:ext uri="{FF2B5EF4-FFF2-40B4-BE49-F238E27FC236}">
                <a16:creationId xmlns:a16="http://schemas.microsoft.com/office/drawing/2014/main" id="{67020FD2-F9AC-4DD0-A486-A48FB07514C7}"/>
              </a:ext>
            </a:extLst>
          </p:cNvPr>
          <p:cNvSpPr>
            <a:spLocks noGrp="1"/>
          </p:cNvSpPr>
          <p:nvPr>
            <p:ph sz="quarter" idx="19"/>
          </p:nvPr>
        </p:nvSpPr>
        <p:spPr>
          <a:xfrm>
            <a:off x="9799638" y="1271588"/>
            <a:ext cx="914400" cy="430887"/>
          </a:xfrm>
        </p:spPr>
        <p:txBody>
          <a:bodyPr/>
          <a:lstStyle/>
          <a:p>
            <a:pPr lvl="0"/>
            <a:endParaRPr lang="en-US" dirty="0"/>
          </a:p>
        </p:txBody>
      </p:sp>
      <p:sp>
        <p:nvSpPr>
          <p:cNvPr id="23" name="Content Placeholder 22">
            <a:extLst>
              <a:ext uri="{FF2B5EF4-FFF2-40B4-BE49-F238E27FC236}">
                <a16:creationId xmlns:a16="http://schemas.microsoft.com/office/drawing/2014/main" id="{26ACC0A2-2C3B-4370-A27A-4FD0B98EC777}"/>
              </a:ext>
            </a:extLst>
          </p:cNvPr>
          <p:cNvSpPr>
            <a:spLocks noGrp="1"/>
          </p:cNvSpPr>
          <p:nvPr>
            <p:ph sz="quarter" idx="20"/>
          </p:nvPr>
        </p:nvSpPr>
        <p:spPr>
          <a:xfrm>
            <a:off x="954088" y="4364038"/>
            <a:ext cx="1928812" cy="430887"/>
          </a:xfrm>
        </p:spPr>
        <p:txBody>
          <a:bodyPr/>
          <a:lstStyle/>
          <a:p>
            <a:pPr lvl="0"/>
            <a:endParaRPr lang="en-US" dirty="0"/>
          </a:p>
        </p:txBody>
      </p:sp>
      <p:sp>
        <p:nvSpPr>
          <p:cNvPr id="25" name="Content Placeholder 24">
            <a:extLst>
              <a:ext uri="{FF2B5EF4-FFF2-40B4-BE49-F238E27FC236}">
                <a16:creationId xmlns:a16="http://schemas.microsoft.com/office/drawing/2014/main" id="{4E541136-A346-4EC8-A0DC-ECFBB838F5D2}"/>
              </a:ext>
            </a:extLst>
          </p:cNvPr>
          <p:cNvSpPr>
            <a:spLocks noGrp="1"/>
          </p:cNvSpPr>
          <p:nvPr>
            <p:ph sz="quarter" idx="21"/>
          </p:nvPr>
        </p:nvSpPr>
        <p:spPr>
          <a:xfrm>
            <a:off x="3946525" y="4343400"/>
            <a:ext cx="914400" cy="430887"/>
          </a:xfrm>
        </p:spPr>
        <p:txBody>
          <a:bodyPr/>
          <a:lstStyle/>
          <a:p>
            <a:pPr lvl="0"/>
            <a:endParaRPr lang="en-US" dirty="0"/>
          </a:p>
        </p:txBody>
      </p:sp>
    </p:spTree>
    <p:extLst>
      <p:ext uri="{BB962C8B-B14F-4D97-AF65-F5344CB8AC3E}">
        <p14:creationId xmlns:p14="http://schemas.microsoft.com/office/powerpoint/2010/main" val="2683209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14798"/>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87884"/>
      </p:ext>
    </p:extLst>
  </p:cSld>
  <p:clrMapOvr>
    <a:masterClrMapping/>
  </p:clrMapOvr>
  <p:transition>
    <p:fade/>
  </p:transition>
  <p:extLst>
    <p:ext uri="{DCECCB84-F9BA-43D5-87BE-67443E8EF086}">
      <p15:sldGuideLst xmlns:p15="http://schemas.microsoft.com/office/powerpoint/2012/main">
        <p15:guide id="3" orient="horz" pos="3012">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872517"/>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8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596996"/>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220">
          <p15:clr>
            <a:srgbClr val="5ACBF0"/>
          </p15:clr>
        </p15:guide>
        <p15:guide id="7" pos="3590">
          <p15:clr>
            <a:srgbClr val="5ACBF0"/>
          </p15:clr>
        </p15:guide>
        <p15:guide id="8" pos="6070">
          <p15:clr>
            <a:srgbClr val="5ACBF0"/>
          </p15:clr>
        </p15:guide>
        <p15:guide id="9" pos="6442">
          <p15:clr>
            <a:srgbClr val="5ACBF0"/>
          </p15:clr>
        </p15:guide>
        <p15:guide id="10" pos="8922">
          <p15:clr>
            <a:srgbClr val="5ACBF0"/>
          </p15:clr>
        </p15:guide>
        <p15:guide id="11" pos="11780">
          <p15:clr>
            <a:srgbClr val="5ACBF0"/>
          </p15:clr>
        </p15:guide>
        <p15:guide id="12" orient="horz" pos="2872">
          <p15:clr>
            <a:srgbClr val="5ACBF0"/>
          </p15:clr>
        </p15:guide>
        <p15:guide id="13" pos="9292">
          <p15:clr>
            <a:srgbClr val="5ACBF0"/>
          </p15:clr>
        </p15:guide>
        <p15:guide id="14" pos="1214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47274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25345686"/>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30" orient="horz" pos="576">
          <p15:clr>
            <a:srgbClr val="5ACBF0"/>
          </p15:clr>
        </p15:guide>
        <p15:guide id="32" orient="horz" pos="4320">
          <p15:clr>
            <a:srgbClr val="5ACBF0"/>
          </p15:clr>
        </p15:guide>
        <p15:guide id="33" pos="5952">
          <p15:clr>
            <a:srgbClr val="5ACBF0"/>
          </p15:clr>
        </p15:guide>
        <p15:guide id="34" pos="66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93523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AF38887-8905-D34F-A89A-D006C2C7B2D5}"/>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01385816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8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pic>
        <p:nvPicPr>
          <p:cNvPr id="5" name="Picture 4" descr="Background pattern&#10;&#10;Description automatically generated">
            <a:extLst>
              <a:ext uri="{FF2B5EF4-FFF2-40B4-BE49-F238E27FC236}">
                <a16:creationId xmlns:a16="http://schemas.microsoft.com/office/drawing/2014/main" id="{90BB0AA0-E23E-EB46-8383-F1F011917548}"/>
              </a:ext>
            </a:extLst>
          </p:cNvPr>
          <p:cNvPicPr>
            <a:picLocks/>
          </p:cNvPicPr>
          <p:nvPr userDrawn="1"/>
        </p:nvPicPr>
        <p:blipFill rotWithShape="1">
          <a:blip r:embed="rId2"/>
          <a:srcRect l="1536" t="4664" r="39863" b="4664"/>
          <a:stretch/>
        </p:blipFill>
        <p:spPr>
          <a:xfrm>
            <a:off x="621075" y="1436688"/>
            <a:ext cx="10991088" cy="4855464"/>
          </a:xfrm>
          <a:prstGeom prst="roundRect">
            <a:avLst>
              <a:gd name="adj" fmla="val 1506"/>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9A8D3C92-8819-D142-9BAF-1766C43F1CBD}"/>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49606700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_Small title - half p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C836897-2789-FC47-836D-5A8ADD8D0180}"/>
              </a:ext>
            </a:extLst>
          </p:cNvPr>
          <p:cNvPicPr>
            <a:picLocks/>
          </p:cNvPicPr>
          <p:nvPr userDrawn="1"/>
        </p:nvPicPr>
        <p:blipFill rotWithShape="1">
          <a:blip r:embed="rId2"/>
          <a:srcRect l="2311" t="4265" r="8960" b="12799"/>
          <a:stretch/>
        </p:blipFill>
        <p:spPr>
          <a:xfrm>
            <a:off x="621075" y="1436688"/>
            <a:ext cx="10991088" cy="4855464"/>
          </a:xfrm>
          <a:prstGeom prst="roundRect">
            <a:avLst>
              <a:gd name="adj" fmla="val 1404"/>
            </a:avLst>
          </a:prstGeom>
          <a:effectLst>
            <a:outerShdw blurRad="38100" dist="38100" dir="2700000" algn="tl" rotWithShape="0">
              <a:srgbClr val="000000">
                <a:alpha val="20000"/>
              </a:srgbClr>
            </a:outerShdw>
          </a:effectLst>
        </p:spPr>
      </p:pic>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3306DF2-AB19-954B-9871-D28CD94962E0}"/>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84188327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AF986171-EB18-4A77-83CC-A0409E7F371E}"/>
              </a:ext>
            </a:extLst>
          </p:cNvPr>
          <p:cNvSpPr>
            <a:spLocks noGrp="1"/>
          </p:cNvSpPr>
          <p:nvPr>
            <p:ph sz="quarter" idx="11"/>
          </p:nvPr>
        </p:nvSpPr>
        <p:spPr>
          <a:xfrm>
            <a:off x="588963" y="923925"/>
            <a:ext cx="3357562" cy="430887"/>
          </a:xfrm>
        </p:spPr>
        <p:txBody>
          <a:bodyPr/>
          <a:lstStyle/>
          <a:p>
            <a:pPr lvl="0"/>
            <a:endParaRPr lang="en-US" dirty="0"/>
          </a:p>
        </p:txBody>
      </p:sp>
      <p:sp>
        <p:nvSpPr>
          <p:cNvPr id="7" name="Content Placeholder 6">
            <a:extLst>
              <a:ext uri="{FF2B5EF4-FFF2-40B4-BE49-F238E27FC236}">
                <a16:creationId xmlns:a16="http://schemas.microsoft.com/office/drawing/2014/main" id="{DC46D21A-B953-4383-AACD-1C2B692EF904}"/>
              </a:ext>
            </a:extLst>
          </p:cNvPr>
          <p:cNvSpPr>
            <a:spLocks noGrp="1"/>
          </p:cNvSpPr>
          <p:nvPr>
            <p:ph sz="quarter" idx="12"/>
          </p:nvPr>
        </p:nvSpPr>
        <p:spPr>
          <a:xfrm>
            <a:off x="4303713" y="338138"/>
            <a:ext cx="2106612" cy="430887"/>
          </a:xfrm>
        </p:spPr>
        <p:txBody>
          <a:bodyPr/>
          <a:lstStyle/>
          <a:p>
            <a:pPr lvl="0"/>
            <a:endParaRPr lang="en-US" dirty="0"/>
          </a:p>
        </p:txBody>
      </p:sp>
      <p:sp>
        <p:nvSpPr>
          <p:cNvPr id="9" name="Content Placeholder 8">
            <a:extLst>
              <a:ext uri="{FF2B5EF4-FFF2-40B4-BE49-F238E27FC236}">
                <a16:creationId xmlns:a16="http://schemas.microsoft.com/office/drawing/2014/main" id="{1E088AAC-7B18-4CAB-95B5-1912B3D5408C}"/>
              </a:ext>
            </a:extLst>
          </p:cNvPr>
          <p:cNvSpPr>
            <a:spLocks noGrp="1"/>
          </p:cNvSpPr>
          <p:nvPr>
            <p:ph sz="quarter" idx="13"/>
          </p:nvPr>
        </p:nvSpPr>
        <p:spPr>
          <a:xfrm>
            <a:off x="7046913" y="338138"/>
            <a:ext cx="914400" cy="430887"/>
          </a:xfrm>
        </p:spPr>
        <p:txBody>
          <a:bodyPr/>
          <a:lstStyle/>
          <a:p>
            <a:pPr lvl="0"/>
            <a:endParaRPr lang="en-US" dirty="0"/>
          </a:p>
        </p:txBody>
      </p:sp>
      <p:sp>
        <p:nvSpPr>
          <p:cNvPr id="11" name="Content Placeholder 10">
            <a:extLst>
              <a:ext uri="{FF2B5EF4-FFF2-40B4-BE49-F238E27FC236}">
                <a16:creationId xmlns:a16="http://schemas.microsoft.com/office/drawing/2014/main" id="{0311C126-0052-4832-A940-EEDE954E65D5}"/>
              </a:ext>
            </a:extLst>
          </p:cNvPr>
          <p:cNvSpPr>
            <a:spLocks noGrp="1"/>
          </p:cNvSpPr>
          <p:nvPr>
            <p:ph sz="quarter" idx="14"/>
          </p:nvPr>
        </p:nvSpPr>
        <p:spPr>
          <a:xfrm>
            <a:off x="4760913" y="1271588"/>
            <a:ext cx="914400" cy="430887"/>
          </a:xfrm>
        </p:spPr>
        <p:txBody>
          <a:bodyPr/>
          <a:lstStyle/>
          <a:p>
            <a:pPr lvl="0"/>
            <a:endParaRPr lang="en-US" dirty="0"/>
          </a:p>
        </p:txBody>
      </p:sp>
      <p:sp>
        <p:nvSpPr>
          <p:cNvPr id="13" name="Content Placeholder 12">
            <a:extLst>
              <a:ext uri="{FF2B5EF4-FFF2-40B4-BE49-F238E27FC236}">
                <a16:creationId xmlns:a16="http://schemas.microsoft.com/office/drawing/2014/main" id="{906CA19D-4BDF-4338-8C5B-7C721B85F817}"/>
              </a:ext>
            </a:extLst>
          </p:cNvPr>
          <p:cNvSpPr>
            <a:spLocks noGrp="1"/>
          </p:cNvSpPr>
          <p:nvPr>
            <p:ph sz="quarter" idx="15"/>
          </p:nvPr>
        </p:nvSpPr>
        <p:spPr>
          <a:xfrm>
            <a:off x="2882900" y="1941513"/>
            <a:ext cx="914400" cy="430887"/>
          </a:xfrm>
        </p:spPr>
        <p:txBody>
          <a:bodyPr/>
          <a:lstStyle/>
          <a:p>
            <a:pPr lvl="0"/>
            <a:endParaRPr lang="en-US" dirty="0"/>
          </a:p>
        </p:txBody>
      </p:sp>
      <p:sp>
        <p:nvSpPr>
          <p:cNvPr id="15" name="Content Placeholder 14">
            <a:extLst>
              <a:ext uri="{FF2B5EF4-FFF2-40B4-BE49-F238E27FC236}">
                <a16:creationId xmlns:a16="http://schemas.microsoft.com/office/drawing/2014/main" id="{3B43DF47-7649-402D-BEAF-4EC185097E8E}"/>
              </a:ext>
            </a:extLst>
          </p:cNvPr>
          <p:cNvSpPr>
            <a:spLocks noGrp="1"/>
          </p:cNvSpPr>
          <p:nvPr>
            <p:ph sz="quarter" idx="16"/>
          </p:nvPr>
        </p:nvSpPr>
        <p:spPr>
          <a:xfrm>
            <a:off x="8796338" y="420688"/>
            <a:ext cx="1381332" cy="430887"/>
          </a:xfrm>
        </p:spPr>
        <p:txBody>
          <a:bodyPr/>
          <a:lstStyle/>
          <a:p>
            <a:pPr lvl="0"/>
            <a:endParaRPr lang="en-US" dirty="0"/>
          </a:p>
        </p:txBody>
      </p:sp>
      <p:sp>
        <p:nvSpPr>
          <p:cNvPr id="17" name="Content Placeholder 16">
            <a:extLst>
              <a:ext uri="{FF2B5EF4-FFF2-40B4-BE49-F238E27FC236}">
                <a16:creationId xmlns:a16="http://schemas.microsoft.com/office/drawing/2014/main" id="{C03FFB55-1E2B-4E8B-A170-96FD6F72F0AD}"/>
              </a:ext>
            </a:extLst>
          </p:cNvPr>
          <p:cNvSpPr>
            <a:spLocks noGrp="1"/>
          </p:cNvSpPr>
          <p:nvPr>
            <p:ph sz="quarter" idx="17"/>
          </p:nvPr>
        </p:nvSpPr>
        <p:spPr>
          <a:xfrm>
            <a:off x="6500813" y="1471613"/>
            <a:ext cx="914400" cy="430887"/>
          </a:xfrm>
        </p:spPr>
        <p:txBody>
          <a:bodyPr/>
          <a:lstStyle/>
          <a:p>
            <a:pPr lvl="0"/>
            <a:endParaRPr lang="en-US" dirty="0"/>
          </a:p>
        </p:txBody>
      </p:sp>
      <p:sp>
        <p:nvSpPr>
          <p:cNvPr id="19" name="Content Placeholder 18">
            <a:extLst>
              <a:ext uri="{FF2B5EF4-FFF2-40B4-BE49-F238E27FC236}">
                <a16:creationId xmlns:a16="http://schemas.microsoft.com/office/drawing/2014/main" id="{AC1D6007-64BD-410F-8784-A289A657A7CA}"/>
              </a:ext>
            </a:extLst>
          </p:cNvPr>
          <p:cNvSpPr>
            <a:spLocks noGrp="1"/>
          </p:cNvSpPr>
          <p:nvPr>
            <p:ph sz="quarter" idx="18"/>
          </p:nvPr>
        </p:nvSpPr>
        <p:spPr>
          <a:xfrm>
            <a:off x="8220074" y="1354138"/>
            <a:ext cx="914399" cy="430887"/>
          </a:xfrm>
        </p:spPr>
        <p:txBody>
          <a:bodyPr/>
          <a:lstStyle/>
          <a:p>
            <a:pPr lvl="0"/>
            <a:endParaRPr lang="en-US" dirty="0"/>
          </a:p>
        </p:txBody>
      </p:sp>
      <p:sp>
        <p:nvSpPr>
          <p:cNvPr id="21" name="Content Placeholder 20">
            <a:extLst>
              <a:ext uri="{FF2B5EF4-FFF2-40B4-BE49-F238E27FC236}">
                <a16:creationId xmlns:a16="http://schemas.microsoft.com/office/drawing/2014/main" id="{67020FD2-F9AC-4DD0-A486-A48FB07514C7}"/>
              </a:ext>
            </a:extLst>
          </p:cNvPr>
          <p:cNvSpPr>
            <a:spLocks noGrp="1"/>
          </p:cNvSpPr>
          <p:nvPr>
            <p:ph sz="quarter" idx="19"/>
          </p:nvPr>
        </p:nvSpPr>
        <p:spPr>
          <a:xfrm>
            <a:off x="9799638" y="1271588"/>
            <a:ext cx="914400" cy="430887"/>
          </a:xfrm>
        </p:spPr>
        <p:txBody>
          <a:bodyPr/>
          <a:lstStyle/>
          <a:p>
            <a:pPr lvl="0"/>
            <a:endParaRPr lang="en-US" dirty="0"/>
          </a:p>
        </p:txBody>
      </p:sp>
      <p:sp>
        <p:nvSpPr>
          <p:cNvPr id="23" name="Content Placeholder 22">
            <a:extLst>
              <a:ext uri="{FF2B5EF4-FFF2-40B4-BE49-F238E27FC236}">
                <a16:creationId xmlns:a16="http://schemas.microsoft.com/office/drawing/2014/main" id="{26ACC0A2-2C3B-4370-A27A-4FD0B98EC777}"/>
              </a:ext>
            </a:extLst>
          </p:cNvPr>
          <p:cNvSpPr>
            <a:spLocks noGrp="1"/>
          </p:cNvSpPr>
          <p:nvPr>
            <p:ph sz="quarter" idx="20"/>
          </p:nvPr>
        </p:nvSpPr>
        <p:spPr>
          <a:xfrm>
            <a:off x="954088" y="4364038"/>
            <a:ext cx="1928812" cy="430887"/>
          </a:xfrm>
        </p:spPr>
        <p:txBody>
          <a:bodyPr/>
          <a:lstStyle/>
          <a:p>
            <a:pPr lvl="0"/>
            <a:endParaRPr lang="en-US" dirty="0"/>
          </a:p>
        </p:txBody>
      </p:sp>
      <p:sp>
        <p:nvSpPr>
          <p:cNvPr id="25" name="Content Placeholder 24">
            <a:extLst>
              <a:ext uri="{FF2B5EF4-FFF2-40B4-BE49-F238E27FC236}">
                <a16:creationId xmlns:a16="http://schemas.microsoft.com/office/drawing/2014/main" id="{4E541136-A346-4EC8-A0DC-ECFBB838F5D2}"/>
              </a:ext>
            </a:extLst>
          </p:cNvPr>
          <p:cNvSpPr>
            <a:spLocks noGrp="1"/>
          </p:cNvSpPr>
          <p:nvPr>
            <p:ph sz="quarter" idx="21"/>
          </p:nvPr>
        </p:nvSpPr>
        <p:spPr>
          <a:xfrm>
            <a:off x="3946525" y="4343400"/>
            <a:ext cx="914400" cy="430887"/>
          </a:xfrm>
        </p:spPr>
        <p:txBody>
          <a:bodyPr/>
          <a:lstStyle/>
          <a:p>
            <a:pPr lvl="0"/>
            <a:endParaRPr lang="en-US" dirty="0"/>
          </a:p>
        </p:txBody>
      </p:sp>
    </p:spTree>
    <p:extLst>
      <p:ext uri="{BB962C8B-B14F-4D97-AF65-F5344CB8AC3E}">
        <p14:creationId xmlns:p14="http://schemas.microsoft.com/office/powerpoint/2010/main" val="652872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146414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ackground pattern&#10;&#10;Description automatically generated">
            <a:extLst>
              <a:ext uri="{FF2B5EF4-FFF2-40B4-BE49-F238E27FC236}">
                <a16:creationId xmlns:a16="http://schemas.microsoft.com/office/drawing/2014/main" id="{30D8C3F9-1A3D-2742-A940-59A83D214227}"/>
              </a:ext>
            </a:extLst>
          </p:cNvPr>
          <p:cNvPicPr>
            <a:picLocks noChangeAspect="1"/>
          </p:cNvPicPr>
          <p:nvPr userDrawn="1"/>
        </p:nvPicPr>
        <p:blipFill rotWithShape="1">
          <a:blip r:embed="rId2"/>
          <a:srcRect r="38338"/>
          <a:stretch/>
        </p:blipFill>
        <p:spPr>
          <a:xfrm>
            <a:off x="621074" y="2364829"/>
            <a:ext cx="5274855" cy="3928297"/>
          </a:xfrm>
          <a:prstGeom prst="roundRect">
            <a:avLst>
              <a:gd name="adj" fmla="val 1506"/>
            </a:avLst>
          </a:prstGeom>
          <a:effectLst>
            <a:outerShdw blurRad="38100" dist="38100" dir="2700000" algn="tl" rotWithShape="0">
              <a:srgbClr val="000000">
                <a:alpha val="20000"/>
              </a:srgbClr>
            </a:outerShdw>
          </a:effectLst>
        </p:spPr>
      </p:pic>
      <p:pic>
        <p:nvPicPr>
          <p:cNvPr id="5" name="Picture 4" descr="Background pattern&#10;&#10;Description automatically generated">
            <a:extLst>
              <a:ext uri="{FF2B5EF4-FFF2-40B4-BE49-F238E27FC236}">
                <a16:creationId xmlns:a16="http://schemas.microsoft.com/office/drawing/2014/main" id="{A188C9C0-7A73-F744-AD3D-D27E8765D230}"/>
              </a:ext>
            </a:extLst>
          </p:cNvPr>
          <p:cNvPicPr>
            <a:picLocks/>
          </p:cNvPicPr>
          <p:nvPr userDrawn="1"/>
        </p:nvPicPr>
        <p:blipFill rotWithShape="1">
          <a:blip r:embed="rId3"/>
          <a:srcRect l="2311" t="4265" r="8960" b="12799"/>
          <a:stretch/>
        </p:blipFill>
        <p:spPr>
          <a:xfrm>
            <a:off x="6333300" y="2364829"/>
            <a:ext cx="5276088" cy="3928297"/>
          </a:xfrm>
          <a:prstGeom prst="roundRect">
            <a:avLst>
              <a:gd name="adj" fmla="val 1404"/>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65C2FFDA-5076-2145-8B68-3E399F9E881D}"/>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463734253"/>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481488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BF0EADE8-DA8B-6948-8426-193942576023}"/>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784652863"/>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0" y="1454151"/>
            <a:ext cx="5367338"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7" name="Text Placeholder 4">
            <a:extLst>
              <a:ext uri="{FF2B5EF4-FFF2-40B4-BE49-F238E27FC236}">
                <a16:creationId xmlns:a16="http://schemas.microsoft.com/office/drawing/2014/main" id="{FE954BDC-218B-CF4E-A093-020D86400F85}"/>
              </a:ext>
            </a:extLst>
          </p:cNvPr>
          <p:cNvSpPr>
            <a:spLocks noGrp="1"/>
          </p:cNvSpPr>
          <p:nvPr>
            <p:ph type="body" sz="quarter" idx="12"/>
          </p:nvPr>
        </p:nvSpPr>
        <p:spPr>
          <a:xfrm>
            <a:off x="6242051" y="1454151"/>
            <a:ext cx="5360163"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2" name="Slide Number Placeholder 1">
            <a:extLst>
              <a:ext uri="{FF2B5EF4-FFF2-40B4-BE49-F238E27FC236}">
                <a16:creationId xmlns:a16="http://schemas.microsoft.com/office/drawing/2014/main" id="{0ACCD444-DDB4-9242-8E8B-86D33E12A39D}"/>
              </a:ext>
            </a:extLst>
          </p:cNvPr>
          <p:cNvSpPr>
            <a:spLocks noGrp="1"/>
          </p:cNvSpPr>
          <p:nvPr>
            <p:ph type="sldNum" sz="quarter" idx="13"/>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95607585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1" y="1454150"/>
            <a:ext cx="4424363" cy="4814888"/>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a:p>
            <a:pPr lvl="6"/>
            <a:endParaRPr lang="en-US"/>
          </a:p>
        </p:txBody>
      </p:sp>
      <p:sp>
        <p:nvSpPr>
          <p:cNvPr id="2" name="Slide Number Placeholder 1">
            <a:extLst>
              <a:ext uri="{FF2B5EF4-FFF2-40B4-BE49-F238E27FC236}">
                <a16:creationId xmlns:a16="http://schemas.microsoft.com/office/drawing/2014/main" id="{36E46066-8C9D-D24D-A9C8-25CB0A9E6918}"/>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23221321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6"/>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881694"/>
      </p:ext>
    </p:extLst>
  </p:cSld>
  <p:clrMapOvr>
    <a:masterClrMapping/>
  </p:clrMapOvr>
  <p:transition>
    <p:fade/>
  </p:transition>
  <p:extLst>
    <p:ext uri="{DCECCB84-F9BA-43D5-87BE-67443E8EF086}">
      <p15:sldGuideLst xmlns:p15="http://schemas.microsoft.com/office/powerpoint/2012/main">
        <p15:guide id="2" orient="horz" pos="2324">
          <p15:clr>
            <a:srgbClr val="5ACBF0"/>
          </p15:clr>
        </p15:guide>
        <p15:guide id="3" orient="horz" pos="576">
          <p15:clr>
            <a:srgbClr val="5ACBF0"/>
          </p15:clr>
        </p15:guide>
        <p15:guide id="5" orient="horz" pos="180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844675"/>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5"/>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350651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256664"/>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2"/>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495686"/>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6"/>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489200"/>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542253"/>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807186"/>
      </p:ext>
    </p:extLst>
  </p:cSld>
  <p:clrMapOvr>
    <a:masterClrMapping/>
  </p:clrMapOvr>
  <p:transition>
    <p:fade/>
  </p:transition>
  <p:extLst>
    <p:ext uri="{DCECCB84-F9BA-43D5-87BE-67443E8EF086}">
      <p15:sldGuideLst xmlns:p15="http://schemas.microsoft.com/office/powerpoint/2012/main">
        <p15:guide id="3" orient="horz" pos="2324">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189199"/>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3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AF986171-EB18-4A77-83CC-A0409E7F371E}"/>
              </a:ext>
            </a:extLst>
          </p:cNvPr>
          <p:cNvSpPr>
            <a:spLocks noGrp="1"/>
          </p:cNvSpPr>
          <p:nvPr>
            <p:ph sz="quarter" idx="11"/>
          </p:nvPr>
        </p:nvSpPr>
        <p:spPr>
          <a:xfrm>
            <a:off x="588963" y="923925"/>
            <a:ext cx="3357562" cy="430887"/>
          </a:xfrm>
        </p:spPr>
        <p:txBody>
          <a:bodyPr/>
          <a:lstStyle/>
          <a:p>
            <a:pPr lvl="0"/>
            <a:endParaRPr lang="en-US" dirty="0"/>
          </a:p>
        </p:txBody>
      </p:sp>
      <p:sp>
        <p:nvSpPr>
          <p:cNvPr id="7" name="Content Placeholder 6">
            <a:extLst>
              <a:ext uri="{FF2B5EF4-FFF2-40B4-BE49-F238E27FC236}">
                <a16:creationId xmlns:a16="http://schemas.microsoft.com/office/drawing/2014/main" id="{DC46D21A-B953-4383-AACD-1C2B692EF904}"/>
              </a:ext>
            </a:extLst>
          </p:cNvPr>
          <p:cNvSpPr>
            <a:spLocks noGrp="1"/>
          </p:cNvSpPr>
          <p:nvPr>
            <p:ph sz="quarter" idx="12"/>
          </p:nvPr>
        </p:nvSpPr>
        <p:spPr>
          <a:xfrm>
            <a:off x="4303713" y="338138"/>
            <a:ext cx="2106612" cy="430887"/>
          </a:xfrm>
        </p:spPr>
        <p:txBody>
          <a:bodyPr/>
          <a:lstStyle/>
          <a:p>
            <a:pPr lvl="0"/>
            <a:endParaRPr lang="en-US" dirty="0"/>
          </a:p>
        </p:txBody>
      </p:sp>
      <p:sp>
        <p:nvSpPr>
          <p:cNvPr id="9" name="Content Placeholder 8">
            <a:extLst>
              <a:ext uri="{FF2B5EF4-FFF2-40B4-BE49-F238E27FC236}">
                <a16:creationId xmlns:a16="http://schemas.microsoft.com/office/drawing/2014/main" id="{1E088AAC-7B18-4CAB-95B5-1912B3D5408C}"/>
              </a:ext>
            </a:extLst>
          </p:cNvPr>
          <p:cNvSpPr>
            <a:spLocks noGrp="1"/>
          </p:cNvSpPr>
          <p:nvPr>
            <p:ph sz="quarter" idx="13"/>
          </p:nvPr>
        </p:nvSpPr>
        <p:spPr>
          <a:xfrm>
            <a:off x="7046913" y="338138"/>
            <a:ext cx="914400" cy="430887"/>
          </a:xfrm>
        </p:spPr>
        <p:txBody>
          <a:bodyPr/>
          <a:lstStyle/>
          <a:p>
            <a:pPr lvl="0"/>
            <a:endParaRPr lang="en-US" dirty="0"/>
          </a:p>
        </p:txBody>
      </p:sp>
      <p:sp>
        <p:nvSpPr>
          <p:cNvPr id="11" name="Content Placeholder 10">
            <a:extLst>
              <a:ext uri="{FF2B5EF4-FFF2-40B4-BE49-F238E27FC236}">
                <a16:creationId xmlns:a16="http://schemas.microsoft.com/office/drawing/2014/main" id="{0311C126-0052-4832-A940-EEDE954E65D5}"/>
              </a:ext>
            </a:extLst>
          </p:cNvPr>
          <p:cNvSpPr>
            <a:spLocks noGrp="1"/>
          </p:cNvSpPr>
          <p:nvPr>
            <p:ph sz="quarter" idx="14"/>
          </p:nvPr>
        </p:nvSpPr>
        <p:spPr>
          <a:xfrm>
            <a:off x="4760913" y="1271588"/>
            <a:ext cx="914400" cy="430887"/>
          </a:xfrm>
        </p:spPr>
        <p:txBody>
          <a:bodyPr/>
          <a:lstStyle/>
          <a:p>
            <a:pPr lvl="0"/>
            <a:endParaRPr lang="en-US" dirty="0"/>
          </a:p>
        </p:txBody>
      </p:sp>
      <p:sp>
        <p:nvSpPr>
          <p:cNvPr id="13" name="Content Placeholder 12">
            <a:extLst>
              <a:ext uri="{FF2B5EF4-FFF2-40B4-BE49-F238E27FC236}">
                <a16:creationId xmlns:a16="http://schemas.microsoft.com/office/drawing/2014/main" id="{906CA19D-4BDF-4338-8C5B-7C721B85F817}"/>
              </a:ext>
            </a:extLst>
          </p:cNvPr>
          <p:cNvSpPr>
            <a:spLocks noGrp="1"/>
          </p:cNvSpPr>
          <p:nvPr>
            <p:ph sz="quarter" idx="15"/>
          </p:nvPr>
        </p:nvSpPr>
        <p:spPr>
          <a:xfrm>
            <a:off x="2882900" y="1941513"/>
            <a:ext cx="914400" cy="430887"/>
          </a:xfrm>
        </p:spPr>
        <p:txBody>
          <a:bodyPr/>
          <a:lstStyle/>
          <a:p>
            <a:pPr lvl="0"/>
            <a:endParaRPr lang="en-US" dirty="0"/>
          </a:p>
        </p:txBody>
      </p:sp>
      <p:sp>
        <p:nvSpPr>
          <p:cNvPr id="15" name="Content Placeholder 14">
            <a:extLst>
              <a:ext uri="{FF2B5EF4-FFF2-40B4-BE49-F238E27FC236}">
                <a16:creationId xmlns:a16="http://schemas.microsoft.com/office/drawing/2014/main" id="{3B43DF47-7649-402D-BEAF-4EC185097E8E}"/>
              </a:ext>
            </a:extLst>
          </p:cNvPr>
          <p:cNvSpPr>
            <a:spLocks noGrp="1"/>
          </p:cNvSpPr>
          <p:nvPr>
            <p:ph sz="quarter" idx="16"/>
          </p:nvPr>
        </p:nvSpPr>
        <p:spPr>
          <a:xfrm>
            <a:off x="8796338" y="420688"/>
            <a:ext cx="1381332" cy="430887"/>
          </a:xfrm>
        </p:spPr>
        <p:txBody>
          <a:bodyPr/>
          <a:lstStyle/>
          <a:p>
            <a:pPr lvl="0"/>
            <a:endParaRPr lang="en-US" dirty="0"/>
          </a:p>
        </p:txBody>
      </p:sp>
      <p:sp>
        <p:nvSpPr>
          <p:cNvPr id="17" name="Content Placeholder 16">
            <a:extLst>
              <a:ext uri="{FF2B5EF4-FFF2-40B4-BE49-F238E27FC236}">
                <a16:creationId xmlns:a16="http://schemas.microsoft.com/office/drawing/2014/main" id="{C03FFB55-1E2B-4E8B-A170-96FD6F72F0AD}"/>
              </a:ext>
            </a:extLst>
          </p:cNvPr>
          <p:cNvSpPr>
            <a:spLocks noGrp="1"/>
          </p:cNvSpPr>
          <p:nvPr>
            <p:ph sz="quarter" idx="17"/>
          </p:nvPr>
        </p:nvSpPr>
        <p:spPr>
          <a:xfrm>
            <a:off x="6500813" y="1471613"/>
            <a:ext cx="914400" cy="430887"/>
          </a:xfrm>
        </p:spPr>
        <p:txBody>
          <a:bodyPr/>
          <a:lstStyle/>
          <a:p>
            <a:pPr lvl="0"/>
            <a:endParaRPr lang="en-US" dirty="0"/>
          </a:p>
        </p:txBody>
      </p:sp>
      <p:sp>
        <p:nvSpPr>
          <p:cNvPr id="19" name="Content Placeholder 18">
            <a:extLst>
              <a:ext uri="{FF2B5EF4-FFF2-40B4-BE49-F238E27FC236}">
                <a16:creationId xmlns:a16="http://schemas.microsoft.com/office/drawing/2014/main" id="{AC1D6007-64BD-410F-8784-A289A657A7CA}"/>
              </a:ext>
            </a:extLst>
          </p:cNvPr>
          <p:cNvSpPr>
            <a:spLocks noGrp="1"/>
          </p:cNvSpPr>
          <p:nvPr>
            <p:ph sz="quarter" idx="18"/>
          </p:nvPr>
        </p:nvSpPr>
        <p:spPr>
          <a:xfrm>
            <a:off x="8220074" y="1354138"/>
            <a:ext cx="914399" cy="430887"/>
          </a:xfrm>
        </p:spPr>
        <p:txBody>
          <a:bodyPr/>
          <a:lstStyle/>
          <a:p>
            <a:pPr lvl="0"/>
            <a:endParaRPr lang="en-US" dirty="0"/>
          </a:p>
        </p:txBody>
      </p:sp>
      <p:sp>
        <p:nvSpPr>
          <p:cNvPr id="21" name="Content Placeholder 20">
            <a:extLst>
              <a:ext uri="{FF2B5EF4-FFF2-40B4-BE49-F238E27FC236}">
                <a16:creationId xmlns:a16="http://schemas.microsoft.com/office/drawing/2014/main" id="{67020FD2-F9AC-4DD0-A486-A48FB07514C7}"/>
              </a:ext>
            </a:extLst>
          </p:cNvPr>
          <p:cNvSpPr>
            <a:spLocks noGrp="1"/>
          </p:cNvSpPr>
          <p:nvPr>
            <p:ph sz="quarter" idx="19"/>
          </p:nvPr>
        </p:nvSpPr>
        <p:spPr>
          <a:xfrm>
            <a:off x="9799638" y="1271588"/>
            <a:ext cx="914400" cy="430887"/>
          </a:xfrm>
        </p:spPr>
        <p:txBody>
          <a:bodyPr/>
          <a:lstStyle/>
          <a:p>
            <a:pPr lvl="0"/>
            <a:endParaRPr lang="en-US" dirty="0"/>
          </a:p>
        </p:txBody>
      </p:sp>
      <p:sp>
        <p:nvSpPr>
          <p:cNvPr id="23" name="Content Placeholder 22">
            <a:extLst>
              <a:ext uri="{FF2B5EF4-FFF2-40B4-BE49-F238E27FC236}">
                <a16:creationId xmlns:a16="http://schemas.microsoft.com/office/drawing/2014/main" id="{26ACC0A2-2C3B-4370-A27A-4FD0B98EC777}"/>
              </a:ext>
            </a:extLst>
          </p:cNvPr>
          <p:cNvSpPr>
            <a:spLocks noGrp="1"/>
          </p:cNvSpPr>
          <p:nvPr>
            <p:ph sz="quarter" idx="20"/>
          </p:nvPr>
        </p:nvSpPr>
        <p:spPr>
          <a:xfrm>
            <a:off x="954088" y="4364038"/>
            <a:ext cx="1928812" cy="430887"/>
          </a:xfrm>
        </p:spPr>
        <p:txBody>
          <a:bodyPr/>
          <a:lstStyle/>
          <a:p>
            <a:pPr lvl="0"/>
            <a:endParaRPr lang="en-US" dirty="0"/>
          </a:p>
        </p:txBody>
      </p:sp>
      <p:sp>
        <p:nvSpPr>
          <p:cNvPr id="25" name="Content Placeholder 24">
            <a:extLst>
              <a:ext uri="{FF2B5EF4-FFF2-40B4-BE49-F238E27FC236}">
                <a16:creationId xmlns:a16="http://schemas.microsoft.com/office/drawing/2014/main" id="{4E541136-A346-4EC8-A0DC-ECFBB838F5D2}"/>
              </a:ext>
            </a:extLst>
          </p:cNvPr>
          <p:cNvSpPr>
            <a:spLocks noGrp="1"/>
          </p:cNvSpPr>
          <p:nvPr>
            <p:ph sz="quarter" idx="21"/>
          </p:nvPr>
        </p:nvSpPr>
        <p:spPr>
          <a:xfrm>
            <a:off x="3946525" y="4343400"/>
            <a:ext cx="914400" cy="430887"/>
          </a:xfrm>
        </p:spPr>
        <p:txBody>
          <a:bodyPr/>
          <a:lstStyle/>
          <a:p>
            <a:pPr lvl="0"/>
            <a:endParaRPr lang="en-US" dirty="0"/>
          </a:p>
        </p:txBody>
      </p:sp>
    </p:spTree>
    <p:extLst>
      <p:ext uri="{BB962C8B-B14F-4D97-AF65-F5344CB8AC3E}">
        <p14:creationId xmlns:p14="http://schemas.microsoft.com/office/powerpoint/2010/main" val="4075150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04897"/>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713615"/>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02965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7699"/>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2809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361042"/>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911720"/>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192188"/>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56149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10644"/>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24357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AF986171-EB18-4A77-83CC-A0409E7F371E}"/>
              </a:ext>
            </a:extLst>
          </p:cNvPr>
          <p:cNvSpPr>
            <a:spLocks noGrp="1"/>
          </p:cNvSpPr>
          <p:nvPr>
            <p:ph sz="quarter" idx="11"/>
          </p:nvPr>
        </p:nvSpPr>
        <p:spPr>
          <a:xfrm>
            <a:off x="588963" y="923925"/>
            <a:ext cx="3357562" cy="430887"/>
          </a:xfrm>
        </p:spPr>
        <p:txBody>
          <a:bodyPr/>
          <a:lstStyle/>
          <a:p>
            <a:pPr lvl="0"/>
            <a:endParaRPr lang="en-US" dirty="0"/>
          </a:p>
        </p:txBody>
      </p:sp>
      <p:sp>
        <p:nvSpPr>
          <p:cNvPr id="7" name="Content Placeholder 6">
            <a:extLst>
              <a:ext uri="{FF2B5EF4-FFF2-40B4-BE49-F238E27FC236}">
                <a16:creationId xmlns:a16="http://schemas.microsoft.com/office/drawing/2014/main" id="{DC46D21A-B953-4383-AACD-1C2B692EF904}"/>
              </a:ext>
            </a:extLst>
          </p:cNvPr>
          <p:cNvSpPr>
            <a:spLocks noGrp="1"/>
          </p:cNvSpPr>
          <p:nvPr>
            <p:ph sz="quarter" idx="12"/>
          </p:nvPr>
        </p:nvSpPr>
        <p:spPr>
          <a:xfrm>
            <a:off x="4303713" y="338138"/>
            <a:ext cx="2106612" cy="430887"/>
          </a:xfrm>
        </p:spPr>
        <p:txBody>
          <a:bodyPr/>
          <a:lstStyle/>
          <a:p>
            <a:pPr lvl="0"/>
            <a:endParaRPr lang="en-US" dirty="0"/>
          </a:p>
        </p:txBody>
      </p:sp>
      <p:sp>
        <p:nvSpPr>
          <p:cNvPr id="9" name="Content Placeholder 8">
            <a:extLst>
              <a:ext uri="{FF2B5EF4-FFF2-40B4-BE49-F238E27FC236}">
                <a16:creationId xmlns:a16="http://schemas.microsoft.com/office/drawing/2014/main" id="{1E088AAC-7B18-4CAB-95B5-1912B3D5408C}"/>
              </a:ext>
            </a:extLst>
          </p:cNvPr>
          <p:cNvSpPr>
            <a:spLocks noGrp="1"/>
          </p:cNvSpPr>
          <p:nvPr>
            <p:ph sz="quarter" idx="13"/>
          </p:nvPr>
        </p:nvSpPr>
        <p:spPr>
          <a:xfrm>
            <a:off x="7046913" y="338138"/>
            <a:ext cx="914400" cy="430887"/>
          </a:xfrm>
        </p:spPr>
        <p:txBody>
          <a:bodyPr/>
          <a:lstStyle/>
          <a:p>
            <a:pPr lvl="0"/>
            <a:endParaRPr lang="en-US" dirty="0"/>
          </a:p>
        </p:txBody>
      </p:sp>
      <p:sp>
        <p:nvSpPr>
          <p:cNvPr id="11" name="Content Placeholder 10">
            <a:extLst>
              <a:ext uri="{FF2B5EF4-FFF2-40B4-BE49-F238E27FC236}">
                <a16:creationId xmlns:a16="http://schemas.microsoft.com/office/drawing/2014/main" id="{0311C126-0052-4832-A940-EEDE954E65D5}"/>
              </a:ext>
            </a:extLst>
          </p:cNvPr>
          <p:cNvSpPr>
            <a:spLocks noGrp="1"/>
          </p:cNvSpPr>
          <p:nvPr>
            <p:ph sz="quarter" idx="14"/>
          </p:nvPr>
        </p:nvSpPr>
        <p:spPr>
          <a:xfrm>
            <a:off x="4760913" y="1271588"/>
            <a:ext cx="914400" cy="430887"/>
          </a:xfrm>
        </p:spPr>
        <p:txBody>
          <a:bodyPr/>
          <a:lstStyle/>
          <a:p>
            <a:pPr lvl="0"/>
            <a:endParaRPr lang="en-US" dirty="0"/>
          </a:p>
        </p:txBody>
      </p:sp>
      <p:sp>
        <p:nvSpPr>
          <p:cNvPr id="13" name="Content Placeholder 12">
            <a:extLst>
              <a:ext uri="{FF2B5EF4-FFF2-40B4-BE49-F238E27FC236}">
                <a16:creationId xmlns:a16="http://schemas.microsoft.com/office/drawing/2014/main" id="{906CA19D-4BDF-4338-8C5B-7C721B85F817}"/>
              </a:ext>
            </a:extLst>
          </p:cNvPr>
          <p:cNvSpPr>
            <a:spLocks noGrp="1"/>
          </p:cNvSpPr>
          <p:nvPr>
            <p:ph sz="quarter" idx="15"/>
          </p:nvPr>
        </p:nvSpPr>
        <p:spPr>
          <a:xfrm>
            <a:off x="2882900" y="1941513"/>
            <a:ext cx="914400" cy="430887"/>
          </a:xfrm>
        </p:spPr>
        <p:txBody>
          <a:bodyPr/>
          <a:lstStyle/>
          <a:p>
            <a:pPr lvl="0"/>
            <a:endParaRPr lang="en-US" dirty="0"/>
          </a:p>
        </p:txBody>
      </p:sp>
      <p:sp>
        <p:nvSpPr>
          <p:cNvPr id="15" name="Content Placeholder 14">
            <a:extLst>
              <a:ext uri="{FF2B5EF4-FFF2-40B4-BE49-F238E27FC236}">
                <a16:creationId xmlns:a16="http://schemas.microsoft.com/office/drawing/2014/main" id="{3B43DF47-7649-402D-BEAF-4EC185097E8E}"/>
              </a:ext>
            </a:extLst>
          </p:cNvPr>
          <p:cNvSpPr>
            <a:spLocks noGrp="1"/>
          </p:cNvSpPr>
          <p:nvPr>
            <p:ph sz="quarter" idx="16"/>
          </p:nvPr>
        </p:nvSpPr>
        <p:spPr>
          <a:xfrm>
            <a:off x="8796338" y="420688"/>
            <a:ext cx="1381332" cy="430887"/>
          </a:xfrm>
        </p:spPr>
        <p:txBody>
          <a:bodyPr/>
          <a:lstStyle/>
          <a:p>
            <a:pPr lvl="0"/>
            <a:endParaRPr lang="en-US" dirty="0"/>
          </a:p>
        </p:txBody>
      </p:sp>
      <p:sp>
        <p:nvSpPr>
          <p:cNvPr id="17" name="Content Placeholder 16">
            <a:extLst>
              <a:ext uri="{FF2B5EF4-FFF2-40B4-BE49-F238E27FC236}">
                <a16:creationId xmlns:a16="http://schemas.microsoft.com/office/drawing/2014/main" id="{C03FFB55-1E2B-4E8B-A170-96FD6F72F0AD}"/>
              </a:ext>
            </a:extLst>
          </p:cNvPr>
          <p:cNvSpPr>
            <a:spLocks noGrp="1"/>
          </p:cNvSpPr>
          <p:nvPr>
            <p:ph sz="quarter" idx="17"/>
          </p:nvPr>
        </p:nvSpPr>
        <p:spPr>
          <a:xfrm>
            <a:off x="6500813" y="1471613"/>
            <a:ext cx="914400" cy="430887"/>
          </a:xfrm>
        </p:spPr>
        <p:txBody>
          <a:bodyPr/>
          <a:lstStyle/>
          <a:p>
            <a:pPr lvl="0"/>
            <a:endParaRPr lang="en-US" dirty="0"/>
          </a:p>
        </p:txBody>
      </p:sp>
      <p:sp>
        <p:nvSpPr>
          <p:cNvPr id="19" name="Content Placeholder 18">
            <a:extLst>
              <a:ext uri="{FF2B5EF4-FFF2-40B4-BE49-F238E27FC236}">
                <a16:creationId xmlns:a16="http://schemas.microsoft.com/office/drawing/2014/main" id="{AC1D6007-64BD-410F-8784-A289A657A7CA}"/>
              </a:ext>
            </a:extLst>
          </p:cNvPr>
          <p:cNvSpPr>
            <a:spLocks noGrp="1"/>
          </p:cNvSpPr>
          <p:nvPr>
            <p:ph sz="quarter" idx="18"/>
          </p:nvPr>
        </p:nvSpPr>
        <p:spPr>
          <a:xfrm>
            <a:off x="8220074" y="1354138"/>
            <a:ext cx="914399" cy="430887"/>
          </a:xfrm>
        </p:spPr>
        <p:txBody>
          <a:bodyPr/>
          <a:lstStyle/>
          <a:p>
            <a:pPr lvl="0"/>
            <a:endParaRPr lang="en-US" dirty="0"/>
          </a:p>
        </p:txBody>
      </p:sp>
      <p:sp>
        <p:nvSpPr>
          <p:cNvPr id="21" name="Content Placeholder 20">
            <a:extLst>
              <a:ext uri="{FF2B5EF4-FFF2-40B4-BE49-F238E27FC236}">
                <a16:creationId xmlns:a16="http://schemas.microsoft.com/office/drawing/2014/main" id="{67020FD2-F9AC-4DD0-A486-A48FB07514C7}"/>
              </a:ext>
            </a:extLst>
          </p:cNvPr>
          <p:cNvSpPr>
            <a:spLocks noGrp="1"/>
          </p:cNvSpPr>
          <p:nvPr>
            <p:ph sz="quarter" idx="19"/>
          </p:nvPr>
        </p:nvSpPr>
        <p:spPr>
          <a:xfrm>
            <a:off x="9799638" y="1271588"/>
            <a:ext cx="914400" cy="430887"/>
          </a:xfrm>
        </p:spPr>
        <p:txBody>
          <a:bodyPr/>
          <a:lstStyle/>
          <a:p>
            <a:pPr lvl="0"/>
            <a:endParaRPr lang="en-US" dirty="0"/>
          </a:p>
        </p:txBody>
      </p:sp>
      <p:sp>
        <p:nvSpPr>
          <p:cNvPr id="23" name="Content Placeholder 22">
            <a:extLst>
              <a:ext uri="{FF2B5EF4-FFF2-40B4-BE49-F238E27FC236}">
                <a16:creationId xmlns:a16="http://schemas.microsoft.com/office/drawing/2014/main" id="{26ACC0A2-2C3B-4370-A27A-4FD0B98EC777}"/>
              </a:ext>
            </a:extLst>
          </p:cNvPr>
          <p:cNvSpPr>
            <a:spLocks noGrp="1"/>
          </p:cNvSpPr>
          <p:nvPr>
            <p:ph sz="quarter" idx="20"/>
          </p:nvPr>
        </p:nvSpPr>
        <p:spPr>
          <a:xfrm>
            <a:off x="954088" y="4364038"/>
            <a:ext cx="1928812" cy="430887"/>
          </a:xfrm>
        </p:spPr>
        <p:txBody>
          <a:bodyPr/>
          <a:lstStyle/>
          <a:p>
            <a:pPr lvl="0"/>
            <a:endParaRPr lang="en-US" dirty="0"/>
          </a:p>
        </p:txBody>
      </p:sp>
      <p:sp>
        <p:nvSpPr>
          <p:cNvPr id="25" name="Content Placeholder 24">
            <a:extLst>
              <a:ext uri="{FF2B5EF4-FFF2-40B4-BE49-F238E27FC236}">
                <a16:creationId xmlns:a16="http://schemas.microsoft.com/office/drawing/2014/main" id="{4E541136-A346-4EC8-A0DC-ECFBB838F5D2}"/>
              </a:ext>
            </a:extLst>
          </p:cNvPr>
          <p:cNvSpPr>
            <a:spLocks noGrp="1"/>
          </p:cNvSpPr>
          <p:nvPr>
            <p:ph sz="quarter" idx="21"/>
          </p:nvPr>
        </p:nvSpPr>
        <p:spPr>
          <a:xfrm>
            <a:off x="3946525" y="4343400"/>
            <a:ext cx="914400" cy="430887"/>
          </a:xfrm>
        </p:spPr>
        <p:txBody>
          <a:bodyPr/>
          <a:lstStyle/>
          <a:p>
            <a:pPr lvl="0"/>
            <a:endParaRPr lang="en-US" dirty="0"/>
          </a:p>
        </p:txBody>
      </p:sp>
    </p:spTree>
    <p:extLst>
      <p:ext uri="{BB962C8B-B14F-4D97-AF65-F5344CB8AC3E}">
        <p14:creationId xmlns:p14="http://schemas.microsoft.com/office/powerpoint/2010/main" val="15588575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66199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985159135"/>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58093850"/>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4"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4"/>
            <a:ext cx="3481388" cy="86177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08245207"/>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2962098"/>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7" orient="horz" pos="3936">
          <p15:clr>
            <a:srgbClr val="5ACBF0"/>
          </p15:clr>
        </p15:guide>
        <p15:guide id="8" orient="horz" pos="4452">
          <p15:clr>
            <a:srgbClr val="5ACBF0"/>
          </p15:clr>
        </p15:guide>
        <p15:guide id="10" pos="7458">
          <p15:clr>
            <a:srgbClr val="C35EA4"/>
          </p15:clr>
        </p15:guide>
        <p15:guide id="11" pos="5986">
          <p15:clr>
            <a:srgbClr val="5ACBF0"/>
          </p15:clr>
        </p15:guide>
        <p15:guide id="12" pos="7086">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5993996"/>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5" orient="horz" pos="4320">
          <p15:clr>
            <a:srgbClr val="5ACBF0"/>
          </p15:clr>
        </p15:guide>
        <p15:guide id="6" pos="5982">
          <p15:clr>
            <a:srgbClr val="5ACBF0"/>
          </p15:clr>
        </p15:guide>
        <p15:guide id="7" pos="7456">
          <p15:clr>
            <a:srgbClr val="C35EA4"/>
          </p15:clr>
        </p15:guide>
        <p15:guide id="8" pos="7088">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7571576"/>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3" orient="horz" pos="3754">
          <p15:clr>
            <a:srgbClr val="5ACBF0"/>
          </p15:clr>
        </p15:guide>
        <p15:guide id="4" pos="7462">
          <p15:clr>
            <a:srgbClr val="C35EA4"/>
          </p15:clr>
        </p15:guide>
        <p15:guide id="5" pos="5986">
          <p15:clr>
            <a:srgbClr val="5ACBF0"/>
          </p15:clr>
        </p15:guide>
        <p15:guide id="6" pos="7094">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1"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4"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4"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2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6"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1"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1" y="1436689"/>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5321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6320">
          <p15:clr>
            <a:srgbClr val="A4A3A4"/>
          </p15:clr>
        </p15:guide>
        <p15:guide id="19" pos="6682">
          <p15:clr>
            <a:srgbClr val="A4A3A4"/>
          </p15:clr>
        </p15:guide>
        <p15:guide id="28" orient="horz" pos="1810">
          <p15:clr>
            <a:srgbClr val="5ACBF0"/>
          </p15:clr>
        </p15:guide>
        <p15:guide id="30" orient="horz" pos="57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704030"/>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190987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7941569"/>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602105"/>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1"/>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6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132443246"/>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540894"/>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4456484"/>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5260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4965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9009432"/>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7498">
          <p15:clr>
            <a:srgbClr val="5ACBF0"/>
          </p15:clr>
        </p15:guide>
        <p15:guide id="7" pos="7862">
          <p15:clr>
            <a:srgbClr val="5ACBF0"/>
          </p15:clr>
        </p15:guide>
        <p15:guide id="8" orient="horz" pos="692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741836"/>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5114">
          <p15:clr>
            <a:srgbClr val="5ACBF0"/>
          </p15:clr>
        </p15:guide>
        <p15:guide id="7" pos="5488">
          <p15:clr>
            <a:srgbClr val="5ACBF0"/>
          </p15:clr>
        </p15:guide>
        <p15:guide id="8" pos="9872">
          <p15:clr>
            <a:srgbClr val="5ACBF0"/>
          </p15:clr>
        </p15:guide>
        <p15:guide id="9" pos="10246">
          <p15:clr>
            <a:srgbClr val="5ACBF0"/>
          </p15:clr>
        </p15:guide>
        <p15:guide id="10" orient="horz" pos="693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5114979"/>
      </p:ext>
    </p:extLst>
  </p:cSld>
  <p:clrMapOvr>
    <a:masterClrMapping/>
  </p:clrMapOvr>
  <p:transition>
    <p:fade/>
  </p:transition>
  <p:extLst>
    <p:ext uri="{DCECCB84-F9BA-43D5-87BE-67443E8EF086}">
      <p15:sldGuideLst xmlns:p15="http://schemas.microsoft.com/office/powerpoint/2012/main">
        <p15:guide id="3" orient="horz" pos="5986">
          <p15:clr>
            <a:srgbClr val="5ACBF0"/>
          </p15:clr>
        </p15:guide>
        <p15:guide id="4" orient="horz" pos="255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57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0502029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66783"/>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4" orient="horz" pos="6418">
          <p15:clr>
            <a:srgbClr val="5ACBF0"/>
          </p15:clr>
        </p15:guide>
        <p15:guide id="5" pos="7652">
          <p15:clr>
            <a:srgbClr val="5ACBF0"/>
          </p15:clr>
        </p15:guide>
        <p15:guide id="6" pos="7718">
          <p15:clr>
            <a:srgbClr val="5ACBF0"/>
          </p15:clr>
        </p15:guide>
        <p15:guide id="11" pos="3820">
          <p15:clr>
            <a:srgbClr val="5ACBF0"/>
          </p15:clr>
        </p15:guide>
        <p15:guide id="12" pos="11540">
          <p15:clr>
            <a:srgbClr val="5ACBF0"/>
          </p15:clr>
        </p15:guide>
        <p15:guide id="13" orient="horz" pos="6720">
          <p15:clr>
            <a:srgbClr val="5ACBF0"/>
          </p15:clr>
        </p15:guide>
        <p15:guide id="14" orient="horz">
          <p15:clr>
            <a:srgbClr val="5ACBF0"/>
          </p15:clr>
        </p15:guide>
        <p15:guide id="15" pos="6902">
          <p15:clr>
            <a:srgbClr val="5ACBF0"/>
          </p15:clr>
        </p15:guide>
        <p15:guide id="16" pos="845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7750450"/>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5068">
          <p15:clr>
            <a:srgbClr val="5ACBF0"/>
          </p15:clr>
        </p15:guide>
        <p15:guide id="6" pos="5146">
          <p15:clr>
            <a:srgbClr val="5ACBF0"/>
          </p15:clr>
        </p15:guide>
        <p15:guide id="8" pos="10218">
          <p15:clr>
            <a:srgbClr val="5ACBF0"/>
          </p15:clr>
        </p15:guide>
        <p15:guide id="9" pos="10290">
          <p15:clr>
            <a:srgbClr val="5ACBF0"/>
          </p15:clr>
        </p15:guide>
        <p15:guide id="11" pos="2532">
          <p15:clr>
            <a:srgbClr val="5ACBF0"/>
          </p15:clr>
        </p15:guide>
        <p15:guide id="12" pos="7680">
          <p15:clr>
            <a:srgbClr val="5ACBF0"/>
          </p15:clr>
        </p15:guide>
        <p15:guide id="13" pos="12828">
          <p15:clr>
            <a:srgbClr val="5ACBF0"/>
          </p15:clr>
        </p15:guide>
        <p15:guide id="14" orient="horz" pos="2148">
          <p15:clr>
            <a:srgbClr val="5ACBF0"/>
          </p15:clr>
        </p15:guide>
        <p15:guide id="15" pos="4336">
          <p15:clr>
            <a:srgbClr val="5ACBF0"/>
          </p15:clr>
        </p15:guide>
        <p15:guide id="16" pos="5888">
          <p15:clr>
            <a:srgbClr val="5ACBF0"/>
          </p15:clr>
        </p15:guide>
        <p15:guide id="17" pos="9476">
          <p15:clr>
            <a:srgbClr val="5ACBF0"/>
          </p15:clr>
        </p15:guide>
        <p15:guide id="18" pos="1102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904980"/>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3780">
          <p15:clr>
            <a:srgbClr val="5ACBF0"/>
          </p15:clr>
        </p15:guide>
        <p15:guide id="6" pos="3860">
          <p15:clr>
            <a:srgbClr val="5ACBF0"/>
          </p15:clr>
        </p15:guide>
        <p15:guide id="7" pos="11498">
          <p15:clr>
            <a:srgbClr val="5ACBF0"/>
          </p15:clr>
        </p15:guide>
        <p15:guide id="8" pos="7640">
          <p15:clr>
            <a:srgbClr val="5ACBF0"/>
          </p15:clr>
        </p15:guide>
        <p15:guide id="9" pos="7720">
          <p15:clr>
            <a:srgbClr val="5ACBF0"/>
          </p15:clr>
        </p15:guide>
        <p15:guide id="10" pos="11578">
          <p15:clr>
            <a:srgbClr val="5ACBF0"/>
          </p15:clr>
        </p15:guide>
        <p15:guide id="11" pos="1888">
          <p15:clr>
            <a:srgbClr val="5ACBF0"/>
          </p15:clr>
        </p15:guide>
        <p15:guide id="12" pos="5752">
          <p15:clr>
            <a:srgbClr val="5ACBF0"/>
          </p15:clr>
        </p15:guide>
        <p15:guide id="13" pos="9614">
          <p15:clr>
            <a:srgbClr val="5ACBF0"/>
          </p15:clr>
        </p15:guide>
        <p15:guide id="14" pos="13472">
          <p15:clr>
            <a:srgbClr val="5ACBF0"/>
          </p15:clr>
        </p15:guide>
        <p15:guide id="15" orient="horz">
          <p15:clr>
            <a:srgbClr val="5ACBF0"/>
          </p15:clr>
        </p15:guide>
        <p15:guide id="16" pos="3048">
          <p15:clr>
            <a:srgbClr val="5ACBF0"/>
          </p15:clr>
        </p15:guide>
        <p15:guide id="17" pos="4596">
          <p15:clr>
            <a:srgbClr val="5ACBF0"/>
          </p15:clr>
        </p15:guide>
        <p15:guide id="18" pos="6900">
          <p15:clr>
            <a:srgbClr val="5ACBF0"/>
          </p15:clr>
        </p15:guide>
        <p15:guide id="19" pos="8460">
          <p15:clr>
            <a:srgbClr val="5ACBF0"/>
          </p15:clr>
        </p15:guide>
        <p15:guide id="20" pos="10760">
          <p15:clr>
            <a:srgbClr val="5ACBF0"/>
          </p15:clr>
        </p15:guide>
        <p15:guide id="21" pos="1231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1457194"/>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8" pos="9262">
          <p15:clr>
            <a:srgbClr val="5ACBF0"/>
          </p15:clr>
        </p15:guide>
        <p15:guide id="9" pos="9186">
          <p15:clr>
            <a:srgbClr val="5ACBF0"/>
          </p15:clr>
        </p15:guide>
        <p15:guide id="10" pos="12268">
          <p15:clr>
            <a:srgbClr val="5ACBF0"/>
          </p15:clr>
        </p15:guide>
        <p15:guide id="11" pos="2646">
          <p15:clr>
            <a:srgbClr val="5ACBF0"/>
          </p15:clr>
        </p15:guide>
        <p15:guide id="12" pos="5730">
          <p15:clr>
            <a:srgbClr val="5ACBF0"/>
          </p15:clr>
        </p15:guide>
        <p15:guide id="13" pos="9630">
          <p15:clr>
            <a:srgbClr val="5ACBF0"/>
          </p15:clr>
        </p15:guide>
        <p15:guide id="14" pos="12722">
          <p15:clr>
            <a:srgbClr val="5ACBF0"/>
          </p15:clr>
        </p15:guide>
        <p15:guide id="15" orient="horz">
          <p15:clr>
            <a:srgbClr val="5ACBF0"/>
          </p15:clr>
        </p15:guide>
        <p15:guide id="16" pos="3454">
          <p15:clr>
            <a:srgbClr val="5ACBF0"/>
          </p15:clr>
        </p15:guide>
        <p15:guide id="17" pos="4588">
          <p15:clr>
            <a:srgbClr val="5ACBF0"/>
          </p15:clr>
        </p15:guide>
        <p15:guide id="18" pos="6546">
          <p15:clr>
            <a:srgbClr val="5ACBF0"/>
          </p15:clr>
        </p15:guide>
        <p15:guide id="19" pos="8822">
          <p15:clr>
            <a:srgbClr val="5ACBF0"/>
          </p15:clr>
        </p15:guide>
        <p15:guide id="21" pos="12358">
          <p15:clr>
            <a:srgbClr val="5ACBF0"/>
          </p15:clr>
        </p15:guide>
        <p15:guide id="22" pos="3002">
          <p15:clr>
            <a:srgbClr val="5ACBF0"/>
          </p15:clr>
        </p15:guide>
        <p15:guide id="23" pos="3086">
          <p15:clr>
            <a:srgbClr val="5ACBF0"/>
          </p15:clr>
        </p15:guide>
        <p15:guide id="24" pos="6098">
          <p15:clr>
            <a:srgbClr val="5ACBF0"/>
          </p15:clr>
        </p15:guide>
        <p15:guide id="25" pos="6176">
          <p15:clr>
            <a:srgbClr val="5ACBF0"/>
          </p15:clr>
        </p15:guide>
        <p15:guide id="26" pos="11908">
          <p15:clr>
            <a:srgbClr val="5ACBF0"/>
          </p15:clr>
        </p15:guide>
        <p15:guide id="27" pos="7680">
          <p15:clr>
            <a:srgbClr val="5ACBF0"/>
          </p15:clr>
        </p15:guide>
        <p15:guide id="28" pos="10772">
          <p15:clr>
            <a:srgbClr val="5ACBF0"/>
          </p15:clr>
        </p15:guide>
        <p15:guide id="29" pos="1506">
          <p15:clr>
            <a:srgbClr val="5ACBF0"/>
          </p15:clr>
        </p15:guide>
        <p15:guide id="30" pos="1385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8804508"/>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7680">
          <p15:clr>
            <a:srgbClr val="5ACBF0"/>
          </p15:clr>
        </p15:guide>
        <p15:guide id="4" pos="2566">
          <p15:clr>
            <a:srgbClr val="5ACBF0"/>
          </p15:clr>
        </p15:guide>
        <p15:guide id="5" pos="11332">
          <p15:clr>
            <a:srgbClr val="5ACBF0"/>
          </p15:clr>
        </p15:guide>
        <p15:guide id="6" pos="5482">
          <p15:clr>
            <a:srgbClr val="5ACBF0"/>
          </p15:clr>
        </p15:guide>
        <p15:guide id="7" pos="4024">
          <p15:clr>
            <a:srgbClr val="5ACBF0"/>
          </p15:clr>
        </p15:guide>
        <p15:guide id="8" pos="6218">
          <p15:clr>
            <a:srgbClr val="5ACBF0"/>
          </p15:clr>
        </p15:guide>
        <p15:guide id="9" pos="9140">
          <p15:clr>
            <a:srgbClr val="5ACBF0"/>
          </p15:clr>
        </p15:guide>
        <p15:guide id="11" pos="12794">
          <p15:clr>
            <a:srgbClr val="5ACBF0"/>
          </p15:clr>
        </p15:guide>
        <p15:guide id="12" orient="horz" pos="2880">
          <p15:clr>
            <a:srgbClr val="5ACBF0"/>
          </p15:clr>
        </p15:guide>
        <p15:guide id="13" pos="9876">
          <p15:clr>
            <a:srgbClr val="5ACBF0"/>
          </p15:clr>
        </p15:guide>
        <p15:guide id="14" orient="horz" pos="57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2176783"/>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8050">
          <p15:clr>
            <a:srgbClr val="5ACBF0"/>
          </p15:clr>
        </p15:guide>
        <p15:guide id="5" pos="11708">
          <p15:clr>
            <a:srgbClr val="5ACBF0"/>
          </p15:clr>
        </p15:guide>
        <p15:guide id="7" pos="7308">
          <p15:clr>
            <a:srgbClr val="5ACBF0"/>
          </p15:clr>
        </p15:guide>
        <p15:guide id="8" pos="4390">
          <p15:clr>
            <a:srgbClr val="5ACBF0"/>
          </p15:clr>
        </p15:guide>
        <p15:guide id="10" pos="5852">
          <p15:clr>
            <a:srgbClr val="5ACBF0"/>
          </p15:clr>
        </p15:guide>
        <p15:guide id="11" pos="9512">
          <p15:clr>
            <a:srgbClr val="5ACBF0"/>
          </p15:clr>
        </p15:guide>
        <p15:guide id="12" pos="13162">
          <p15:clr>
            <a:srgbClr val="5ACBF0"/>
          </p15:clr>
        </p15:guide>
        <p15:guide id="13" pos="2194">
          <p15:clr>
            <a:srgbClr val="5ACBF0"/>
          </p15:clr>
        </p15:guide>
        <p15:guide id="14" orient="horz" pos="2880">
          <p15:clr>
            <a:srgbClr val="5ACBF0"/>
          </p15:clr>
        </p15:guide>
        <p15:guide id="15" pos="3652">
          <p15:clr>
            <a:srgbClr val="5ACBF0"/>
          </p15:clr>
        </p15:guide>
        <p15:guide id="18" pos="10966">
          <p15:clr>
            <a:srgbClr val="5ACBF0"/>
          </p15:clr>
        </p15:guide>
        <p15:guide id="19" orient="horz" pos="579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135438"/>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5328">
          <p15:clr>
            <a:srgbClr val="5ACBF0"/>
          </p15:clr>
        </p15:guide>
        <p15:guide id="3" pos="12432">
          <p15:clr>
            <a:srgbClr val="5ACBF0"/>
          </p15:clr>
        </p15:guide>
        <p15:guide id="5" pos="11700">
          <p15:clr>
            <a:srgbClr val="5ACBF0"/>
          </p15:clr>
        </p15:guide>
        <p15:guide id="7" pos="8784">
          <p15:clr>
            <a:srgbClr val="5ACBF0"/>
          </p15:clr>
        </p15:guide>
        <p15:guide id="8" pos="6584">
          <p15:clr>
            <a:srgbClr val="5ACBF0"/>
          </p15:clr>
        </p15:guide>
        <p15:guide id="10" pos="5852">
          <p15:clr>
            <a:srgbClr val="5ACBF0"/>
          </p15:clr>
        </p15:guide>
        <p15:guide id="11" pos="9508">
          <p15:clr>
            <a:srgbClr val="5ACBF0"/>
          </p15:clr>
        </p15:guide>
        <p15:guide id="13" pos="2928">
          <p15:clr>
            <a:srgbClr val="5ACBF0"/>
          </p15:clr>
        </p15:guide>
        <p15:guide id="14" orient="horz" pos="2880">
          <p15:clr>
            <a:srgbClr val="5ACBF0"/>
          </p15:clr>
        </p15:guide>
        <p15:guide id="15" pos="3660">
          <p15:clr>
            <a:srgbClr val="5ACBF0"/>
          </p15:clr>
        </p15:guide>
        <p15:guide id="16" orient="horz" pos="506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1"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1"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900" y="2025651"/>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63568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1" y="2044962"/>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1"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9"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2130976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1466">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9"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430887"/>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9"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9"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4223107402"/>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1466">
          <p15:clr>
            <a:srgbClr val="5ACBF0"/>
          </p15:clr>
        </p15:guide>
        <p15:guide id="7" pos="9494">
          <p15:clr>
            <a:srgbClr val="5ACBF0"/>
          </p15:clr>
        </p15:guide>
        <p15:guide id="8" pos="9872">
          <p15:clr>
            <a:srgbClr val="5ACBF0"/>
          </p15:clr>
        </p15:guide>
        <p15:guide id="9" pos="10246">
          <p15:clr>
            <a:srgbClr val="5ACBF0"/>
          </p15:clr>
        </p15:guide>
        <p15:guide id="10" orient="horz" pos="6930">
          <p15:clr>
            <a:srgbClr val="5ACBF0"/>
          </p15:clr>
        </p15:guide>
        <p15:guide id="11" orient="horz" pos="3912">
          <p15:clr>
            <a:srgbClr val="FBAE40"/>
          </p15:clr>
        </p15:guide>
        <p15:guide id="12" pos="21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494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00406937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301371"/>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2544">
          <p15:clr>
            <a:srgbClr val="5ACBF0"/>
          </p15:clr>
        </p15:guide>
        <p15:guide id="30" pos="4752">
          <p15:clr>
            <a:srgbClr val="5ACBF0"/>
          </p15:clr>
        </p15:guide>
        <p15:guide id="32" orient="horz" pos="2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53876"/>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3469445"/>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9655214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6"/>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961466"/>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818966"/>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9"/>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1" y="1436689"/>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271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3934">
          <p15:clr>
            <a:srgbClr val="A4A3A4"/>
          </p15:clr>
        </p15:guide>
        <p15:guide id="11" pos="4300">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8" orient="horz" pos="1810">
          <p15:clr>
            <a:srgbClr val="5ACBF0"/>
          </p15:clr>
        </p15:guide>
        <p15:guide id="30" orient="horz" pos="57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0331633"/>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751260722"/>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2"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1"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1"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301154677"/>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9"/>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6"/>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6781163"/>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5" y="585789"/>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3"/>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26509626"/>
      </p:ext>
    </p:extLst>
  </p:cSld>
  <p:clrMapOvr>
    <a:masterClrMapping/>
  </p:clrMapOvr>
  <p:transition>
    <p:fade/>
  </p:transition>
  <p:extLst>
    <p:ext uri="{DCECCB84-F9BA-43D5-87BE-67443E8EF086}">
      <p15:sldGuideLst xmlns:p15="http://schemas.microsoft.com/office/powerpoint/2012/main">
        <p15:guide id="13" pos="9858">
          <p15:clr>
            <a:srgbClr val="5ACBF0"/>
          </p15:clr>
        </p15:guide>
        <p15:guide id="29" orient="horz" pos="4320">
          <p15:clr>
            <a:srgbClr val="5ACBF0"/>
          </p15:clr>
        </p15:guide>
        <p15:guide id="30" pos="9132">
          <p15:clr>
            <a:srgbClr val="5ACBF0"/>
          </p15:clr>
        </p15:guide>
        <p15:guide id="31" pos="840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dirty="0"/>
          </a:p>
        </p:txBody>
      </p:sp>
    </p:spTree>
    <p:extLst>
      <p:ext uri="{BB962C8B-B14F-4D97-AF65-F5344CB8AC3E}">
        <p14:creationId xmlns:p14="http://schemas.microsoft.com/office/powerpoint/2010/main" val="99178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50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3"/>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3" y="585789"/>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316232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6" pos="7498">
          <p15:clr>
            <a:srgbClr val="A4A3A4"/>
          </p15:clr>
        </p15:guide>
        <p15:guide id="17" pos="7862">
          <p15:clr>
            <a:srgbClr val="A4A3A4"/>
          </p15:clr>
        </p15:guide>
        <p15:guide id="28" pos="7680">
          <p15:clr>
            <a:srgbClr val="F26B43"/>
          </p15:clr>
        </p15:guide>
        <p15:guide id="29" pos="6908">
          <p15:clr>
            <a:srgbClr val="FBAE40"/>
          </p15:clr>
        </p15:guide>
        <p15:guide id="30" pos="8406">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4"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2"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4"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9"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9"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4"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4" y="2977116"/>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4"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4" y="5120722"/>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595793139"/>
      </p:ext>
    </p:extLst>
  </p:cSld>
  <p:clrMapOvr>
    <a:masterClrMapping/>
  </p:clrMapOvr>
  <p:transition>
    <p:fade/>
  </p:transition>
  <p:extLst>
    <p:ext uri="{DCECCB84-F9BA-43D5-87BE-67443E8EF086}">
      <p15:sldGuideLst xmlns:p15="http://schemas.microsoft.com/office/powerpoint/2012/main">
        <p15:guide id="16" pos="7508">
          <p15:clr>
            <a:srgbClr val="A4A3A4"/>
          </p15:clr>
        </p15:guide>
        <p15:guide id="17" pos="7862">
          <p15:clr>
            <a:srgbClr val="A4A3A4"/>
          </p15:clr>
        </p15:guide>
        <p15:guide id="20" pos="9874">
          <p15:clr>
            <a:srgbClr val="A4A3A4"/>
          </p15:clr>
        </p15:guide>
        <p15:guide id="21" pos="10266">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1554">
          <p15:clr>
            <a:srgbClr val="FBAE40"/>
          </p15:clr>
        </p15:guide>
        <p15:guide id="32" orient="horz" pos="232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6"/>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4" y="2200940"/>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1"/>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5"/>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432792"/>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432792"/>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180239200"/>
      </p:ext>
    </p:extLst>
  </p:cSld>
  <p:clrMapOvr>
    <a:masterClrMapping/>
  </p:clrMapOvr>
  <p:transition>
    <p:fade/>
  </p:transition>
  <p:extLst>
    <p:ext uri="{DCECCB84-F9BA-43D5-87BE-67443E8EF086}">
      <p15:sldGuideLst xmlns:p15="http://schemas.microsoft.com/office/powerpoint/2012/main">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guide id="31" orient="horz" pos="5408">
          <p15:clr>
            <a:srgbClr val="5ACBF0"/>
          </p15:clr>
        </p15:guide>
        <p15:guide id="32" pos="1389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423637"/>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423637"/>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423637"/>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423637"/>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541902079"/>
      </p:ext>
    </p:extLst>
  </p:cSld>
  <p:clrMapOvr>
    <a:masterClrMapping/>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0" pos="3934">
          <p15:clr>
            <a:srgbClr val="A4A3A4"/>
          </p15:clr>
        </p15:guide>
        <p15:guide id="11" pos="4300">
          <p15:clr>
            <a:srgbClr val="A4A3A4"/>
          </p15:clr>
        </p15:guide>
        <p15:guide id="16" pos="7498">
          <p15:clr>
            <a:srgbClr val="A4A3A4"/>
          </p15:clr>
        </p15:guide>
        <p15:guide id="17" pos="7864">
          <p15:clr>
            <a:srgbClr val="A4A3A4"/>
          </p15:clr>
        </p15:guide>
        <p15:guide id="22" pos="11058">
          <p15:clr>
            <a:srgbClr val="A4A3A4"/>
          </p15:clr>
        </p15:guide>
        <p15:guide id="23" pos="11428">
          <p15:clr>
            <a:srgbClr val="A4A3A4"/>
          </p15:clr>
        </p15:guide>
        <p15:guide id="28" pos="7680">
          <p15:clr>
            <a:srgbClr val="F26B43"/>
          </p15:clr>
        </p15:guide>
        <p15:guide id="29" pos="11152">
          <p15:clr>
            <a:srgbClr val="F26B43"/>
          </p15:clr>
        </p15:guide>
        <p15:guide id="30" pos="4210">
          <p15:clr>
            <a:srgbClr val="F26B43"/>
          </p15:clr>
        </p15:guide>
        <p15:guide id="31" orient="horz" pos="554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636733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683154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1952958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6254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286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dirty="0"/>
          </a:p>
        </p:txBody>
      </p:sp>
    </p:spTree>
    <p:extLst>
      <p:ext uri="{BB962C8B-B14F-4D97-AF65-F5344CB8AC3E}">
        <p14:creationId xmlns:p14="http://schemas.microsoft.com/office/powerpoint/2010/main" val="33689211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88680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4648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5931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6726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39446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4535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69005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59857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876">
          <p15:clr>
            <a:srgbClr val="5ACBF0"/>
          </p15:clr>
        </p15:guide>
        <p15:guide id="3" orient="horz" pos="57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93201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644">
          <p15:clr>
            <a:srgbClr val="5ACBF0"/>
          </p15:clr>
        </p15:guide>
        <p15:guide id="2" orient="horz" pos="1810">
          <p15:clr>
            <a:srgbClr val="5ACBF0"/>
          </p15:clr>
        </p15:guide>
        <p15:guide id="3" orient="horz" pos="57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06092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3552">
          <p15:clr>
            <a:srgbClr val="5ACBF0"/>
          </p15:clr>
        </p15:guide>
        <p15:guide id="5" orient="horz" pos="4394">
          <p15:clr>
            <a:srgbClr val="5ACBF0"/>
          </p15:clr>
        </p15:guide>
        <p15:guide id="6" orient="horz" pos="154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dirty="0"/>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dirty="0"/>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dirty="0"/>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dirty="0"/>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dirty="0"/>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dirty="0"/>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dirty="0"/>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dirty="0"/>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dirty="0"/>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dirty="0"/>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dirty="0"/>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dirty="0"/>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dirty="0"/>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dirty="0"/>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dirty="0"/>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dirty="0"/>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dirty="0"/>
          </a:p>
        </p:txBody>
      </p:sp>
    </p:spTree>
    <p:extLst>
      <p:ext uri="{BB962C8B-B14F-4D97-AF65-F5344CB8AC3E}">
        <p14:creationId xmlns:p14="http://schemas.microsoft.com/office/powerpoint/2010/main" val="28549649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147356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5322">
          <p15:clr>
            <a:srgbClr val="5ACBF0"/>
          </p15:clr>
        </p15:guide>
        <p15:guide id="5" orient="horz" pos="6294">
          <p15:clr>
            <a:srgbClr val="5ACBF0"/>
          </p15:clr>
        </p15:guide>
        <p15:guide id="6" orient="horz" pos="83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266074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90">
          <p15:clr>
            <a:srgbClr val="5ACBF0"/>
          </p15:clr>
        </p15:guide>
        <p15:guide id="4" orient="horz" pos="1686">
          <p15:clr>
            <a:srgbClr val="5ACBF0"/>
          </p15:clr>
        </p15:guide>
        <p15:guide id="7" pos="6566">
          <p15:clr>
            <a:srgbClr val="5ACBF0"/>
          </p15:clr>
        </p15:guide>
        <p15:guide id="8" pos="7308">
          <p15:clr>
            <a:srgbClr val="5ACBF0"/>
          </p15:clr>
        </p15:guide>
        <p15:guide id="9" pos="583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592454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72">
          <p15:clr>
            <a:srgbClr val="5ACBF0"/>
          </p15:clr>
        </p15:guide>
        <p15:guide id="4" orient="horz" pos="1678">
          <p15:clr>
            <a:srgbClr val="5ACBF0"/>
          </p15:clr>
        </p15:guide>
        <p15:guide id="6" pos="8804">
          <p15:clr>
            <a:srgbClr val="5ACBF0"/>
          </p15:clr>
        </p15:guide>
        <p15:guide id="7" pos="8068">
          <p15:clr>
            <a:srgbClr val="5ACBF0"/>
          </p15:clr>
        </p15:guide>
        <p15:guide id="8" pos="954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98944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58810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10511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28294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6124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566670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470027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54">
          <p15:clr>
            <a:srgbClr val="5ACBF0"/>
          </p15:clr>
        </p15:guide>
        <p15:guide id="3" orient="horz" pos="382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dirty="0"/>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dirty="0"/>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dirty="0"/>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dirty="0"/>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dirty="0"/>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dirty="0"/>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dirty="0"/>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dirty="0"/>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dirty="0"/>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dirty="0"/>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dirty="0"/>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dirty="0"/>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dirty="0"/>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dirty="0"/>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dirty="0"/>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dirty="0"/>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dirty="0"/>
          </a:p>
        </p:txBody>
      </p:sp>
      <p:cxnSp>
        <p:nvCxnSpPr>
          <p:cNvPr id="21" name="Straight Connector 20">
            <a:extLst>
              <a:ext uri="{FF2B5EF4-FFF2-40B4-BE49-F238E27FC236}">
                <a16:creationId xmlns:a16="http://schemas.microsoft.com/office/drawing/2014/main" id="{5990D218-64F7-4FE9-8B03-AB8AFBF47DFC}"/>
              </a:ext>
              <a:ext uri="{C183D7F6-B498-43B3-948B-1728B52AA6E4}">
                <adec:decorative xmlns:adec="http://schemas.microsoft.com/office/drawing/2017/decorative" val="1"/>
              </a:ext>
            </a:extLst>
          </p:cNvPr>
          <p:cNvCxnSpPr>
            <a:cxnSpLocks/>
          </p:cNvCxnSpPr>
          <p:nvPr userDrawn="1"/>
        </p:nvCxnSpPr>
        <p:spPr>
          <a:xfrm>
            <a:off x="943985" y="2872360"/>
            <a:ext cx="3940175"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8708B26-C97F-4683-BB01-195726B505B0}"/>
              </a:ext>
              <a:ext uri="{C183D7F6-B498-43B3-948B-1728B52AA6E4}">
                <adec:decorative xmlns:adec="http://schemas.microsoft.com/office/drawing/2017/decorative" val="1"/>
              </a:ext>
            </a:extLst>
          </p:cNvPr>
          <p:cNvCxnSpPr>
            <a:cxnSpLocks/>
          </p:cNvCxnSpPr>
          <p:nvPr userDrawn="1"/>
        </p:nvCxnSpPr>
        <p:spPr>
          <a:xfrm>
            <a:off x="6760755" y="2872360"/>
            <a:ext cx="3940175"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5192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43027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D036D35-5EFE-4F9A-9DEA-C56B81F64EC4}"/>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197195255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1"/>
      </p:bgRef>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0A9A352-58A4-46AC-A5F6-09948E96991F}"/>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972934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5695749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5139470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7498">
          <p15:clr>
            <a:srgbClr val="A4A3A4"/>
          </p15:clr>
        </p15:guide>
        <p15:guide id="17" pos="7864">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03683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3858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808">
          <p15:clr>
            <a:srgbClr val="5ACBF0"/>
          </p15:clr>
        </p15:guide>
        <p15:guide id="2" orient="horz" pos="5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dirty="0"/>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dirty="0"/>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dirty="0"/>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dirty="0"/>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dirty="0"/>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dirty="0"/>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dirty="0"/>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dirty="0"/>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dirty="0"/>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dirty="0"/>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dirty="0"/>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dirty="0"/>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dirty="0"/>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dirty="0"/>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dirty="0"/>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dirty="0"/>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dirty="0"/>
          </a:p>
        </p:txBody>
      </p:sp>
      <p:sp>
        <p:nvSpPr>
          <p:cNvPr id="21" name="Rectangle 20">
            <a:extLst>
              <a:ext uri="{FF2B5EF4-FFF2-40B4-BE49-F238E27FC236}">
                <a16:creationId xmlns:a16="http://schemas.microsoft.com/office/drawing/2014/main" id="{9A8BF234-29CF-45EE-9207-04456F181240}"/>
              </a:ext>
              <a:ext uri="{C183D7F6-B498-43B3-948B-1728B52AA6E4}">
                <adec:decorative xmlns:adec="http://schemas.microsoft.com/office/drawing/2017/decorative" val="1"/>
              </a:ext>
            </a:extLst>
          </p:cNvPr>
          <p:cNvSpPr/>
          <p:nvPr userDrawn="1"/>
        </p:nvSpPr>
        <p:spPr bwMode="auto">
          <a:xfrm>
            <a:off x="4267200" y="1436667"/>
            <a:ext cx="3657600" cy="4101943"/>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A2839EC9-8F94-4BBF-90CE-562E0E39FEBB}"/>
              </a:ext>
              <a:ext uri="{C183D7F6-B498-43B3-948B-1728B52AA6E4}">
                <adec:decorative xmlns:adec="http://schemas.microsoft.com/office/drawing/2017/decorative" val="1"/>
              </a:ext>
            </a:extLst>
          </p:cNvPr>
          <p:cNvSpPr/>
          <p:nvPr userDrawn="1"/>
        </p:nvSpPr>
        <p:spPr bwMode="auto">
          <a:xfrm>
            <a:off x="380207" y="1440052"/>
            <a:ext cx="3657600" cy="4101943"/>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B1C611F4-CBBF-4633-BF5F-B681F4B3342E}"/>
              </a:ext>
              <a:ext uri="{C183D7F6-B498-43B3-948B-1728B52AA6E4}">
                <adec:decorative xmlns:adec="http://schemas.microsoft.com/office/drawing/2017/decorative" val="1"/>
              </a:ext>
            </a:extLst>
          </p:cNvPr>
          <p:cNvSpPr/>
          <p:nvPr userDrawn="1"/>
        </p:nvSpPr>
        <p:spPr bwMode="auto">
          <a:xfrm>
            <a:off x="8154193" y="1436062"/>
            <a:ext cx="3657600" cy="4101943"/>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589501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dirty="0"/>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dirty="0"/>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dirty="0"/>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dirty="0"/>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dirty="0"/>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dirty="0"/>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dirty="0"/>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dirty="0"/>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dirty="0"/>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dirty="0"/>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dirty="0"/>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dirty="0"/>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dirty="0"/>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dirty="0"/>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dirty="0"/>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dirty="0"/>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dirty="0"/>
          </a:p>
        </p:txBody>
      </p:sp>
      <p:sp>
        <p:nvSpPr>
          <p:cNvPr id="21" name="Rectangle 20">
            <a:extLst>
              <a:ext uri="{FF2B5EF4-FFF2-40B4-BE49-F238E27FC236}">
                <a16:creationId xmlns:a16="http://schemas.microsoft.com/office/drawing/2014/main" id="{77000375-A8D6-4862-8435-233A4CA93B8A}"/>
              </a:ext>
              <a:ext uri="{C183D7F6-B498-43B3-948B-1728B52AA6E4}">
                <adec:decorative xmlns:adec="http://schemas.microsoft.com/office/drawing/2017/decorative" val="1"/>
              </a:ext>
            </a:extLst>
          </p:cNvPr>
          <p:cNvSpPr/>
          <p:nvPr userDrawn="1"/>
        </p:nvSpPr>
        <p:spPr bwMode="auto">
          <a:xfrm>
            <a:off x="384048" y="1444752"/>
            <a:ext cx="3657600" cy="385189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9FFFAD9-7156-4ABF-A7E0-6B601D14C2FA}"/>
              </a:ext>
              <a:ext uri="{C183D7F6-B498-43B3-948B-1728B52AA6E4}">
                <adec:decorative xmlns:adec="http://schemas.microsoft.com/office/drawing/2017/decorative" val="1"/>
              </a:ext>
            </a:extLst>
          </p:cNvPr>
          <p:cNvSpPr/>
          <p:nvPr userDrawn="1"/>
        </p:nvSpPr>
        <p:spPr bwMode="auto">
          <a:xfrm>
            <a:off x="4256840" y="1440053"/>
            <a:ext cx="3657600" cy="385189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97388881-75C5-4B87-9829-C3C941B83A40}"/>
              </a:ext>
              <a:ext uri="{C183D7F6-B498-43B3-948B-1728B52AA6E4}">
                <adec:decorative xmlns:adec="http://schemas.microsoft.com/office/drawing/2017/decorative" val="1"/>
              </a:ext>
            </a:extLst>
          </p:cNvPr>
          <p:cNvSpPr/>
          <p:nvPr userDrawn="1"/>
        </p:nvSpPr>
        <p:spPr bwMode="auto">
          <a:xfrm>
            <a:off x="8156448" y="1444752"/>
            <a:ext cx="3657600" cy="385189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97F56BD8-407E-4345-9B59-42FB721AEE3B}"/>
              </a:ext>
            </a:extLst>
          </p:cNvPr>
          <p:cNvSpPr>
            <a:spLocks noGrp="1"/>
          </p:cNvSpPr>
          <p:nvPr>
            <p:ph type="body" sz="quarter" idx="27"/>
          </p:nvPr>
        </p:nvSpPr>
        <p:spPr>
          <a:xfrm>
            <a:off x="5008563" y="2603500"/>
            <a:ext cx="1909762" cy="1141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2760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dirty="0"/>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dirty="0"/>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dirty="0"/>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dirty="0"/>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dirty="0"/>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dirty="0"/>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dirty="0"/>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dirty="0"/>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dirty="0"/>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dirty="0"/>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dirty="0"/>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dirty="0"/>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dirty="0"/>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dirty="0"/>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dirty="0"/>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dirty="0"/>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dirty="0"/>
          </a:p>
        </p:txBody>
      </p:sp>
      <p:sp>
        <p:nvSpPr>
          <p:cNvPr id="21" name="Rectangle 20">
            <a:extLst>
              <a:ext uri="{FF2B5EF4-FFF2-40B4-BE49-F238E27FC236}">
                <a16:creationId xmlns:a16="http://schemas.microsoft.com/office/drawing/2014/main" id="{449937B4-5E79-47AB-B283-FA32C5FF9C6E}"/>
              </a:ext>
              <a:ext uri="{C183D7F6-B498-43B3-948B-1728B52AA6E4}">
                <adec:decorative xmlns:adec="http://schemas.microsoft.com/office/drawing/2017/decorative" val="1"/>
              </a:ext>
            </a:extLst>
          </p:cNvPr>
          <p:cNvSpPr/>
          <p:nvPr userDrawn="1"/>
        </p:nvSpPr>
        <p:spPr bwMode="auto">
          <a:xfrm>
            <a:off x="8154193" y="1436668"/>
            <a:ext cx="3657600" cy="385189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B833C45-7735-4BFC-A21F-59585794B95D}"/>
              </a:ext>
              <a:ext uri="{C183D7F6-B498-43B3-948B-1728B52AA6E4}">
                <adec:decorative xmlns:adec="http://schemas.microsoft.com/office/drawing/2017/decorative" val="1"/>
              </a:ext>
            </a:extLst>
          </p:cNvPr>
          <p:cNvSpPr/>
          <p:nvPr userDrawn="1"/>
        </p:nvSpPr>
        <p:spPr bwMode="auto">
          <a:xfrm>
            <a:off x="4267200" y="1436668"/>
            <a:ext cx="3657600" cy="385189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34C2AF1A-C9FC-454B-81FB-A554C155C347}"/>
              </a:ext>
              <a:ext uri="{C183D7F6-B498-43B3-948B-1728B52AA6E4}">
                <adec:decorative xmlns:adec="http://schemas.microsoft.com/office/drawing/2017/decorative" val="1"/>
              </a:ext>
            </a:extLst>
          </p:cNvPr>
          <p:cNvSpPr/>
          <p:nvPr userDrawn="1"/>
        </p:nvSpPr>
        <p:spPr bwMode="auto">
          <a:xfrm>
            <a:off x="380207" y="1440053"/>
            <a:ext cx="3657600" cy="385189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743896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dirty="0"/>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dirty="0"/>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dirty="0"/>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dirty="0"/>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dirty="0"/>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dirty="0"/>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dirty="0"/>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dirty="0"/>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dirty="0"/>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dirty="0"/>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dirty="0"/>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dirty="0"/>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dirty="0"/>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dirty="0"/>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dirty="0"/>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dirty="0"/>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dirty="0"/>
          </a:p>
        </p:txBody>
      </p:sp>
      <p:sp>
        <p:nvSpPr>
          <p:cNvPr id="29" name="Rectangle 28">
            <a:extLst>
              <a:ext uri="{FF2B5EF4-FFF2-40B4-BE49-F238E27FC236}">
                <a16:creationId xmlns:a16="http://schemas.microsoft.com/office/drawing/2014/main" id="{2C9DE961-E759-4CE5-A881-432B71A8CAB4}"/>
              </a:ext>
              <a:ext uri="{C183D7F6-B498-43B3-948B-1728B52AA6E4}">
                <adec:decorative xmlns:adec="http://schemas.microsoft.com/office/drawing/2017/decorative" val="1"/>
              </a:ext>
            </a:extLst>
          </p:cNvPr>
          <p:cNvSpPr/>
          <p:nvPr userDrawn="1"/>
        </p:nvSpPr>
        <p:spPr bwMode="auto">
          <a:xfrm>
            <a:off x="4267757" y="1436668"/>
            <a:ext cx="3657600" cy="385189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3179AD2-18DA-47CF-9560-EDD12F1E6607}"/>
              </a:ext>
              <a:ext uri="{C183D7F6-B498-43B3-948B-1728B52AA6E4}">
                <adec:decorative xmlns:adec="http://schemas.microsoft.com/office/drawing/2017/decorative" val="1"/>
              </a:ext>
            </a:extLst>
          </p:cNvPr>
          <p:cNvSpPr/>
          <p:nvPr userDrawn="1"/>
        </p:nvSpPr>
        <p:spPr bwMode="auto">
          <a:xfrm>
            <a:off x="8136392" y="1436668"/>
            <a:ext cx="3657600" cy="385189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218F933-C216-4166-8486-1AB58A074CE7}"/>
              </a:ext>
              <a:ext uri="{C183D7F6-B498-43B3-948B-1728B52AA6E4}">
                <adec:decorative xmlns:adec="http://schemas.microsoft.com/office/drawing/2017/decorative" val="1"/>
              </a:ext>
            </a:extLst>
          </p:cNvPr>
          <p:cNvSpPr/>
          <p:nvPr userDrawn="1"/>
        </p:nvSpPr>
        <p:spPr bwMode="auto">
          <a:xfrm>
            <a:off x="380207" y="1440053"/>
            <a:ext cx="3657600" cy="385189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67281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dirty="0"/>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dirty="0"/>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dirty="0"/>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dirty="0"/>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dirty="0"/>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dirty="0"/>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dirty="0"/>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dirty="0"/>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dirty="0"/>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dirty="0"/>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dirty="0"/>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dirty="0"/>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dirty="0"/>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dirty="0"/>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dirty="0"/>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dirty="0"/>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dirty="0"/>
          </a:p>
        </p:txBody>
      </p:sp>
      <p:sp>
        <p:nvSpPr>
          <p:cNvPr id="29" name="Rectangle 28">
            <a:extLst>
              <a:ext uri="{FF2B5EF4-FFF2-40B4-BE49-F238E27FC236}">
                <a16:creationId xmlns:a16="http://schemas.microsoft.com/office/drawing/2014/main" id="{2C9DE961-E759-4CE5-A881-432B71A8CAB4}"/>
              </a:ext>
              <a:ext uri="{C183D7F6-B498-43B3-948B-1728B52AA6E4}">
                <adec:decorative xmlns:adec="http://schemas.microsoft.com/office/drawing/2017/decorative" val="1"/>
              </a:ext>
            </a:extLst>
          </p:cNvPr>
          <p:cNvSpPr/>
          <p:nvPr userDrawn="1"/>
        </p:nvSpPr>
        <p:spPr bwMode="auto">
          <a:xfrm>
            <a:off x="6234704" y="1436668"/>
            <a:ext cx="2743200" cy="393192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3179AD2-18DA-47CF-9560-EDD12F1E6607}"/>
              </a:ext>
              <a:ext uri="{C183D7F6-B498-43B3-948B-1728B52AA6E4}">
                <adec:decorative xmlns:adec="http://schemas.microsoft.com/office/drawing/2017/decorative" val="1"/>
              </a:ext>
            </a:extLst>
          </p:cNvPr>
          <p:cNvSpPr/>
          <p:nvPr userDrawn="1"/>
        </p:nvSpPr>
        <p:spPr bwMode="auto">
          <a:xfrm>
            <a:off x="9259887" y="1436667"/>
            <a:ext cx="2743200" cy="393192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218F933-C216-4166-8486-1AB58A074CE7}"/>
              </a:ext>
              <a:ext uri="{C183D7F6-B498-43B3-948B-1728B52AA6E4}">
                <adec:decorative xmlns:adec="http://schemas.microsoft.com/office/drawing/2017/decorative" val="1"/>
              </a:ext>
            </a:extLst>
          </p:cNvPr>
          <p:cNvSpPr/>
          <p:nvPr userDrawn="1"/>
        </p:nvSpPr>
        <p:spPr bwMode="auto">
          <a:xfrm>
            <a:off x="3209520" y="1440053"/>
            <a:ext cx="2743200" cy="393192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129DAE55-6FDC-4835-B388-BE479FD2FD84}"/>
              </a:ext>
              <a:ext uri="{C183D7F6-B498-43B3-948B-1728B52AA6E4}">
                <adec:decorative xmlns:adec="http://schemas.microsoft.com/office/drawing/2017/decorative" val="1"/>
              </a:ext>
            </a:extLst>
          </p:cNvPr>
          <p:cNvSpPr/>
          <p:nvPr userDrawn="1"/>
        </p:nvSpPr>
        <p:spPr bwMode="auto">
          <a:xfrm>
            <a:off x="184336" y="1447035"/>
            <a:ext cx="2743200" cy="393192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437164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3262" cy="553998"/>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endParaRPr lang="en-US" dirty="0"/>
          </a:p>
        </p:txBody>
      </p:sp>
      <p:sp>
        <p:nvSpPr>
          <p:cNvPr id="10" name="Content Placeholder 9">
            <a:extLst>
              <a:ext uri="{FF2B5EF4-FFF2-40B4-BE49-F238E27FC236}">
                <a16:creationId xmlns:a16="http://schemas.microsoft.com/office/drawing/2014/main" id="{FCEE39B3-4461-409A-A7A2-978DECAEE467}"/>
              </a:ext>
            </a:extLst>
          </p:cNvPr>
          <p:cNvSpPr>
            <a:spLocks noGrp="1"/>
          </p:cNvSpPr>
          <p:nvPr>
            <p:ph sz="quarter" idx="11"/>
          </p:nvPr>
        </p:nvSpPr>
        <p:spPr>
          <a:xfrm>
            <a:off x="2036763" y="1350963"/>
            <a:ext cx="1492250" cy="430887"/>
          </a:xfrm>
        </p:spPr>
        <p:txBody>
          <a:bodyPr/>
          <a:lstStyle/>
          <a:p>
            <a:pPr lvl="0"/>
            <a:endParaRPr lang="en-US" dirty="0"/>
          </a:p>
        </p:txBody>
      </p:sp>
      <p:sp>
        <p:nvSpPr>
          <p:cNvPr id="12" name="Content Placeholder 11">
            <a:extLst>
              <a:ext uri="{FF2B5EF4-FFF2-40B4-BE49-F238E27FC236}">
                <a16:creationId xmlns:a16="http://schemas.microsoft.com/office/drawing/2014/main" id="{BF1F71EF-143D-4B72-BF30-84C53E20DE63}"/>
              </a:ext>
            </a:extLst>
          </p:cNvPr>
          <p:cNvSpPr>
            <a:spLocks noGrp="1"/>
          </p:cNvSpPr>
          <p:nvPr>
            <p:ph sz="quarter" idx="12"/>
          </p:nvPr>
        </p:nvSpPr>
        <p:spPr>
          <a:xfrm>
            <a:off x="3746500" y="1122363"/>
            <a:ext cx="2057400" cy="430887"/>
          </a:xfrm>
        </p:spPr>
        <p:txBody>
          <a:bodyPr/>
          <a:lstStyle/>
          <a:p>
            <a:pPr lvl="0"/>
            <a:endParaRPr lang="en-US" dirty="0"/>
          </a:p>
        </p:txBody>
      </p:sp>
      <p:sp>
        <p:nvSpPr>
          <p:cNvPr id="14" name="Content Placeholder 13">
            <a:extLst>
              <a:ext uri="{FF2B5EF4-FFF2-40B4-BE49-F238E27FC236}">
                <a16:creationId xmlns:a16="http://schemas.microsoft.com/office/drawing/2014/main" id="{B890DC87-8625-4232-8F06-552F4A1B17D8}"/>
              </a:ext>
            </a:extLst>
          </p:cNvPr>
          <p:cNvSpPr>
            <a:spLocks noGrp="1"/>
          </p:cNvSpPr>
          <p:nvPr>
            <p:ph sz="quarter" idx="13"/>
          </p:nvPr>
        </p:nvSpPr>
        <p:spPr>
          <a:xfrm>
            <a:off x="6096000" y="1122363"/>
            <a:ext cx="2262188" cy="430887"/>
          </a:xfrm>
        </p:spPr>
        <p:txBody>
          <a:bodyPr/>
          <a:lstStyle/>
          <a:p>
            <a:pPr lvl="0"/>
            <a:endParaRPr lang="en-US" dirty="0"/>
          </a:p>
        </p:txBody>
      </p:sp>
      <p:sp>
        <p:nvSpPr>
          <p:cNvPr id="16" name="Content Placeholder 15">
            <a:extLst>
              <a:ext uri="{FF2B5EF4-FFF2-40B4-BE49-F238E27FC236}">
                <a16:creationId xmlns:a16="http://schemas.microsoft.com/office/drawing/2014/main" id="{8B4EE25A-06A4-40CE-9094-C6AE04B09EC5}"/>
              </a:ext>
            </a:extLst>
          </p:cNvPr>
          <p:cNvSpPr>
            <a:spLocks noGrp="1"/>
          </p:cNvSpPr>
          <p:nvPr>
            <p:ph sz="quarter" idx="14"/>
          </p:nvPr>
        </p:nvSpPr>
        <p:spPr>
          <a:xfrm>
            <a:off x="8747125" y="1122363"/>
            <a:ext cx="1817688" cy="430887"/>
          </a:xfrm>
        </p:spPr>
        <p:txBody>
          <a:bodyPr/>
          <a:lstStyle/>
          <a:p>
            <a:pPr lvl="0"/>
            <a:endParaRPr lang="en-US" dirty="0"/>
          </a:p>
        </p:txBody>
      </p:sp>
      <p:sp>
        <p:nvSpPr>
          <p:cNvPr id="18" name="Content Placeholder 17">
            <a:extLst>
              <a:ext uri="{FF2B5EF4-FFF2-40B4-BE49-F238E27FC236}">
                <a16:creationId xmlns:a16="http://schemas.microsoft.com/office/drawing/2014/main" id="{53900158-3301-425B-9DA0-6A1C0C190D3D}"/>
              </a:ext>
            </a:extLst>
          </p:cNvPr>
          <p:cNvSpPr>
            <a:spLocks noGrp="1"/>
          </p:cNvSpPr>
          <p:nvPr>
            <p:ph sz="quarter" idx="15"/>
          </p:nvPr>
        </p:nvSpPr>
        <p:spPr>
          <a:xfrm>
            <a:off x="1744663" y="1989138"/>
            <a:ext cx="1784350" cy="430887"/>
          </a:xfrm>
        </p:spPr>
        <p:txBody>
          <a:bodyPr/>
          <a:lstStyle/>
          <a:p>
            <a:pPr lvl="0"/>
            <a:endParaRPr lang="en-US" dirty="0"/>
          </a:p>
        </p:txBody>
      </p:sp>
      <p:sp>
        <p:nvSpPr>
          <p:cNvPr id="20" name="Content Placeholder 19">
            <a:extLst>
              <a:ext uri="{FF2B5EF4-FFF2-40B4-BE49-F238E27FC236}">
                <a16:creationId xmlns:a16="http://schemas.microsoft.com/office/drawing/2014/main" id="{43EED4BA-6E94-4132-BF3C-F6E136885479}"/>
              </a:ext>
            </a:extLst>
          </p:cNvPr>
          <p:cNvSpPr>
            <a:spLocks noGrp="1"/>
          </p:cNvSpPr>
          <p:nvPr>
            <p:ph sz="quarter" idx="16"/>
          </p:nvPr>
        </p:nvSpPr>
        <p:spPr>
          <a:xfrm>
            <a:off x="3856038" y="1865313"/>
            <a:ext cx="2057400" cy="430887"/>
          </a:xfrm>
        </p:spPr>
        <p:txBody>
          <a:bodyPr/>
          <a:lstStyle/>
          <a:p>
            <a:pPr lvl="0"/>
            <a:endParaRPr lang="en-US" dirty="0"/>
          </a:p>
        </p:txBody>
      </p:sp>
      <p:sp>
        <p:nvSpPr>
          <p:cNvPr id="22" name="Content Placeholder 21">
            <a:extLst>
              <a:ext uri="{FF2B5EF4-FFF2-40B4-BE49-F238E27FC236}">
                <a16:creationId xmlns:a16="http://schemas.microsoft.com/office/drawing/2014/main" id="{574D6ED0-337B-43EF-8FC5-F03EF5A0709A}"/>
              </a:ext>
            </a:extLst>
          </p:cNvPr>
          <p:cNvSpPr>
            <a:spLocks noGrp="1"/>
          </p:cNvSpPr>
          <p:nvPr>
            <p:ph sz="quarter" idx="17"/>
          </p:nvPr>
        </p:nvSpPr>
        <p:spPr>
          <a:xfrm>
            <a:off x="6240463" y="1741488"/>
            <a:ext cx="1784350" cy="430887"/>
          </a:xfrm>
        </p:spPr>
        <p:txBody>
          <a:bodyPr/>
          <a:lstStyle/>
          <a:p>
            <a:pPr lvl="0"/>
            <a:endParaRPr lang="en-US" dirty="0"/>
          </a:p>
        </p:txBody>
      </p:sp>
      <p:sp>
        <p:nvSpPr>
          <p:cNvPr id="24" name="Content Placeholder 23">
            <a:extLst>
              <a:ext uri="{FF2B5EF4-FFF2-40B4-BE49-F238E27FC236}">
                <a16:creationId xmlns:a16="http://schemas.microsoft.com/office/drawing/2014/main" id="{063390F5-EDC8-476E-97A4-E690989EDC75}"/>
              </a:ext>
            </a:extLst>
          </p:cNvPr>
          <p:cNvSpPr>
            <a:spLocks noGrp="1"/>
          </p:cNvSpPr>
          <p:nvPr>
            <p:ph sz="quarter" idx="18"/>
          </p:nvPr>
        </p:nvSpPr>
        <p:spPr>
          <a:xfrm>
            <a:off x="8351838" y="1663700"/>
            <a:ext cx="2057400" cy="430887"/>
          </a:xfrm>
        </p:spPr>
        <p:txBody>
          <a:bodyPr/>
          <a:lstStyle/>
          <a:p>
            <a:pPr lvl="0"/>
            <a:endParaRPr lang="en-US" dirty="0"/>
          </a:p>
        </p:txBody>
      </p:sp>
      <p:sp>
        <p:nvSpPr>
          <p:cNvPr id="26" name="Content Placeholder 25">
            <a:extLst>
              <a:ext uri="{FF2B5EF4-FFF2-40B4-BE49-F238E27FC236}">
                <a16:creationId xmlns:a16="http://schemas.microsoft.com/office/drawing/2014/main" id="{1B969E1D-8A5A-45F1-AABD-F15A3732FA38}"/>
              </a:ext>
            </a:extLst>
          </p:cNvPr>
          <p:cNvSpPr>
            <a:spLocks noGrp="1"/>
          </p:cNvSpPr>
          <p:nvPr>
            <p:ph sz="quarter" idx="19"/>
          </p:nvPr>
        </p:nvSpPr>
        <p:spPr>
          <a:xfrm>
            <a:off x="258763" y="2852738"/>
            <a:ext cx="2076450" cy="430887"/>
          </a:xfrm>
        </p:spPr>
        <p:txBody>
          <a:bodyPr/>
          <a:lstStyle/>
          <a:p>
            <a:pPr lvl="0"/>
            <a:endParaRPr lang="en-US" dirty="0"/>
          </a:p>
        </p:txBody>
      </p:sp>
      <p:sp>
        <p:nvSpPr>
          <p:cNvPr id="28" name="Content Placeholder 27">
            <a:extLst>
              <a:ext uri="{FF2B5EF4-FFF2-40B4-BE49-F238E27FC236}">
                <a16:creationId xmlns:a16="http://schemas.microsoft.com/office/drawing/2014/main" id="{152791F7-FFB6-4378-8A70-BB2E8DAE5F16}"/>
              </a:ext>
            </a:extLst>
          </p:cNvPr>
          <p:cNvSpPr>
            <a:spLocks noGrp="1"/>
          </p:cNvSpPr>
          <p:nvPr>
            <p:ph sz="quarter" idx="20"/>
          </p:nvPr>
        </p:nvSpPr>
        <p:spPr>
          <a:xfrm>
            <a:off x="2603500" y="2544763"/>
            <a:ext cx="2217738" cy="430887"/>
          </a:xfrm>
        </p:spPr>
        <p:txBody>
          <a:bodyPr/>
          <a:lstStyle/>
          <a:p>
            <a:pPr lvl="0"/>
            <a:endParaRPr lang="en-US" dirty="0"/>
          </a:p>
        </p:txBody>
      </p:sp>
      <p:sp>
        <p:nvSpPr>
          <p:cNvPr id="30" name="Content Placeholder 29">
            <a:extLst>
              <a:ext uri="{FF2B5EF4-FFF2-40B4-BE49-F238E27FC236}">
                <a16:creationId xmlns:a16="http://schemas.microsoft.com/office/drawing/2014/main" id="{EB9DD69D-ECF8-434F-BE03-5BC5B65DCED8}"/>
              </a:ext>
            </a:extLst>
          </p:cNvPr>
          <p:cNvSpPr>
            <a:spLocks noGrp="1"/>
          </p:cNvSpPr>
          <p:nvPr>
            <p:ph sz="quarter" idx="21"/>
          </p:nvPr>
        </p:nvSpPr>
        <p:spPr>
          <a:xfrm>
            <a:off x="5089525" y="2503488"/>
            <a:ext cx="2573338" cy="430887"/>
          </a:xfrm>
        </p:spPr>
        <p:txBody>
          <a:bodyPr/>
          <a:lstStyle/>
          <a:p>
            <a:pPr lvl="0"/>
            <a:endParaRPr lang="en-US" dirty="0"/>
          </a:p>
        </p:txBody>
      </p:sp>
      <p:sp>
        <p:nvSpPr>
          <p:cNvPr id="32" name="Content Placeholder 31">
            <a:extLst>
              <a:ext uri="{FF2B5EF4-FFF2-40B4-BE49-F238E27FC236}">
                <a16:creationId xmlns:a16="http://schemas.microsoft.com/office/drawing/2014/main" id="{A6A3AD91-3EF2-4BF9-9211-5F2EBBF696FF}"/>
              </a:ext>
            </a:extLst>
          </p:cNvPr>
          <p:cNvSpPr>
            <a:spLocks noGrp="1"/>
          </p:cNvSpPr>
          <p:nvPr>
            <p:ph sz="quarter" idx="22"/>
          </p:nvPr>
        </p:nvSpPr>
        <p:spPr>
          <a:xfrm>
            <a:off x="7931150" y="2295525"/>
            <a:ext cx="2262188" cy="430887"/>
          </a:xfrm>
        </p:spPr>
        <p:txBody>
          <a:bodyPr/>
          <a:lstStyle/>
          <a:p>
            <a:pPr lvl="0"/>
            <a:endParaRPr lang="en-US" dirty="0"/>
          </a:p>
        </p:txBody>
      </p:sp>
      <p:sp>
        <p:nvSpPr>
          <p:cNvPr id="34" name="Content Placeholder 33">
            <a:extLst>
              <a:ext uri="{FF2B5EF4-FFF2-40B4-BE49-F238E27FC236}">
                <a16:creationId xmlns:a16="http://schemas.microsoft.com/office/drawing/2014/main" id="{7C67A879-2FE7-489B-8DB0-804109F0E274}"/>
              </a:ext>
            </a:extLst>
          </p:cNvPr>
          <p:cNvSpPr>
            <a:spLocks noGrp="1"/>
          </p:cNvSpPr>
          <p:nvPr>
            <p:ph sz="quarter" idx="23"/>
          </p:nvPr>
        </p:nvSpPr>
        <p:spPr>
          <a:xfrm>
            <a:off x="338138" y="3548063"/>
            <a:ext cx="2344737" cy="430887"/>
          </a:xfrm>
        </p:spPr>
        <p:txBody>
          <a:bodyPr/>
          <a:lstStyle/>
          <a:p>
            <a:pPr lvl="0"/>
            <a:endParaRPr lang="en-US" dirty="0"/>
          </a:p>
        </p:txBody>
      </p:sp>
      <p:sp>
        <p:nvSpPr>
          <p:cNvPr id="36" name="Content Placeholder 35">
            <a:extLst>
              <a:ext uri="{FF2B5EF4-FFF2-40B4-BE49-F238E27FC236}">
                <a16:creationId xmlns:a16="http://schemas.microsoft.com/office/drawing/2014/main" id="{0D05AA8A-90FF-460E-9976-A979014DE9A9}"/>
              </a:ext>
            </a:extLst>
          </p:cNvPr>
          <p:cNvSpPr>
            <a:spLocks noGrp="1"/>
          </p:cNvSpPr>
          <p:nvPr>
            <p:ph sz="quarter" idx="24"/>
          </p:nvPr>
        </p:nvSpPr>
        <p:spPr>
          <a:xfrm>
            <a:off x="2941638" y="3116263"/>
            <a:ext cx="2344737" cy="430887"/>
          </a:xfrm>
        </p:spPr>
        <p:txBody>
          <a:bodyPr/>
          <a:lstStyle/>
          <a:p>
            <a:pPr lvl="0"/>
            <a:endParaRPr lang="en-US" dirty="0"/>
          </a:p>
        </p:txBody>
      </p:sp>
      <p:sp>
        <p:nvSpPr>
          <p:cNvPr id="38" name="Content Placeholder 37">
            <a:extLst>
              <a:ext uri="{FF2B5EF4-FFF2-40B4-BE49-F238E27FC236}">
                <a16:creationId xmlns:a16="http://schemas.microsoft.com/office/drawing/2014/main" id="{3E3F16E1-099A-474B-8FAA-B48C1CBF0E35}"/>
              </a:ext>
            </a:extLst>
          </p:cNvPr>
          <p:cNvSpPr>
            <a:spLocks noGrp="1"/>
          </p:cNvSpPr>
          <p:nvPr>
            <p:ph sz="quarter" idx="25"/>
          </p:nvPr>
        </p:nvSpPr>
        <p:spPr>
          <a:xfrm>
            <a:off x="5665788" y="3086100"/>
            <a:ext cx="2076450" cy="430887"/>
          </a:xfrm>
        </p:spPr>
        <p:txBody>
          <a:bodyPr/>
          <a:lstStyle/>
          <a:p>
            <a:pPr lvl="0"/>
            <a:endParaRPr lang="en-US" dirty="0"/>
          </a:p>
        </p:txBody>
      </p:sp>
      <p:sp>
        <p:nvSpPr>
          <p:cNvPr id="19" name="Rectangle 18">
            <a:extLst>
              <a:ext uri="{FF2B5EF4-FFF2-40B4-BE49-F238E27FC236}">
                <a16:creationId xmlns:a16="http://schemas.microsoft.com/office/drawing/2014/main" id="{264FD9F4-419D-4191-BB62-AE41ACE32297}"/>
              </a:ext>
              <a:ext uri="{C183D7F6-B498-43B3-948B-1728B52AA6E4}">
                <adec:decorative xmlns:adec="http://schemas.microsoft.com/office/drawing/2017/decorative" val="1"/>
              </a:ext>
            </a:extLst>
          </p:cNvPr>
          <p:cNvSpPr/>
          <p:nvPr userDrawn="1"/>
        </p:nvSpPr>
        <p:spPr bwMode="auto">
          <a:xfrm>
            <a:off x="0" y="0"/>
            <a:ext cx="121920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DCB67C-92AE-4281-B91E-EC2495575000}"/>
              </a:ext>
            </a:extLst>
          </p:cNvPr>
          <p:cNvSpPr>
            <a:spLocks noGrp="1"/>
          </p:cNvSpPr>
          <p:nvPr>
            <p:ph type="body" sz="quarter" idx="26"/>
          </p:nvPr>
        </p:nvSpPr>
        <p:spPr>
          <a:xfrm>
            <a:off x="3529013" y="4122738"/>
            <a:ext cx="3016250" cy="430887"/>
          </a:xfrm>
        </p:spPr>
        <p:txBody>
          <a:bodyPr/>
          <a:lstStyle/>
          <a:p>
            <a:pPr lvl="0"/>
            <a:endParaRPr lang="en-US" dirty="0"/>
          </a:p>
        </p:txBody>
      </p:sp>
      <p:sp>
        <p:nvSpPr>
          <p:cNvPr id="6" name="Text Placeholder 5">
            <a:extLst>
              <a:ext uri="{FF2B5EF4-FFF2-40B4-BE49-F238E27FC236}">
                <a16:creationId xmlns:a16="http://schemas.microsoft.com/office/drawing/2014/main" id="{9DBCFFAB-B372-4205-8D8C-1A77362A4416}"/>
              </a:ext>
            </a:extLst>
          </p:cNvPr>
          <p:cNvSpPr>
            <a:spLocks noGrp="1"/>
          </p:cNvSpPr>
          <p:nvPr>
            <p:ph type="body" sz="quarter" idx="27"/>
          </p:nvPr>
        </p:nvSpPr>
        <p:spPr>
          <a:xfrm>
            <a:off x="7199313" y="3978275"/>
            <a:ext cx="2655887" cy="430887"/>
          </a:xfrm>
        </p:spPr>
        <p:txBody>
          <a:bodyPr/>
          <a:lstStyle/>
          <a:p>
            <a:pPr lvl="0"/>
            <a:endParaRPr lang="en-US" dirty="0"/>
          </a:p>
        </p:txBody>
      </p:sp>
    </p:spTree>
    <p:extLst>
      <p:ext uri="{BB962C8B-B14F-4D97-AF65-F5344CB8AC3E}">
        <p14:creationId xmlns:p14="http://schemas.microsoft.com/office/powerpoint/2010/main" val="432297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dirty="0"/>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dirty="0"/>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dirty="0"/>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dirty="0"/>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dirty="0"/>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dirty="0"/>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dirty="0"/>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dirty="0"/>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dirty="0"/>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dirty="0"/>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dirty="0"/>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dirty="0"/>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dirty="0"/>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dirty="0"/>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dirty="0"/>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dirty="0"/>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dirty="0"/>
          </a:p>
        </p:txBody>
      </p:sp>
      <p:sp>
        <p:nvSpPr>
          <p:cNvPr id="21" name="Rectangle 20">
            <a:extLst>
              <a:ext uri="{FF2B5EF4-FFF2-40B4-BE49-F238E27FC236}">
                <a16:creationId xmlns:a16="http://schemas.microsoft.com/office/drawing/2014/main" id="{32B80DCC-4261-4E22-920C-8338C86FBCED}"/>
              </a:ext>
              <a:ext uri="{C183D7F6-B498-43B3-948B-1728B52AA6E4}">
                <adec:decorative xmlns:adec="http://schemas.microsoft.com/office/drawing/2017/decorative" val="1"/>
              </a:ext>
            </a:extLst>
          </p:cNvPr>
          <p:cNvSpPr/>
          <p:nvPr userDrawn="1"/>
        </p:nvSpPr>
        <p:spPr bwMode="auto">
          <a:xfrm>
            <a:off x="582950" y="2188937"/>
            <a:ext cx="11026100" cy="2625586"/>
          </a:xfrm>
          <a:prstGeom prst="rect">
            <a:avLst/>
          </a:prstGeom>
          <a:solidFill>
            <a:schemeClr val="tx1">
              <a:alpha val="10000"/>
            </a:schemeClr>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AEE7BE5A-0EF2-4848-95A9-FAD432290E69}"/>
              </a:ext>
              <a:ext uri="{C183D7F6-B498-43B3-948B-1728B52AA6E4}">
                <adec:decorative xmlns:adec="http://schemas.microsoft.com/office/drawing/2017/decorative" val="1"/>
              </a:ext>
            </a:extLst>
          </p:cNvPr>
          <p:cNvCxnSpPr>
            <a:cxnSpLocks/>
          </p:cNvCxnSpPr>
          <p:nvPr userDrawn="1"/>
        </p:nvCxnSpPr>
        <p:spPr>
          <a:xfrm>
            <a:off x="582950" y="3865361"/>
            <a:ext cx="11026100" cy="0"/>
          </a:xfrm>
          <a:prstGeom prst="line">
            <a:avLst/>
          </a:prstGeom>
          <a:solidFill>
            <a:schemeClr val="bg1"/>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0581312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dirty="0"/>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dirty="0"/>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dirty="0"/>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dirty="0"/>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dirty="0"/>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dirty="0"/>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dirty="0"/>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dirty="0"/>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dirty="0"/>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dirty="0"/>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dirty="0"/>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dirty="0"/>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dirty="0"/>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dirty="0"/>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dirty="0"/>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dirty="0"/>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dirty="0"/>
          </a:p>
        </p:txBody>
      </p:sp>
    </p:spTree>
    <p:extLst>
      <p:ext uri="{BB962C8B-B14F-4D97-AF65-F5344CB8AC3E}">
        <p14:creationId xmlns:p14="http://schemas.microsoft.com/office/powerpoint/2010/main" val="11574914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360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63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1114960"/>
            <a:ext cx="1419441" cy="28078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endParaRPr lang="en-US" dirty="0"/>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28A523F-B33B-41B4-A8A6-2A1A029F4E9A}"/>
              </a:ext>
            </a:extLst>
          </p:cNvPr>
          <p:cNvSpPr>
            <a:spLocks noGrp="1"/>
          </p:cNvSpPr>
          <p:nvPr>
            <p:ph sz="quarter" idx="11"/>
          </p:nvPr>
        </p:nvSpPr>
        <p:spPr>
          <a:xfrm>
            <a:off x="2335213" y="1114425"/>
            <a:ext cx="1719262" cy="430887"/>
          </a:xfrm>
        </p:spPr>
        <p:txBody>
          <a:bodyPr/>
          <a:lstStyle/>
          <a:p>
            <a:pPr lvl="0"/>
            <a:endParaRPr lang="en-US" dirty="0"/>
          </a:p>
        </p:txBody>
      </p:sp>
      <p:sp>
        <p:nvSpPr>
          <p:cNvPr id="7" name="Content Placeholder 6">
            <a:extLst>
              <a:ext uri="{FF2B5EF4-FFF2-40B4-BE49-F238E27FC236}">
                <a16:creationId xmlns:a16="http://schemas.microsoft.com/office/drawing/2014/main" id="{FCC114DD-F366-45CF-9D99-83B5344801E2}"/>
              </a:ext>
            </a:extLst>
          </p:cNvPr>
          <p:cNvSpPr>
            <a:spLocks noGrp="1"/>
          </p:cNvSpPr>
          <p:nvPr>
            <p:ph sz="quarter" idx="12"/>
          </p:nvPr>
        </p:nvSpPr>
        <p:spPr>
          <a:xfrm>
            <a:off x="4381500" y="1114425"/>
            <a:ext cx="1631950" cy="430887"/>
          </a:xfrm>
        </p:spPr>
        <p:txBody>
          <a:bodyPr/>
          <a:lstStyle/>
          <a:p>
            <a:pPr lvl="0"/>
            <a:endParaRPr lang="en-US" dirty="0"/>
          </a:p>
        </p:txBody>
      </p:sp>
      <p:sp>
        <p:nvSpPr>
          <p:cNvPr id="9" name="Content Placeholder 8">
            <a:extLst>
              <a:ext uri="{FF2B5EF4-FFF2-40B4-BE49-F238E27FC236}">
                <a16:creationId xmlns:a16="http://schemas.microsoft.com/office/drawing/2014/main" id="{4E8A375B-B98E-4E65-BF49-E5C1A059387C}"/>
              </a:ext>
            </a:extLst>
          </p:cNvPr>
          <p:cNvSpPr>
            <a:spLocks noGrp="1"/>
          </p:cNvSpPr>
          <p:nvPr>
            <p:ph sz="quarter" idx="13"/>
          </p:nvPr>
        </p:nvSpPr>
        <p:spPr>
          <a:xfrm>
            <a:off x="6529388" y="1212850"/>
            <a:ext cx="914400" cy="430887"/>
          </a:xfrm>
        </p:spPr>
        <p:txBody>
          <a:bodyPr/>
          <a:lstStyle/>
          <a:p>
            <a:pPr lvl="0"/>
            <a:endParaRPr lang="en-US" dirty="0"/>
          </a:p>
        </p:txBody>
      </p:sp>
      <p:sp>
        <p:nvSpPr>
          <p:cNvPr id="11" name="Content Placeholder 10">
            <a:extLst>
              <a:ext uri="{FF2B5EF4-FFF2-40B4-BE49-F238E27FC236}">
                <a16:creationId xmlns:a16="http://schemas.microsoft.com/office/drawing/2014/main" id="{9C3923F0-312D-4B79-8001-E3CF8BBD302E}"/>
              </a:ext>
            </a:extLst>
          </p:cNvPr>
          <p:cNvSpPr>
            <a:spLocks noGrp="1"/>
          </p:cNvSpPr>
          <p:nvPr>
            <p:ph sz="quarter" idx="14"/>
          </p:nvPr>
        </p:nvSpPr>
        <p:spPr>
          <a:xfrm>
            <a:off x="7802563" y="1212850"/>
            <a:ext cx="914400" cy="430887"/>
          </a:xfrm>
        </p:spPr>
        <p:txBody>
          <a:bodyPr/>
          <a:lstStyle/>
          <a:p>
            <a:pPr lvl="0"/>
            <a:endParaRPr lang="en-US" dirty="0"/>
          </a:p>
        </p:txBody>
      </p:sp>
      <p:sp>
        <p:nvSpPr>
          <p:cNvPr id="13" name="Content Placeholder 12">
            <a:extLst>
              <a:ext uri="{FF2B5EF4-FFF2-40B4-BE49-F238E27FC236}">
                <a16:creationId xmlns:a16="http://schemas.microsoft.com/office/drawing/2014/main" id="{E2EDE1C5-4C7E-4352-81A3-08BB97099B35}"/>
              </a:ext>
            </a:extLst>
          </p:cNvPr>
          <p:cNvSpPr>
            <a:spLocks noGrp="1"/>
          </p:cNvSpPr>
          <p:nvPr>
            <p:ph sz="quarter" idx="15"/>
          </p:nvPr>
        </p:nvSpPr>
        <p:spPr>
          <a:xfrm>
            <a:off x="9302750" y="1212850"/>
            <a:ext cx="914400" cy="430887"/>
          </a:xfrm>
        </p:spPr>
        <p:txBody>
          <a:bodyPr/>
          <a:lstStyle/>
          <a:p>
            <a:pPr lvl="0"/>
            <a:endParaRPr lang="en-US" dirty="0"/>
          </a:p>
        </p:txBody>
      </p:sp>
      <p:sp>
        <p:nvSpPr>
          <p:cNvPr id="15" name="Content Placeholder 14">
            <a:extLst>
              <a:ext uri="{FF2B5EF4-FFF2-40B4-BE49-F238E27FC236}">
                <a16:creationId xmlns:a16="http://schemas.microsoft.com/office/drawing/2014/main" id="{EFAD48BA-10A5-4C9E-8BF1-0E4FCD8D0E7D}"/>
              </a:ext>
            </a:extLst>
          </p:cNvPr>
          <p:cNvSpPr>
            <a:spLocks noGrp="1"/>
          </p:cNvSpPr>
          <p:nvPr>
            <p:ph sz="quarter" idx="16"/>
          </p:nvPr>
        </p:nvSpPr>
        <p:spPr>
          <a:xfrm>
            <a:off x="10664825" y="1114425"/>
            <a:ext cx="914400" cy="430887"/>
          </a:xfrm>
        </p:spPr>
        <p:txBody>
          <a:bodyPr/>
          <a:lstStyle/>
          <a:p>
            <a:pPr lvl="0"/>
            <a:endParaRPr lang="en-US" dirty="0"/>
          </a:p>
        </p:txBody>
      </p:sp>
      <p:sp>
        <p:nvSpPr>
          <p:cNvPr id="17" name="Content Placeholder 16">
            <a:extLst>
              <a:ext uri="{FF2B5EF4-FFF2-40B4-BE49-F238E27FC236}">
                <a16:creationId xmlns:a16="http://schemas.microsoft.com/office/drawing/2014/main" id="{85C62EAD-C108-4F19-8A5C-70AE85A1D833}"/>
              </a:ext>
            </a:extLst>
          </p:cNvPr>
          <p:cNvSpPr>
            <a:spLocks noGrp="1"/>
          </p:cNvSpPr>
          <p:nvPr>
            <p:ph sz="quarter" idx="17"/>
          </p:nvPr>
        </p:nvSpPr>
        <p:spPr>
          <a:xfrm>
            <a:off x="260350" y="2017713"/>
            <a:ext cx="914400" cy="430887"/>
          </a:xfrm>
        </p:spPr>
        <p:txBody>
          <a:bodyPr/>
          <a:lstStyle/>
          <a:p>
            <a:pPr lvl="0"/>
            <a:endParaRPr lang="en-US" dirty="0"/>
          </a:p>
        </p:txBody>
      </p:sp>
      <p:sp>
        <p:nvSpPr>
          <p:cNvPr id="19" name="Content Placeholder 18">
            <a:extLst>
              <a:ext uri="{FF2B5EF4-FFF2-40B4-BE49-F238E27FC236}">
                <a16:creationId xmlns:a16="http://schemas.microsoft.com/office/drawing/2014/main" id="{68788F89-0D73-4C71-9CDD-8C037290FF7E}"/>
              </a:ext>
            </a:extLst>
          </p:cNvPr>
          <p:cNvSpPr>
            <a:spLocks noGrp="1"/>
          </p:cNvSpPr>
          <p:nvPr>
            <p:ph sz="quarter" idx="18"/>
          </p:nvPr>
        </p:nvSpPr>
        <p:spPr>
          <a:xfrm>
            <a:off x="1789113" y="1893888"/>
            <a:ext cx="914400" cy="430887"/>
          </a:xfrm>
        </p:spPr>
        <p:txBody>
          <a:bodyPr/>
          <a:lstStyle/>
          <a:p>
            <a:pPr lvl="0"/>
            <a:endParaRPr lang="en-US" dirty="0"/>
          </a:p>
        </p:txBody>
      </p:sp>
      <p:sp>
        <p:nvSpPr>
          <p:cNvPr id="21" name="Content Placeholder 20">
            <a:extLst>
              <a:ext uri="{FF2B5EF4-FFF2-40B4-BE49-F238E27FC236}">
                <a16:creationId xmlns:a16="http://schemas.microsoft.com/office/drawing/2014/main" id="{1121815B-5A49-472A-AF5B-A05D17327B6D}"/>
              </a:ext>
            </a:extLst>
          </p:cNvPr>
          <p:cNvSpPr>
            <a:spLocks noGrp="1"/>
          </p:cNvSpPr>
          <p:nvPr>
            <p:ph sz="quarter" idx="19"/>
          </p:nvPr>
        </p:nvSpPr>
        <p:spPr>
          <a:xfrm>
            <a:off x="3508375" y="2043113"/>
            <a:ext cx="914400" cy="430887"/>
          </a:xfrm>
        </p:spPr>
        <p:txBody>
          <a:bodyPr/>
          <a:lstStyle/>
          <a:p>
            <a:pPr lvl="0"/>
            <a:endParaRPr lang="en-US" dirty="0"/>
          </a:p>
        </p:txBody>
      </p:sp>
      <p:sp>
        <p:nvSpPr>
          <p:cNvPr id="23" name="Content Placeholder 22">
            <a:extLst>
              <a:ext uri="{FF2B5EF4-FFF2-40B4-BE49-F238E27FC236}">
                <a16:creationId xmlns:a16="http://schemas.microsoft.com/office/drawing/2014/main" id="{508848EE-8BE4-4436-9924-2D0E2C153F11}"/>
              </a:ext>
            </a:extLst>
          </p:cNvPr>
          <p:cNvSpPr>
            <a:spLocks noGrp="1"/>
          </p:cNvSpPr>
          <p:nvPr>
            <p:ph sz="quarter" idx="20"/>
          </p:nvPr>
        </p:nvSpPr>
        <p:spPr>
          <a:xfrm>
            <a:off x="4860925" y="1919288"/>
            <a:ext cx="914400" cy="430887"/>
          </a:xfrm>
        </p:spPr>
        <p:txBody>
          <a:bodyPr/>
          <a:lstStyle/>
          <a:p>
            <a:pPr lvl="0"/>
            <a:endParaRPr lang="en-US" dirty="0"/>
          </a:p>
        </p:txBody>
      </p:sp>
      <p:sp>
        <p:nvSpPr>
          <p:cNvPr id="25" name="Content Placeholder 24">
            <a:extLst>
              <a:ext uri="{FF2B5EF4-FFF2-40B4-BE49-F238E27FC236}">
                <a16:creationId xmlns:a16="http://schemas.microsoft.com/office/drawing/2014/main" id="{35B579E7-8145-4FE9-84B9-DBCEB050D7A0}"/>
              </a:ext>
            </a:extLst>
          </p:cNvPr>
          <p:cNvSpPr>
            <a:spLocks noGrp="1"/>
          </p:cNvSpPr>
          <p:nvPr>
            <p:ph sz="quarter" idx="21"/>
          </p:nvPr>
        </p:nvSpPr>
        <p:spPr>
          <a:xfrm>
            <a:off x="6391275" y="2447925"/>
            <a:ext cx="914400" cy="430887"/>
          </a:xfrm>
        </p:spPr>
        <p:txBody>
          <a:bodyPr/>
          <a:lstStyle/>
          <a:p>
            <a:pPr lvl="0"/>
            <a:endParaRPr lang="en-US" dirty="0"/>
          </a:p>
        </p:txBody>
      </p:sp>
      <p:sp>
        <p:nvSpPr>
          <p:cNvPr id="27" name="Content Placeholder 26">
            <a:extLst>
              <a:ext uri="{FF2B5EF4-FFF2-40B4-BE49-F238E27FC236}">
                <a16:creationId xmlns:a16="http://schemas.microsoft.com/office/drawing/2014/main" id="{FF5D93A0-6D7C-4711-B0BD-856435E8131D}"/>
              </a:ext>
            </a:extLst>
          </p:cNvPr>
          <p:cNvSpPr>
            <a:spLocks noGrp="1"/>
          </p:cNvSpPr>
          <p:nvPr>
            <p:ph sz="quarter" idx="22"/>
          </p:nvPr>
        </p:nvSpPr>
        <p:spPr>
          <a:xfrm>
            <a:off x="7643813" y="2185988"/>
            <a:ext cx="914400" cy="430887"/>
          </a:xfrm>
        </p:spPr>
        <p:txBody>
          <a:bodyPr/>
          <a:lstStyle/>
          <a:p>
            <a:pPr lvl="0"/>
            <a:endParaRPr lang="en-US" dirty="0"/>
          </a:p>
        </p:txBody>
      </p:sp>
      <p:sp>
        <p:nvSpPr>
          <p:cNvPr id="29" name="Content Placeholder 28">
            <a:extLst>
              <a:ext uri="{FF2B5EF4-FFF2-40B4-BE49-F238E27FC236}">
                <a16:creationId xmlns:a16="http://schemas.microsoft.com/office/drawing/2014/main" id="{D70C0BD0-5A4B-4DB3-8E8C-B57CD17F9086}"/>
              </a:ext>
            </a:extLst>
          </p:cNvPr>
          <p:cNvSpPr>
            <a:spLocks noGrp="1"/>
          </p:cNvSpPr>
          <p:nvPr>
            <p:ph sz="quarter" idx="23"/>
          </p:nvPr>
        </p:nvSpPr>
        <p:spPr>
          <a:xfrm>
            <a:off x="8896350" y="2185988"/>
            <a:ext cx="966924" cy="430887"/>
          </a:xfrm>
        </p:spPr>
        <p:txBody>
          <a:bodyPr/>
          <a:lstStyle/>
          <a:p>
            <a:pPr lvl="0"/>
            <a:endParaRPr lang="en-US" dirty="0"/>
          </a:p>
        </p:txBody>
      </p:sp>
      <p:sp>
        <p:nvSpPr>
          <p:cNvPr id="31" name="Content Placeholder 30">
            <a:extLst>
              <a:ext uri="{FF2B5EF4-FFF2-40B4-BE49-F238E27FC236}">
                <a16:creationId xmlns:a16="http://schemas.microsoft.com/office/drawing/2014/main" id="{215BB3FE-4EBD-4F92-B5C0-05D1D775727B}"/>
              </a:ext>
            </a:extLst>
          </p:cNvPr>
          <p:cNvSpPr>
            <a:spLocks noGrp="1"/>
          </p:cNvSpPr>
          <p:nvPr>
            <p:ph sz="quarter" idx="24"/>
          </p:nvPr>
        </p:nvSpPr>
        <p:spPr>
          <a:xfrm>
            <a:off x="10426700" y="2349500"/>
            <a:ext cx="914400" cy="430887"/>
          </a:xfrm>
        </p:spPr>
        <p:txBody>
          <a:bodyPr/>
          <a:lstStyle/>
          <a:p>
            <a:pPr lvl="0"/>
            <a:endParaRPr lang="en-US" dirty="0"/>
          </a:p>
        </p:txBody>
      </p:sp>
      <p:sp>
        <p:nvSpPr>
          <p:cNvPr id="18" name="Rectangle 17">
            <a:extLst>
              <a:ext uri="{FF2B5EF4-FFF2-40B4-BE49-F238E27FC236}">
                <a16:creationId xmlns:a16="http://schemas.microsoft.com/office/drawing/2014/main" id="{A30DEE09-4941-46C4-9B16-11F8065DC909}"/>
              </a:ext>
              <a:ext uri="{C183D7F6-B498-43B3-948B-1728B52AA6E4}">
                <adec:decorative xmlns:adec="http://schemas.microsoft.com/office/drawing/2017/decorative" val="1"/>
              </a:ext>
            </a:extLst>
          </p:cNvPr>
          <p:cNvSpPr/>
          <p:nvPr userDrawn="1"/>
        </p:nvSpPr>
        <p:spPr bwMode="auto">
          <a:xfrm>
            <a:off x="6995349" y="1436667"/>
            <a:ext cx="4126941" cy="4549265"/>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7483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1114960"/>
            <a:ext cx="1419441" cy="28078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endParaRPr lang="en-US" dirty="0"/>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28A523F-B33B-41B4-A8A6-2A1A029F4E9A}"/>
              </a:ext>
            </a:extLst>
          </p:cNvPr>
          <p:cNvSpPr>
            <a:spLocks noGrp="1"/>
          </p:cNvSpPr>
          <p:nvPr>
            <p:ph sz="quarter" idx="11"/>
          </p:nvPr>
        </p:nvSpPr>
        <p:spPr>
          <a:xfrm>
            <a:off x="2335213" y="1114425"/>
            <a:ext cx="1719262" cy="430887"/>
          </a:xfrm>
        </p:spPr>
        <p:txBody>
          <a:bodyPr/>
          <a:lstStyle/>
          <a:p>
            <a:pPr lvl="0"/>
            <a:endParaRPr lang="en-US" dirty="0"/>
          </a:p>
        </p:txBody>
      </p:sp>
      <p:sp>
        <p:nvSpPr>
          <p:cNvPr id="7" name="Content Placeholder 6">
            <a:extLst>
              <a:ext uri="{FF2B5EF4-FFF2-40B4-BE49-F238E27FC236}">
                <a16:creationId xmlns:a16="http://schemas.microsoft.com/office/drawing/2014/main" id="{FCC114DD-F366-45CF-9D99-83B5344801E2}"/>
              </a:ext>
            </a:extLst>
          </p:cNvPr>
          <p:cNvSpPr>
            <a:spLocks noGrp="1"/>
          </p:cNvSpPr>
          <p:nvPr>
            <p:ph sz="quarter" idx="12"/>
          </p:nvPr>
        </p:nvSpPr>
        <p:spPr>
          <a:xfrm>
            <a:off x="4381500" y="1114425"/>
            <a:ext cx="1631950" cy="430887"/>
          </a:xfrm>
        </p:spPr>
        <p:txBody>
          <a:bodyPr/>
          <a:lstStyle/>
          <a:p>
            <a:pPr lvl="0"/>
            <a:endParaRPr lang="en-US" dirty="0"/>
          </a:p>
        </p:txBody>
      </p:sp>
      <p:sp>
        <p:nvSpPr>
          <p:cNvPr id="9" name="Content Placeholder 8">
            <a:extLst>
              <a:ext uri="{FF2B5EF4-FFF2-40B4-BE49-F238E27FC236}">
                <a16:creationId xmlns:a16="http://schemas.microsoft.com/office/drawing/2014/main" id="{4E8A375B-B98E-4E65-BF49-E5C1A059387C}"/>
              </a:ext>
            </a:extLst>
          </p:cNvPr>
          <p:cNvSpPr>
            <a:spLocks noGrp="1"/>
          </p:cNvSpPr>
          <p:nvPr>
            <p:ph sz="quarter" idx="13"/>
          </p:nvPr>
        </p:nvSpPr>
        <p:spPr>
          <a:xfrm>
            <a:off x="6529388" y="1212850"/>
            <a:ext cx="914400" cy="430887"/>
          </a:xfrm>
        </p:spPr>
        <p:txBody>
          <a:bodyPr/>
          <a:lstStyle/>
          <a:p>
            <a:pPr lvl="0"/>
            <a:endParaRPr lang="en-US" dirty="0"/>
          </a:p>
        </p:txBody>
      </p:sp>
      <p:sp>
        <p:nvSpPr>
          <p:cNvPr id="11" name="Content Placeholder 10">
            <a:extLst>
              <a:ext uri="{FF2B5EF4-FFF2-40B4-BE49-F238E27FC236}">
                <a16:creationId xmlns:a16="http://schemas.microsoft.com/office/drawing/2014/main" id="{9C3923F0-312D-4B79-8001-E3CF8BBD302E}"/>
              </a:ext>
            </a:extLst>
          </p:cNvPr>
          <p:cNvSpPr>
            <a:spLocks noGrp="1"/>
          </p:cNvSpPr>
          <p:nvPr>
            <p:ph sz="quarter" idx="14"/>
          </p:nvPr>
        </p:nvSpPr>
        <p:spPr>
          <a:xfrm>
            <a:off x="7802563" y="1212850"/>
            <a:ext cx="914400" cy="430887"/>
          </a:xfrm>
        </p:spPr>
        <p:txBody>
          <a:bodyPr/>
          <a:lstStyle/>
          <a:p>
            <a:pPr lvl="0"/>
            <a:endParaRPr lang="en-US" dirty="0"/>
          </a:p>
        </p:txBody>
      </p:sp>
      <p:sp>
        <p:nvSpPr>
          <p:cNvPr id="13" name="Content Placeholder 12">
            <a:extLst>
              <a:ext uri="{FF2B5EF4-FFF2-40B4-BE49-F238E27FC236}">
                <a16:creationId xmlns:a16="http://schemas.microsoft.com/office/drawing/2014/main" id="{E2EDE1C5-4C7E-4352-81A3-08BB97099B35}"/>
              </a:ext>
            </a:extLst>
          </p:cNvPr>
          <p:cNvSpPr>
            <a:spLocks noGrp="1"/>
          </p:cNvSpPr>
          <p:nvPr>
            <p:ph sz="quarter" idx="15"/>
          </p:nvPr>
        </p:nvSpPr>
        <p:spPr>
          <a:xfrm>
            <a:off x="9302750" y="1212850"/>
            <a:ext cx="914400" cy="430887"/>
          </a:xfrm>
        </p:spPr>
        <p:txBody>
          <a:bodyPr/>
          <a:lstStyle/>
          <a:p>
            <a:pPr lvl="0"/>
            <a:endParaRPr lang="en-US" dirty="0"/>
          </a:p>
        </p:txBody>
      </p:sp>
      <p:sp>
        <p:nvSpPr>
          <p:cNvPr id="15" name="Content Placeholder 14">
            <a:extLst>
              <a:ext uri="{FF2B5EF4-FFF2-40B4-BE49-F238E27FC236}">
                <a16:creationId xmlns:a16="http://schemas.microsoft.com/office/drawing/2014/main" id="{EFAD48BA-10A5-4C9E-8BF1-0E4FCD8D0E7D}"/>
              </a:ext>
            </a:extLst>
          </p:cNvPr>
          <p:cNvSpPr>
            <a:spLocks noGrp="1"/>
          </p:cNvSpPr>
          <p:nvPr>
            <p:ph sz="quarter" idx="16"/>
          </p:nvPr>
        </p:nvSpPr>
        <p:spPr>
          <a:xfrm>
            <a:off x="10664825" y="1114425"/>
            <a:ext cx="914400" cy="430887"/>
          </a:xfrm>
        </p:spPr>
        <p:txBody>
          <a:bodyPr/>
          <a:lstStyle/>
          <a:p>
            <a:pPr lvl="0"/>
            <a:endParaRPr lang="en-US" dirty="0"/>
          </a:p>
        </p:txBody>
      </p:sp>
      <p:sp>
        <p:nvSpPr>
          <p:cNvPr id="17" name="Content Placeholder 16">
            <a:extLst>
              <a:ext uri="{FF2B5EF4-FFF2-40B4-BE49-F238E27FC236}">
                <a16:creationId xmlns:a16="http://schemas.microsoft.com/office/drawing/2014/main" id="{85C62EAD-C108-4F19-8A5C-70AE85A1D833}"/>
              </a:ext>
            </a:extLst>
          </p:cNvPr>
          <p:cNvSpPr>
            <a:spLocks noGrp="1"/>
          </p:cNvSpPr>
          <p:nvPr>
            <p:ph sz="quarter" idx="17"/>
          </p:nvPr>
        </p:nvSpPr>
        <p:spPr>
          <a:xfrm>
            <a:off x="260350" y="2017713"/>
            <a:ext cx="914400" cy="430887"/>
          </a:xfrm>
        </p:spPr>
        <p:txBody>
          <a:bodyPr/>
          <a:lstStyle/>
          <a:p>
            <a:pPr lvl="0"/>
            <a:endParaRPr lang="en-US" dirty="0"/>
          </a:p>
        </p:txBody>
      </p:sp>
      <p:sp>
        <p:nvSpPr>
          <p:cNvPr id="19" name="Content Placeholder 18">
            <a:extLst>
              <a:ext uri="{FF2B5EF4-FFF2-40B4-BE49-F238E27FC236}">
                <a16:creationId xmlns:a16="http://schemas.microsoft.com/office/drawing/2014/main" id="{68788F89-0D73-4C71-9CDD-8C037290FF7E}"/>
              </a:ext>
            </a:extLst>
          </p:cNvPr>
          <p:cNvSpPr>
            <a:spLocks noGrp="1"/>
          </p:cNvSpPr>
          <p:nvPr>
            <p:ph sz="quarter" idx="18"/>
          </p:nvPr>
        </p:nvSpPr>
        <p:spPr>
          <a:xfrm>
            <a:off x="1789113" y="1893888"/>
            <a:ext cx="914400" cy="430887"/>
          </a:xfrm>
        </p:spPr>
        <p:txBody>
          <a:bodyPr/>
          <a:lstStyle/>
          <a:p>
            <a:pPr lvl="0"/>
            <a:endParaRPr lang="en-US" dirty="0"/>
          </a:p>
        </p:txBody>
      </p:sp>
      <p:sp>
        <p:nvSpPr>
          <p:cNvPr id="21" name="Content Placeholder 20">
            <a:extLst>
              <a:ext uri="{FF2B5EF4-FFF2-40B4-BE49-F238E27FC236}">
                <a16:creationId xmlns:a16="http://schemas.microsoft.com/office/drawing/2014/main" id="{1121815B-5A49-472A-AF5B-A05D17327B6D}"/>
              </a:ext>
            </a:extLst>
          </p:cNvPr>
          <p:cNvSpPr>
            <a:spLocks noGrp="1"/>
          </p:cNvSpPr>
          <p:nvPr>
            <p:ph sz="quarter" idx="19"/>
          </p:nvPr>
        </p:nvSpPr>
        <p:spPr>
          <a:xfrm>
            <a:off x="3508375" y="2043113"/>
            <a:ext cx="914400" cy="430887"/>
          </a:xfrm>
        </p:spPr>
        <p:txBody>
          <a:bodyPr/>
          <a:lstStyle/>
          <a:p>
            <a:pPr lvl="0"/>
            <a:endParaRPr lang="en-US" dirty="0"/>
          </a:p>
        </p:txBody>
      </p:sp>
      <p:sp>
        <p:nvSpPr>
          <p:cNvPr id="23" name="Content Placeholder 22">
            <a:extLst>
              <a:ext uri="{FF2B5EF4-FFF2-40B4-BE49-F238E27FC236}">
                <a16:creationId xmlns:a16="http://schemas.microsoft.com/office/drawing/2014/main" id="{508848EE-8BE4-4436-9924-2D0E2C153F11}"/>
              </a:ext>
            </a:extLst>
          </p:cNvPr>
          <p:cNvSpPr>
            <a:spLocks noGrp="1"/>
          </p:cNvSpPr>
          <p:nvPr>
            <p:ph sz="quarter" idx="20"/>
          </p:nvPr>
        </p:nvSpPr>
        <p:spPr>
          <a:xfrm>
            <a:off x="4860925" y="1919288"/>
            <a:ext cx="914400" cy="430887"/>
          </a:xfrm>
        </p:spPr>
        <p:txBody>
          <a:bodyPr/>
          <a:lstStyle/>
          <a:p>
            <a:pPr lvl="0"/>
            <a:endParaRPr lang="en-US" dirty="0"/>
          </a:p>
        </p:txBody>
      </p:sp>
      <p:sp>
        <p:nvSpPr>
          <p:cNvPr id="25" name="Content Placeholder 24">
            <a:extLst>
              <a:ext uri="{FF2B5EF4-FFF2-40B4-BE49-F238E27FC236}">
                <a16:creationId xmlns:a16="http://schemas.microsoft.com/office/drawing/2014/main" id="{35B579E7-8145-4FE9-84B9-DBCEB050D7A0}"/>
              </a:ext>
            </a:extLst>
          </p:cNvPr>
          <p:cNvSpPr>
            <a:spLocks noGrp="1"/>
          </p:cNvSpPr>
          <p:nvPr>
            <p:ph sz="quarter" idx="21"/>
          </p:nvPr>
        </p:nvSpPr>
        <p:spPr>
          <a:xfrm>
            <a:off x="6391275" y="2447925"/>
            <a:ext cx="914400" cy="430887"/>
          </a:xfrm>
        </p:spPr>
        <p:txBody>
          <a:bodyPr/>
          <a:lstStyle/>
          <a:p>
            <a:pPr lvl="0"/>
            <a:endParaRPr lang="en-US" dirty="0"/>
          </a:p>
        </p:txBody>
      </p:sp>
      <p:sp>
        <p:nvSpPr>
          <p:cNvPr id="27" name="Content Placeholder 26">
            <a:extLst>
              <a:ext uri="{FF2B5EF4-FFF2-40B4-BE49-F238E27FC236}">
                <a16:creationId xmlns:a16="http://schemas.microsoft.com/office/drawing/2014/main" id="{FF5D93A0-6D7C-4711-B0BD-856435E8131D}"/>
              </a:ext>
            </a:extLst>
          </p:cNvPr>
          <p:cNvSpPr>
            <a:spLocks noGrp="1"/>
          </p:cNvSpPr>
          <p:nvPr>
            <p:ph sz="quarter" idx="22"/>
          </p:nvPr>
        </p:nvSpPr>
        <p:spPr>
          <a:xfrm>
            <a:off x="7643813" y="2185988"/>
            <a:ext cx="914400" cy="430887"/>
          </a:xfrm>
        </p:spPr>
        <p:txBody>
          <a:bodyPr/>
          <a:lstStyle/>
          <a:p>
            <a:pPr lvl="0"/>
            <a:endParaRPr lang="en-US" dirty="0"/>
          </a:p>
        </p:txBody>
      </p:sp>
      <p:sp>
        <p:nvSpPr>
          <p:cNvPr id="29" name="Content Placeholder 28">
            <a:extLst>
              <a:ext uri="{FF2B5EF4-FFF2-40B4-BE49-F238E27FC236}">
                <a16:creationId xmlns:a16="http://schemas.microsoft.com/office/drawing/2014/main" id="{D70C0BD0-5A4B-4DB3-8E8C-B57CD17F9086}"/>
              </a:ext>
            </a:extLst>
          </p:cNvPr>
          <p:cNvSpPr>
            <a:spLocks noGrp="1"/>
          </p:cNvSpPr>
          <p:nvPr>
            <p:ph sz="quarter" idx="23"/>
          </p:nvPr>
        </p:nvSpPr>
        <p:spPr>
          <a:xfrm>
            <a:off x="8896350" y="2185988"/>
            <a:ext cx="966924" cy="430887"/>
          </a:xfrm>
        </p:spPr>
        <p:txBody>
          <a:bodyPr/>
          <a:lstStyle/>
          <a:p>
            <a:pPr lvl="0"/>
            <a:endParaRPr lang="en-US" dirty="0"/>
          </a:p>
        </p:txBody>
      </p:sp>
      <p:sp>
        <p:nvSpPr>
          <p:cNvPr id="31" name="Content Placeholder 30">
            <a:extLst>
              <a:ext uri="{FF2B5EF4-FFF2-40B4-BE49-F238E27FC236}">
                <a16:creationId xmlns:a16="http://schemas.microsoft.com/office/drawing/2014/main" id="{215BB3FE-4EBD-4F92-B5C0-05D1D775727B}"/>
              </a:ext>
            </a:extLst>
          </p:cNvPr>
          <p:cNvSpPr>
            <a:spLocks noGrp="1"/>
          </p:cNvSpPr>
          <p:nvPr>
            <p:ph sz="quarter" idx="24"/>
          </p:nvPr>
        </p:nvSpPr>
        <p:spPr>
          <a:xfrm>
            <a:off x="10426700" y="2349500"/>
            <a:ext cx="914400" cy="430887"/>
          </a:xfrm>
        </p:spPr>
        <p:txBody>
          <a:bodyPr/>
          <a:lstStyle/>
          <a:p>
            <a:pPr lvl="0"/>
            <a:endParaRPr lang="en-US" dirty="0"/>
          </a:p>
        </p:txBody>
      </p:sp>
      <p:sp>
        <p:nvSpPr>
          <p:cNvPr id="6" name="Text Placeholder 5">
            <a:extLst>
              <a:ext uri="{FF2B5EF4-FFF2-40B4-BE49-F238E27FC236}">
                <a16:creationId xmlns:a16="http://schemas.microsoft.com/office/drawing/2014/main" id="{A23AC3EF-72C8-40A2-B578-4B11C4CE9DFA}"/>
              </a:ext>
            </a:extLst>
          </p:cNvPr>
          <p:cNvSpPr>
            <a:spLocks noGrp="1"/>
          </p:cNvSpPr>
          <p:nvPr>
            <p:ph type="body" sz="quarter" idx="25"/>
          </p:nvPr>
        </p:nvSpPr>
        <p:spPr>
          <a:xfrm>
            <a:off x="850900" y="3302000"/>
            <a:ext cx="2794000" cy="430887"/>
          </a:xfrm>
        </p:spPr>
        <p:txBody>
          <a:bodyPr/>
          <a:lstStyle/>
          <a:p>
            <a:pPr lvl="0"/>
            <a:endParaRPr lang="en-US" dirty="0"/>
          </a:p>
        </p:txBody>
      </p:sp>
      <p:sp>
        <p:nvSpPr>
          <p:cNvPr id="10" name="Content Placeholder 9">
            <a:extLst>
              <a:ext uri="{FF2B5EF4-FFF2-40B4-BE49-F238E27FC236}">
                <a16:creationId xmlns:a16="http://schemas.microsoft.com/office/drawing/2014/main" id="{C165AA9F-8667-4CAA-A84E-4B97C6B27E34}"/>
              </a:ext>
            </a:extLst>
          </p:cNvPr>
          <p:cNvSpPr>
            <a:spLocks noGrp="1"/>
          </p:cNvSpPr>
          <p:nvPr>
            <p:ph sz="quarter" idx="26"/>
          </p:nvPr>
        </p:nvSpPr>
        <p:spPr>
          <a:xfrm>
            <a:off x="1174750" y="4081463"/>
            <a:ext cx="3359150" cy="430887"/>
          </a:xfrm>
        </p:spPr>
        <p:txBody>
          <a:bodyPr/>
          <a:lstStyle/>
          <a:p>
            <a:pPr lvl="0"/>
            <a:endParaRPr lang="en-US" dirty="0"/>
          </a:p>
        </p:txBody>
      </p:sp>
      <p:sp>
        <p:nvSpPr>
          <p:cNvPr id="14" name="Content Placeholder 13">
            <a:extLst>
              <a:ext uri="{FF2B5EF4-FFF2-40B4-BE49-F238E27FC236}">
                <a16:creationId xmlns:a16="http://schemas.microsoft.com/office/drawing/2014/main" id="{D781AB8C-FCF9-47D5-B5D3-AC2FC2AA2E3E}"/>
              </a:ext>
            </a:extLst>
          </p:cNvPr>
          <p:cNvSpPr>
            <a:spLocks noGrp="1"/>
          </p:cNvSpPr>
          <p:nvPr>
            <p:ph sz="quarter" idx="27"/>
          </p:nvPr>
        </p:nvSpPr>
        <p:spPr>
          <a:xfrm>
            <a:off x="5143500" y="3732213"/>
            <a:ext cx="2794000" cy="430887"/>
          </a:xfrm>
        </p:spPr>
        <p:txBody>
          <a:bodyPr/>
          <a:lstStyle/>
          <a:p>
            <a:pPr lvl="0"/>
            <a:endParaRPr lang="en-US" dirty="0"/>
          </a:p>
        </p:txBody>
      </p:sp>
      <p:sp>
        <p:nvSpPr>
          <p:cNvPr id="18" name="Content Placeholder 17">
            <a:extLst>
              <a:ext uri="{FF2B5EF4-FFF2-40B4-BE49-F238E27FC236}">
                <a16:creationId xmlns:a16="http://schemas.microsoft.com/office/drawing/2014/main" id="{F8093972-377C-40BC-B91E-E18EE693253A}"/>
              </a:ext>
            </a:extLst>
          </p:cNvPr>
          <p:cNvSpPr>
            <a:spLocks noGrp="1"/>
          </p:cNvSpPr>
          <p:nvPr>
            <p:ph sz="quarter" idx="28"/>
          </p:nvPr>
        </p:nvSpPr>
        <p:spPr>
          <a:xfrm>
            <a:off x="1435100" y="4967288"/>
            <a:ext cx="3425825" cy="430887"/>
          </a:xfrm>
        </p:spPr>
        <p:txBody>
          <a:bodyPr/>
          <a:lstStyle/>
          <a:p>
            <a:pPr lvl="0"/>
            <a:endParaRPr lang="en-US" dirty="0"/>
          </a:p>
        </p:txBody>
      </p:sp>
      <p:sp>
        <p:nvSpPr>
          <p:cNvPr id="26" name="Rectangle 9">
            <a:extLst>
              <a:ext uri="{FF2B5EF4-FFF2-40B4-BE49-F238E27FC236}">
                <a16:creationId xmlns:a16="http://schemas.microsoft.com/office/drawing/2014/main" id="{99B7A363-49CE-4C72-9FC3-F68C722D560D}"/>
              </a:ext>
              <a:ext uri="{C183D7F6-B498-43B3-948B-1728B52AA6E4}">
                <adec:decorative xmlns:adec="http://schemas.microsoft.com/office/drawing/2017/decorative" val="1"/>
              </a:ext>
            </a:extLst>
          </p:cNvPr>
          <p:cNvSpPr>
            <a:spLocks noChangeArrowheads="1"/>
          </p:cNvSpPr>
          <p:nvPr userDrawn="1"/>
        </p:nvSpPr>
        <p:spPr bwMode="ltGray">
          <a:xfrm>
            <a:off x="1317502" y="2227032"/>
            <a:ext cx="1928021" cy="84799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altLang="ko-KR"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Rectangle 9">
            <a:extLst>
              <a:ext uri="{FF2B5EF4-FFF2-40B4-BE49-F238E27FC236}">
                <a16:creationId xmlns:a16="http://schemas.microsoft.com/office/drawing/2014/main" id="{60A86437-F3E8-4FE2-A8F9-9103462D9F84}"/>
              </a:ext>
              <a:ext uri="{C183D7F6-B498-43B3-948B-1728B52AA6E4}">
                <adec:decorative xmlns:adec="http://schemas.microsoft.com/office/drawing/2017/decorative" val="1"/>
              </a:ext>
            </a:extLst>
          </p:cNvPr>
          <p:cNvSpPr>
            <a:spLocks noChangeArrowheads="1"/>
          </p:cNvSpPr>
          <p:nvPr userDrawn="1"/>
        </p:nvSpPr>
        <p:spPr bwMode="ltGray">
          <a:xfrm>
            <a:off x="3335632" y="2223527"/>
            <a:ext cx="1928021" cy="84799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altLang="ko-KR"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9">
            <a:extLst>
              <a:ext uri="{FF2B5EF4-FFF2-40B4-BE49-F238E27FC236}">
                <a16:creationId xmlns:a16="http://schemas.microsoft.com/office/drawing/2014/main" id="{347D3292-ED82-4181-A304-59FD9F70A117}"/>
              </a:ext>
              <a:ext uri="{C183D7F6-B498-43B3-948B-1728B52AA6E4}">
                <adec:decorative xmlns:adec="http://schemas.microsoft.com/office/drawing/2017/decorative" val="1"/>
              </a:ext>
            </a:extLst>
          </p:cNvPr>
          <p:cNvSpPr>
            <a:spLocks noChangeArrowheads="1"/>
          </p:cNvSpPr>
          <p:nvPr userDrawn="1"/>
        </p:nvSpPr>
        <p:spPr bwMode="ltGray">
          <a:xfrm>
            <a:off x="1317502" y="3173568"/>
            <a:ext cx="1928021" cy="84799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altLang="ko-KR"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Rectangle 9">
            <a:extLst>
              <a:ext uri="{FF2B5EF4-FFF2-40B4-BE49-F238E27FC236}">
                <a16:creationId xmlns:a16="http://schemas.microsoft.com/office/drawing/2014/main" id="{AEC56D8C-359B-402E-8CC8-1A530F183AC7}"/>
              </a:ext>
              <a:ext uri="{C183D7F6-B498-43B3-948B-1728B52AA6E4}">
                <adec:decorative xmlns:adec="http://schemas.microsoft.com/office/drawing/2017/decorative" val="1"/>
              </a:ext>
            </a:extLst>
          </p:cNvPr>
          <p:cNvSpPr>
            <a:spLocks noChangeArrowheads="1"/>
          </p:cNvSpPr>
          <p:nvPr userDrawn="1"/>
        </p:nvSpPr>
        <p:spPr bwMode="ltGray">
          <a:xfrm>
            <a:off x="3335632" y="3169110"/>
            <a:ext cx="1928021" cy="84799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altLang="ko-KR"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C6CD25BD-1C84-43AB-B4D1-0B96F20154A0}"/>
              </a:ext>
              <a:ext uri="{C183D7F6-B498-43B3-948B-1728B52AA6E4}">
                <adec:decorative xmlns:adec="http://schemas.microsoft.com/office/drawing/2017/decorative" val="1"/>
              </a:ext>
            </a:extLst>
          </p:cNvPr>
          <p:cNvSpPr/>
          <p:nvPr userDrawn="1"/>
        </p:nvSpPr>
        <p:spPr bwMode="auto">
          <a:xfrm>
            <a:off x="7181404" y="1592676"/>
            <a:ext cx="4670406" cy="5017006"/>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4258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1114960"/>
            <a:ext cx="1419441" cy="28078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endParaRPr lang="en-US" dirty="0"/>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28A523F-B33B-41B4-A8A6-2A1A029F4E9A}"/>
              </a:ext>
            </a:extLst>
          </p:cNvPr>
          <p:cNvSpPr>
            <a:spLocks noGrp="1"/>
          </p:cNvSpPr>
          <p:nvPr>
            <p:ph sz="quarter" idx="11"/>
          </p:nvPr>
        </p:nvSpPr>
        <p:spPr>
          <a:xfrm>
            <a:off x="2335213" y="1114425"/>
            <a:ext cx="1719262" cy="430887"/>
          </a:xfrm>
        </p:spPr>
        <p:txBody>
          <a:bodyPr/>
          <a:lstStyle/>
          <a:p>
            <a:pPr lvl="0"/>
            <a:endParaRPr lang="en-US" dirty="0"/>
          </a:p>
        </p:txBody>
      </p:sp>
      <p:sp>
        <p:nvSpPr>
          <p:cNvPr id="7" name="Content Placeholder 6">
            <a:extLst>
              <a:ext uri="{FF2B5EF4-FFF2-40B4-BE49-F238E27FC236}">
                <a16:creationId xmlns:a16="http://schemas.microsoft.com/office/drawing/2014/main" id="{FCC114DD-F366-45CF-9D99-83B5344801E2}"/>
              </a:ext>
            </a:extLst>
          </p:cNvPr>
          <p:cNvSpPr>
            <a:spLocks noGrp="1"/>
          </p:cNvSpPr>
          <p:nvPr>
            <p:ph sz="quarter" idx="12"/>
          </p:nvPr>
        </p:nvSpPr>
        <p:spPr>
          <a:xfrm>
            <a:off x="4381500" y="1114425"/>
            <a:ext cx="1631950" cy="430887"/>
          </a:xfrm>
        </p:spPr>
        <p:txBody>
          <a:bodyPr/>
          <a:lstStyle/>
          <a:p>
            <a:pPr lvl="0"/>
            <a:endParaRPr lang="en-US" dirty="0"/>
          </a:p>
        </p:txBody>
      </p:sp>
      <p:sp>
        <p:nvSpPr>
          <p:cNvPr id="9" name="Content Placeholder 8">
            <a:extLst>
              <a:ext uri="{FF2B5EF4-FFF2-40B4-BE49-F238E27FC236}">
                <a16:creationId xmlns:a16="http://schemas.microsoft.com/office/drawing/2014/main" id="{4E8A375B-B98E-4E65-BF49-E5C1A059387C}"/>
              </a:ext>
            </a:extLst>
          </p:cNvPr>
          <p:cNvSpPr>
            <a:spLocks noGrp="1"/>
          </p:cNvSpPr>
          <p:nvPr>
            <p:ph sz="quarter" idx="13"/>
          </p:nvPr>
        </p:nvSpPr>
        <p:spPr>
          <a:xfrm>
            <a:off x="6529388" y="1212850"/>
            <a:ext cx="914400" cy="430887"/>
          </a:xfrm>
        </p:spPr>
        <p:txBody>
          <a:bodyPr/>
          <a:lstStyle/>
          <a:p>
            <a:pPr lvl="0"/>
            <a:endParaRPr lang="en-US" dirty="0"/>
          </a:p>
        </p:txBody>
      </p:sp>
      <p:sp>
        <p:nvSpPr>
          <p:cNvPr id="11" name="Content Placeholder 10">
            <a:extLst>
              <a:ext uri="{FF2B5EF4-FFF2-40B4-BE49-F238E27FC236}">
                <a16:creationId xmlns:a16="http://schemas.microsoft.com/office/drawing/2014/main" id="{9C3923F0-312D-4B79-8001-E3CF8BBD302E}"/>
              </a:ext>
            </a:extLst>
          </p:cNvPr>
          <p:cNvSpPr>
            <a:spLocks noGrp="1"/>
          </p:cNvSpPr>
          <p:nvPr>
            <p:ph sz="quarter" idx="14"/>
          </p:nvPr>
        </p:nvSpPr>
        <p:spPr>
          <a:xfrm>
            <a:off x="7802563" y="1212850"/>
            <a:ext cx="914400" cy="430887"/>
          </a:xfrm>
        </p:spPr>
        <p:txBody>
          <a:bodyPr/>
          <a:lstStyle/>
          <a:p>
            <a:pPr lvl="0"/>
            <a:endParaRPr lang="en-US" dirty="0"/>
          </a:p>
        </p:txBody>
      </p:sp>
      <p:sp>
        <p:nvSpPr>
          <p:cNvPr id="13" name="Content Placeholder 12">
            <a:extLst>
              <a:ext uri="{FF2B5EF4-FFF2-40B4-BE49-F238E27FC236}">
                <a16:creationId xmlns:a16="http://schemas.microsoft.com/office/drawing/2014/main" id="{E2EDE1C5-4C7E-4352-81A3-08BB97099B35}"/>
              </a:ext>
            </a:extLst>
          </p:cNvPr>
          <p:cNvSpPr>
            <a:spLocks noGrp="1"/>
          </p:cNvSpPr>
          <p:nvPr>
            <p:ph sz="quarter" idx="15"/>
          </p:nvPr>
        </p:nvSpPr>
        <p:spPr>
          <a:xfrm>
            <a:off x="9302750" y="1212850"/>
            <a:ext cx="914400" cy="430887"/>
          </a:xfrm>
        </p:spPr>
        <p:txBody>
          <a:bodyPr/>
          <a:lstStyle/>
          <a:p>
            <a:pPr lvl="0"/>
            <a:endParaRPr lang="en-US" dirty="0"/>
          </a:p>
        </p:txBody>
      </p:sp>
      <p:sp>
        <p:nvSpPr>
          <p:cNvPr id="15" name="Content Placeholder 14">
            <a:extLst>
              <a:ext uri="{FF2B5EF4-FFF2-40B4-BE49-F238E27FC236}">
                <a16:creationId xmlns:a16="http://schemas.microsoft.com/office/drawing/2014/main" id="{EFAD48BA-10A5-4C9E-8BF1-0E4FCD8D0E7D}"/>
              </a:ext>
            </a:extLst>
          </p:cNvPr>
          <p:cNvSpPr>
            <a:spLocks noGrp="1"/>
          </p:cNvSpPr>
          <p:nvPr>
            <p:ph sz="quarter" idx="16"/>
          </p:nvPr>
        </p:nvSpPr>
        <p:spPr>
          <a:xfrm>
            <a:off x="10664825" y="1114425"/>
            <a:ext cx="914400" cy="430887"/>
          </a:xfrm>
        </p:spPr>
        <p:txBody>
          <a:bodyPr/>
          <a:lstStyle/>
          <a:p>
            <a:pPr lvl="0"/>
            <a:endParaRPr lang="en-US" dirty="0"/>
          </a:p>
        </p:txBody>
      </p:sp>
      <p:sp>
        <p:nvSpPr>
          <p:cNvPr id="17" name="Content Placeholder 16">
            <a:extLst>
              <a:ext uri="{FF2B5EF4-FFF2-40B4-BE49-F238E27FC236}">
                <a16:creationId xmlns:a16="http://schemas.microsoft.com/office/drawing/2014/main" id="{85C62EAD-C108-4F19-8A5C-70AE85A1D833}"/>
              </a:ext>
            </a:extLst>
          </p:cNvPr>
          <p:cNvSpPr>
            <a:spLocks noGrp="1"/>
          </p:cNvSpPr>
          <p:nvPr>
            <p:ph sz="quarter" idx="17"/>
          </p:nvPr>
        </p:nvSpPr>
        <p:spPr>
          <a:xfrm>
            <a:off x="260350" y="2017713"/>
            <a:ext cx="914400" cy="430887"/>
          </a:xfrm>
        </p:spPr>
        <p:txBody>
          <a:bodyPr/>
          <a:lstStyle/>
          <a:p>
            <a:pPr lvl="0"/>
            <a:endParaRPr lang="en-US" dirty="0"/>
          </a:p>
        </p:txBody>
      </p:sp>
      <p:sp>
        <p:nvSpPr>
          <p:cNvPr id="19" name="Content Placeholder 18">
            <a:extLst>
              <a:ext uri="{FF2B5EF4-FFF2-40B4-BE49-F238E27FC236}">
                <a16:creationId xmlns:a16="http://schemas.microsoft.com/office/drawing/2014/main" id="{68788F89-0D73-4C71-9CDD-8C037290FF7E}"/>
              </a:ext>
            </a:extLst>
          </p:cNvPr>
          <p:cNvSpPr>
            <a:spLocks noGrp="1"/>
          </p:cNvSpPr>
          <p:nvPr>
            <p:ph sz="quarter" idx="18"/>
          </p:nvPr>
        </p:nvSpPr>
        <p:spPr>
          <a:xfrm>
            <a:off x="1789113" y="1893888"/>
            <a:ext cx="914400" cy="430887"/>
          </a:xfrm>
        </p:spPr>
        <p:txBody>
          <a:bodyPr/>
          <a:lstStyle/>
          <a:p>
            <a:pPr lvl="0"/>
            <a:endParaRPr lang="en-US" dirty="0"/>
          </a:p>
        </p:txBody>
      </p:sp>
      <p:sp>
        <p:nvSpPr>
          <p:cNvPr id="21" name="Content Placeholder 20">
            <a:extLst>
              <a:ext uri="{FF2B5EF4-FFF2-40B4-BE49-F238E27FC236}">
                <a16:creationId xmlns:a16="http://schemas.microsoft.com/office/drawing/2014/main" id="{1121815B-5A49-472A-AF5B-A05D17327B6D}"/>
              </a:ext>
            </a:extLst>
          </p:cNvPr>
          <p:cNvSpPr>
            <a:spLocks noGrp="1"/>
          </p:cNvSpPr>
          <p:nvPr>
            <p:ph sz="quarter" idx="19"/>
          </p:nvPr>
        </p:nvSpPr>
        <p:spPr>
          <a:xfrm>
            <a:off x="3508375" y="2043113"/>
            <a:ext cx="914400" cy="430887"/>
          </a:xfrm>
        </p:spPr>
        <p:txBody>
          <a:bodyPr/>
          <a:lstStyle/>
          <a:p>
            <a:pPr lvl="0"/>
            <a:endParaRPr lang="en-US" dirty="0"/>
          </a:p>
        </p:txBody>
      </p:sp>
      <p:sp>
        <p:nvSpPr>
          <p:cNvPr id="23" name="Content Placeholder 22">
            <a:extLst>
              <a:ext uri="{FF2B5EF4-FFF2-40B4-BE49-F238E27FC236}">
                <a16:creationId xmlns:a16="http://schemas.microsoft.com/office/drawing/2014/main" id="{508848EE-8BE4-4436-9924-2D0E2C153F11}"/>
              </a:ext>
            </a:extLst>
          </p:cNvPr>
          <p:cNvSpPr>
            <a:spLocks noGrp="1"/>
          </p:cNvSpPr>
          <p:nvPr>
            <p:ph sz="quarter" idx="20"/>
          </p:nvPr>
        </p:nvSpPr>
        <p:spPr>
          <a:xfrm>
            <a:off x="4860925" y="1919288"/>
            <a:ext cx="914400" cy="430887"/>
          </a:xfrm>
        </p:spPr>
        <p:txBody>
          <a:bodyPr/>
          <a:lstStyle/>
          <a:p>
            <a:pPr lvl="0"/>
            <a:endParaRPr lang="en-US" dirty="0"/>
          </a:p>
        </p:txBody>
      </p:sp>
      <p:sp>
        <p:nvSpPr>
          <p:cNvPr id="25" name="Content Placeholder 24">
            <a:extLst>
              <a:ext uri="{FF2B5EF4-FFF2-40B4-BE49-F238E27FC236}">
                <a16:creationId xmlns:a16="http://schemas.microsoft.com/office/drawing/2014/main" id="{35B579E7-8145-4FE9-84B9-DBCEB050D7A0}"/>
              </a:ext>
            </a:extLst>
          </p:cNvPr>
          <p:cNvSpPr>
            <a:spLocks noGrp="1"/>
          </p:cNvSpPr>
          <p:nvPr>
            <p:ph sz="quarter" idx="21"/>
          </p:nvPr>
        </p:nvSpPr>
        <p:spPr>
          <a:xfrm>
            <a:off x="6391275" y="2447925"/>
            <a:ext cx="914400" cy="430887"/>
          </a:xfrm>
        </p:spPr>
        <p:txBody>
          <a:bodyPr/>
          <a:lstStyle/>
          <a:p>
            <a:pPr lvl="0"/>
            <a:endParaRPr lang="en-US" dirty="0"/>
          </a:p>
        </p:txBody>
      </p:sp>
      <p:sp>
        <p:nvSpPr>
          <p:cNvPr id="27" name="Content Placeholder 26">
            <a:extLst>
              <a:ext uri="{FF2B5EF4-FFF2-40B4-BE49-F238E27FC236}">
                <a16:creationId xmlns:a16="http://schemas.microsoft.com/office/drawing/2014/main" id="{FF5D93A0-6D7C-4711-B0BD-856435E8131D}"/>
              </a:ext>
            </a:extLst>
          </p:cNvPr>
          <p:cNvSpPr>
            <a:spLocks noGrp="1"/>
          </p:cNvSpPr>
          <p:nvPr>
            <p:ph sz="quarter" idx="22"/>
          </p:nvPr>
        </p:nvSpPr>
        <p:spPr>
          <a:xfrm>
            <a:off x="7643813" y="2185988"/>
            <a:ext cx="914400" cy="430887"/>
          </a:xfrm>
        </p:spPr>
        <p:txBody>
          <a:bodyPr/>
          <a:lstStyle/>
          <a:p>
            <a:pPr lvl="0"/>
            <a:endParaRPr lang="en-US" dirty="0"/>
          </a:p>
        </p:txBody>
      </p:sp>
      <p:sp>
        <p:nvSpPr>
          <p:cNvPr id="29" name="Content Placeholder 28">
            <a:extLst>
              <a:ext uri="{FF2B5EF4-FFF2-40B4-BE49-F238E27FC236}">
                <a16:creationId xmlns:a16="http://schemas.microsoft.com/office/drawing/2014/main" id="{D70C0BD0-5A4B-4DB3-8E8C-B57CD17F9086}"/>
              </a:ext>
            </a:extLst>
          </p:cNvPr>
          <p:cNvSpPr>
            <a:spLocks noGrp="1"/>
          </p:cNvSpPr>
          <p:nvPr>
            <p:ph sz="quarter" idx="23"/>
          </p:nvPr>
        </p:nvSpPr>
        <p:spPr>
          <a:xfrm>
            <a:off x="8896350" y="2185988"/>
            <a:ext cx="966924" cy="430887"/>
          </a:xfrm>
        </p:spPr>
        <p:txBody>
          <a:bodyPr/>
          <a:lstStyle/>
          <a:p>
            <a:pPr lvl="0"/>
            <a:endParaRPr lang="en-US" dirty="0"/>
          </a:p>
        </p:txBody>
      </p:sp>
      <p:sp>
        <p:nvSpPr>
          <p:cNvPr id="31" name="Content Placeholder 30">
            <a:extLst>
              <a:ext uri="{FF2B5EF4-FFF2-40B4-BE49-F238E27FC236}">
                <a16:creationId xmlns:a16="http://schemas.microsoft.com/office/drawing/2014/main" id="{215BB3FE-4EBD-4F92-B5C0-05D1D775727B}"/>
              </a:ext>
            </a:extLst>
          </p:cNvPr>
          <p:cNvSpPr>
            <a:spLocks noGrp="1"/>
          </p:cNvSpPr>
          <p:nvPr>
            <p:ph sz="quarter" idx="24"/>
          </p:nvPr>
        </p:nvSpPr>
        <p:spPr>
          <a:xfrm>
            <a:off x="10426700" y="2349500"/>
            <a:ext cx="914400" cy="430887"/>
          </a:xfrm>
        </p:spPr>
        <p:txBody>
          <a:bodyPr/>
          <a:lstStyle/>
          <a:p>
            <a:pPr lvl="0"/>
            <a:endParaRPr lang="en-US" dirty="0"/>
          </a:p>
        </p:txBody>
      </p:sp>
      <p:cxnSp>
        <p:nvCxnSpPr>
          <p:cNvPr id="18" name="Straight Connector 17">
            <a:extLst>
              <a:ext uri="{FF2B5EF4-FFF2-40B4-BE49-F238E27FC236}">
                <a16:creationId xmlns:a16="http://schemas.microsoft.com/office/drawing/2014/main" id="{C8008B6B-BD0A-4618-BDE7-85AF62A24F2A}"/>
              </a:ext>
              <a:ext uri="{C183D7F6-B498-43B3-948B-1728B52AA6E4}">
                <adec:decorative xmlns:adec="http://schemas.microsoft.com/office/drawing/2017/decorative" val="1"/>
              </a:ext>
            </a:extLst>
          </p:cNvPr>
          <p:cNvCxnSpPr/>
          <p:nvPr userDrawn="1"/>
        </p:nvCxnSpPr>
        <p:spPr>
          <a:xfrm>
            <a:off x="5932967" y="1754372"/>
            <a:ext cx="0" cy="447630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C8EDAD0E-E976-43BA-84A4-774C27996A8C}"/>
              </a:ext>
            </a:extLst>
          </p:cNvPr>
          <p:cNvSpPr>
            <a:spLocks noGrp="1"/>
          </p:cNvSpPr>
          <p:nvPr>
            <p:ph type="body" sz="quarter" idx="25"/>
          </p:nvPr>
        </p:nvSpPr>
        <p:spPr>
          <a:xfrm>
            <a:off x="1282700" y="3429000"/>
            <a:ext cx="3140075" cy="110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123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1114960"/>
            <a:ext cx="1419441" cy="28078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endParaRPr lang="en-US" dirty="0"/>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28A523F-B33B-41B4-A8A6-2A1A029F4E9A}"/>
              </a:ext>
            </a:extLst>
          </p:cNvPr>
          <p:cNvSpPr>
            <a:spLocks noGrp="1"/>
          </p:cNvSpPr>
          <p:nvPr>
            <p:ph sz="quarter" idx="11"/>
          </p:nvPr>
        </p:nvSpPr>
        <p:spPr>
          <a:xfrm>
            <a:off x="2335213" y="1114425"/>
            <a:ext cx="1719262" cy="430887"/>
          </a:xfrm>
        </p:spPr>
        <p:txBody>
          <a:bodyPr/>
          <a:lstStyle/>
          <a:p>
            <a:pPr lvl="0"/>
            <a:endParaRPr lang="en-US" dirty="0"/>
          </a:p>
        </p:txBody>
      </p:sp>
      <p:sp>
        <p:nvSpPr>
          <p:cNvPr id="7" name="Content Placeholder 6">
            <a:extLst>
              <a:ext uri="{FF2B5EF4-FFF2-40B4-BE49-F238E27FC236}">
                <a16:creationId xmlns:a16="http://schemas.microsoft.com/office/drawing/2014/main" id="{FCC114DD-F366-45CF-9D99-83B5344801E2}"/>
              </a:ext>
            </a:extLst>
          </p:cNvPr>
          <p:cNvSpPr>
            <a:spLocks noGrp="1"/>
          </p:cNvSpPr>
          <p:nvPr>
            <p:ph sz="quarter" idx="12"/>
          </p:nvPr>
        </p:nvSpPr>
        <p:spPr>
          <a:xfrm>
            <a:off x="4381500" y="1114425"/>
            <a:ext cx="1631950" cy="430887"/>
          </a:xfrm>
        </p:spPr>
        <p:txBody>
          <a:bodyPr/>
          <a:lstStyle/>
          <a:p>
            <a:pPr lvl="0"/>
            <a:endParaRPr lang="en-US" dirty="0"/>
          </a:p>
        </p:txBody>
      </p:sp>
      <p:sp>
        <p:nvSpPr>
          <p:cNvPr id="9" name="Content Placeholder 8">
            <a:extLst>
              <a:ext uri="{FF2B5EF4-FFF2-40B4-BE49-F238E27FC236}">
                <a16:creationId xmlns:a16="http://schemas.microsoft.com/office/drawing/2014/main" id="{4E8A375B-B98E-4E65-BF49-E5C1A059387C}"/>
              </a:ext>
            </a:extLst>
          </p:cNvPr>
          <p:cNvSpPr>
            <a:spLocks noGrp="1"/>
          </p:cNvSpPr>
          <p:nvPr>
            <p:ph sz="quarter" idx="13"/>
          </p:nvPr>
        </p:nvSpPr>
        <p:spPr>
          <a:xfrm>
            <a:off x="6529388" y="1212850"/>
            <a:ext cx="914400" cy="430887"/>
          </a:xfrm>
        </p:spPr>
        <p:txBody>
          <a:bodyPr/>
          <a:lstStyle/>
          <a:p>
            <a:pPr lvl="0"/>
            <a:endParaRPr lang="en-US" dirty="0"/>
          </a:p>
        </p:txBody>
      </p:sp>
      <p:sp>
        <p:nvSpPr>
          <p:cNvPr id="11" name="Content Placeholder 10">
            <a:extLst>
              <a:ext uri="{FF2B5EF4-FFF2-40B4-BE49-F238E27FC236}">
                <a16:creationId xmlns:a16="http://schemas.microsoft.com/office/drawing/2014/main" id="{9C3923F0-312D-4B79-8001-E3CF8BBD302E}"/>
              </a:ext>
            </a:extLst>
          </p:cNvPr>
          <p:cNvSpPr>
            <a:spLocks noGrp="1"/>
          </p:cNvSpPr>
          <p:nvPr>
            <p:ph sz="quarter" idx="14"/>
          </p:nvPr>
        </p:nvSpPr>
        <p:spPr>
          <a:xfrm>
            <a:off x="7802563" y="1212850"/>
            <a:ext cx="914400" cy="430887"/>
          </a:xfrm>
        </p:spPr>
        <p:txBody>
          <a:bodyPr/>
          <a:lstStyle/>
          <a:p>
            <a:pPr lvl="0"/>
            <a:endParaRPr lang="en-US" dirty="0"/>
          </a:p>
        </p:txBody>
      </p:sp>
      <p:sp>
        <p:nvSpPr>
          <p:cNvPr id="13" name="Content Placeholder 12">
            <a:extLst>
              <a:ext uri="{FF2B5EF4-FFF2-40B4-BE49-F238E27FC236}">
                <a16:creationId xmlns:a16="http://schemas.microsoft.com/office/drawing/2014/main" id="{E2EDE1C5-4C7E-4352-81A3-08BB97099B35}"/>
              </a:ext>
            </a:extLst>
          </p:cNvPr>
          <p:cNvSpPr>
            <a:spLocks noGrp="1"/>
          </p:cNvSpPr>
          <p:nvPr>
            <p:ph sz="quarter" idx="15"/>
          </p:nvPr>
        </p:nvSpPr>
        <p:spPr>
          <a:xfrm>
            <a:off x="9302750" y="1212850"/>
            <a:ext cx="914400" cy="430887"/>
          </a:xfrm>
        </p:spPr>
        <p:txBody>
          <a:bodyPr/>
          <a:lstStyle/>
          <a:p>
            <a:pPr lvl="0"/>
            <a:endParaRPr lang="en-US" dirty="0"/>
          </a:p>
        </p:txBody>
      </p:sp>
      <p:sp>
        <p:nvSpPr>
          <p:cNvPr id="15" name="Content Placeholder 14">
            <a:extLst>
              <a:ext uri="{FF2B5EF4-FFF2-40B4-BE49-F238E27FC236}">
                <a16:creationId xmlns:a16="http://schemas.microsoft.com/office/drawing/2014/main" id="{EFAD48BA-10A5-4C9E-8BF1-0E4FCD8D0E7D}"/>
              </a:ext>
            </a:extLst>
          </p:cNvPr>
          <p:cNvSpPr>
            <a:spLocks noGrp="1"/>
          </p:cNvSpPr>
          <p:nvPr>
            <p:ph sz="quarter" idx="16"/>
          </p:nvPr>
        </p:nvSpPr>
        <p:spPr>
          <a:xfrm>
            <a:off x="10664825" y="1114425"/>
            <a:ext cx="914400" cy="430887"/>
          </a:xfrm>
        </p:spPr>
        <p:txBody>
          <a:bodyPr/>
          <a:lstStyle/>
          <a:p>
            <a:pPr lvl="0"/>
            <a:endParaRPr lang="en-US" dirty="0"/>
          </a:p>
        </p:txBody>
      </p:sp>
      <p:sp>
        <p:nvSpPr>
          <p:cNvPr id="17" name="Content Placeholder 16">
            <a:extLst>
              <a:ext uri="{FF2B5EF4-FFF2-40B4-BE49-F238E27FC236}">
                <a16:creationId xmlns:a16="http://schemas.microsoft.com/office/drawing/2014/main" id="{85C62EAD-C108-4F19-8A5C-70AE85A1D833}"/>
              </a:ext>
            </a:extLst>
          </p:cNvPr>
          <p:cNvSpPr>
            <a:spLocks noGrp="1"/>
          </p:cNvSpPr>
          <p:nvPr>
            <p:ph sz="quarter" idx="17"/>
          </p:nvPr>
        </p:nvSpPr>
        <p:spPr>
          <a:xfrm>
            <a:off x="260350" y="2017713"/>
            <a:ext cx="914400" cy="430887"/>
          </a:xfrm>
        </p:spPr>
        <p:txBody>
          <a:bodyPr/>
          <a:lstStyle/>
          <a:p>
            <a:pPr lvl="0"/>
            <a:endParaRPr lang="en-US" dirty="0"/>
          </a:p>
        </p:txBody>
      </p:sp>
      <p:sp>
        <p:nvSpPr>
          <p:cNvPr id="19" name="Content Placeholder 18">
            <a:extLst>
              <a:ext uri="{FF2B5EF4-FFF2-40B4-BE49-F238E27FC236}">
                <a16:creationId xmlns:a16="http://schemas.microsoft.com/office/drawing/2014/main" id="{68788F89-0D73-4C71-9CDD-8C037290FF7E}"/>
              </a:ext>
            </a:extLst>
          </p:cNvPr>
          <p:cNvSpPr>
            <a:spLocks noGrp="1"/>
          </p:cNvSpPr>
          <p:nvPr>
            <p:ph sz="quarter" idx="18"/>
          </p:nvPr>
        </p:nvSpPr>
        <p:spPr>
          <a:xfrm>
            <a:off x="1789113" y="1893888"/>
            <a:ext cx="914400" cy="430887"/>
          </a:xfrm>
        </p:spPr>
        <p:txBody>
          <a:bodyPr/>
          <a:lstStyle/>
          <a:p>
            <a:pPr lvl="0"/>
            <a:endParaRPr lang="en-US" dirty="0"/>
          </a:p>
        </p:txBody>
      </p:sp>
      <p:sp>
        <p:nvSpPr>
          <p:cNvPr id="21" name="Content Placeholder 20">
            <a:extLst>
              <a:ext uri="{FF2B5EF4-FFF2-40B4-BE49-F238E27FC236}">
                <a16:creationId xmlns:a16="http://schemas.microsoft.com/office/drawing/2014/main" id="{1121815B-5A49-472A-AF5B-A05D17327B6D}"/>
              </a:ext>
            </a:extLst>
          </p:cNvPr>
          <p:cNvSpPr>
            <a:spLocks noGrp="1"/>
          </p:cNvSpPr>
          <p:nvPr>
            <p:ph sz="quarter" idx="19"/>
          </p:nvPr>
        </p:nvSpPr>
        <p:spPr>
          <a:xfrm>
            <a:off x="3508375" y="2043113"/>
            <a:ext cx="914400" cy="430887"/>
          </a:xfrm>
        </p:spPr>
        <p:txBody>
          <a:bodyPr/>
          <a:lstStyle/>
          <a:p>
            <a:pPr lvl="0"/>
            <a:endParaRPr lang="en-US" dirty="0"/>
          </a:p>
        </p:txBody>
      </p:sp>
      <p:sp>
        <p:nvSpPr>
          <p:cNvPr id="23" name="Content Placeholder 22">
            <a:extLst>
              <a:ext uri="{FF2B5EF4-FFF2-40B4-BE49-F238E27FC236}">
                <a16:creationId xmlns:a16="http://schemas.microsoft.com/office/drawing/2014/main" id="{508848EE-8BE4-4436-9924-2D0E2C153F11}"/>
              </a:ext>
            </a:extLst>
          </p:cNvPr>
          <p:cNvSpPr>
            <a:spLocks noGrp="1"/>
          </p:cNvSpPr>
          <p:nvPr>
            <p:ph sz="quarter" idx="20"/>
          </p:nvPr>
        </p:nvSpPr>
        <p:spPr>
          <a:xfrm>
            <a:off x="4860925" y="1919288"/>
            <a:ext cx="914400" cy="430887"/>
          </a:xfrm>
        </p:spPr>
        <p:txBody>
          <a:bodyPr/>
          <a:lstStyle/>
          <a:p>
            <a:pPr lvl="0"/>
            <a:endParaRPr lang="en-US" dirty="0"/>
          </a:p>
        </p:txBody>
      </p:sp>
      <p:sp>
        <p:nvSpPr>
          <p:cNvPr id="25" name="Content Placeholder 24">
            <a:extLst>
              <a:ext uri="{FF2B5EF4-FFF2-40B4-BE49-F238E27FC236}">
                <a16:creationId xmlns:a16="http://schemas.microsoft.com/office/drawing/2014/main" id="{35B579E7-8145-4FE9-84B9-DBCEB050D7A0}"/>
              </a:ext>
            </a:extLst>
          </p:cNvPr>
          <p:cNvSpPr>
            <a:spLocks noGrp="1"/>
          </p:cNvSpPr>
          <p:nvPr>
            <p:ph sz="quarter" idx="21"/>
          </p:nvPr>
        </p:nvSpPr>
        <p:spPr>
          <a:xfrm>
            <a:off x="6391275" y="2447925"/>
            <a:ext cx="914400" cy="430887"/>
          </a:xfrm>
        </p:spPr>
        <p:txBody>
          <a:bodyPr/>
          <a:lstStyle/>
          <a:p>
            <a:pPr lvl="0"/>
            <a:endParaRPr lang="en-US" dirty="0"/>
          </a:p>
        </p:txBody>
      </p:sp>
      <p:sp>
        <p:nvSpPr>
          <p:cNvPr id="27" name="Content Placeholder 26">
            <a:extLst>
              <a:ext uri="{FF2B5EF4-FFF2-40B4-BE49-F238E27FC236}">
                <a16:creationId xmlns:a16="http://schemas.microsoft.com/office/drawing/2014/main" id="{FF5D93A0-6D7C-4711-B0BD-856435E8131D}"/>
              </a:ext>
            </a:extLst>
          </p:cNvPr>
          <p:cNvSpPr>
            <a:spLocks noGrp="1"/>
          </p:cNvSpPr>
          <p:nvPr>
            <p:ph sz="quarter" idx="22"/>
          </p:nvPr>
        </p:nvSpPr>
        <p:spPr>
          <a:xfrm>
            <a:off x="7643813" y="2185988"/>
            <a:ext cx="914400" cy="430887"/>
          </a:xfrm>
        </p:spPr>
        <p:txBody>
          <a:bodyPr/>
          <a:lstStyle/>
          <a:p>
            <a:pPr lvl="0"/>
            <a:endParaRPr lang="en-US" dirty="0"/>
          </a:p>
        </p:txBody>
      </p:sp>
      <p:sp>
        <p:nvSpPr>
          <p:cNvPr id="29" name="Content Placeholder 28">
            <a:extLst>
              <a:ext uri="{FF2B5EF4-FFF2-40B4-BE49-F238E27FC236}">
                <a16:creationId xmlns:a16="http://schemas.microsoft.com/office/drawing/2014/main" id="{D70C0BD0-5A4B-4DB3-8E8C-B57CD17F9086}"/>
              </a:ext>
            </a:extLst>
          </p:cNvPr>
          <p:cNvSpPr>
            <a:spLocks noGrp="1"/>
          </p:cNvSpPr>
          <p:nvPr>
            <p:ph sz="quarter" idx="23"/>
          </p:nvPr>
        </p:nvSpPr>
        <p:spPr>
          <a:xfrm>
            <a:off x="8896350" y="2185988"/>
            <a:ext cx="966924" cy="430887"/>
          </a:xfrm>
        </p:spPr>
        <p:txBody>
          <a:bodyPr/>
          <a:lstStyle/>
          <a:p>
            <a:pPr lvl="0"/>
            <a:endParaRPr lang="en-US" dirty="0"/>
          </a:p>
        </p:txBody>
      </p:sp>
      <p:sp>
        <p:nvSpPr>
          <p:cNvPr id="31" name="Content Placeholder 30">
            <a:extLst>
              <a:ext uri="{FF2B5EF4-FFF2-40B4-BE49-F238E27FC236}">
                <a16:creationId xmlns:a16="http://schemas.microsoft.com/office/drawing/2014/main" id="{215BB3FE-4EBD-4F92-B5C0-05D1D775727B}"/>
              </a:ext>
            </a:extLst>
          </p:cNvPr>
          <p:cNvSpPr>
            <a:spLocks noGrp="1"/>
          </p:cNvSpPr>
          <p:nvPr>
            <p:ph sz="quarter" idx="24"/>
          </p:nvPr>
        </p:nvSpPr>
        <p:spPr>
          <a:xfrm>
            <a:off x="10426700" y="2349500"/>
            <a:ext cx="914400" cy="430887"/>
          </a:xfrm>
        </p:spPr>
        <p:txBody>
          <a:bodyPr/>
          <a:lstStyle/>
          <a:p>
            <a:pPr lvl="0"/>
            <a:endParaRPr lang="en-US" dirty="0"/>
          </a:p>
        </p:txBody>
      </p:sp>
      <p:sp>
        <p:nvSpPr>
          <p:cNvPr id="18" name="Rectangle 17">
            <a:extLst>
              <a:ext uri="{FF2B5EF4-FFF2-40B4-BE49-F238E27FC236}">
                <a16:creationId xmlns:a16="http://schemas.microsoft.com/office/drawing/2014/main" id="{8807CEC0-1410-47A5-96FC-8900463F513D}"/>
              </a:ext>
              <a:ext uri="{C183D7F6-B498-43B3-948B-1728B52AA6E4}">
                <adec:decorative xmlns:adec="http://schemas.microsoft.com/office/drawing/2017/decorative" val="1"/>
              </a:ext>
            </a:extLst>
          </p:cNvPr>
          <p:cNvSpPr/>
          <p:nvPr userDrawn="1"/>
        </p:nvSpPr>
        <p:spPr bwMode="auto">
          <a:xfrm>
            <a:off x="6992536" y="2704864"/>
            <a:ext cx="4670406" cy="356896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3667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1114960"/>
            <a:ext cx="1419441" cy="28078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endParaRPr lang="en-US" dirty="0"/>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28A523F-B33B-41B4-A8A6-2A1A029F4E9A}"/>
              </a:ext>
            </a:extLst>
          </p:cNvPr>
          <p:cNvSpPr>
            <a:spLocks noGrp="1"/>
          </p:cNvSpPr>
          <p:nvPr>
            <p:ph sz="quarter" idx="11"/>
          </p:nvPr>
        </p:nvSpPr>
        <p:spPr>
          <a:xfrm>
            <a:off x="2335213" y="1114425"/>
            <a:ext cx="1719262" cy="430887"/>
          </a:xfrm>
        </p:spPr>
        <p:txBody>
          <a:bodyPr/>
          <a:lstStyle/>
          <a:p>
            <a:pPr lvl="0"/>
            <a:endParaRPr lang="en-US" dirty="0"/>
          </a:p>
        </p:txBody>
      </p:sp>
      <p:sp>
        <p:nvSpPr>
          <p:cNvPr id="7" name="Content Placeholder 6">
            <a:extLst>
              <a:ext uri="{FF2B5EF4-FFF2-40B4-BE49-F238E27FC236}">
                <a16:creationId xmlns:a16="http://schemas.microsoft.com/office/drawing/2014/main" id="{FCC114DD-F366-45CF-9D99-83B5344801E2}"/>
              </a:ext>
            </a:extLst>
          </p:cNvPr>
          <p:cNvSpPr>
            <a:spLocks noGrp="1"/>
          </p:cNvSpPr>
          <p:nvPr>
            <p:ph sz="quarter" idx="12"/>
          </p:nvPr>
        </p:nvSpPr>
        <p:spPr>
          <a:xfrm>
            <a:off x="4381500" y="1114425"/>
            <a:ext cx="1631950" cy="430887"/>
          </a:xfrm>
        </p:spPr>
        <p:txBody>
          <a:bodyPr/>
          <a:lstStyle/>
          <a:p>
            <a:pPr lvl="0"/>
            <a:endParaRPr lang="en-US" dirty="0"/>
          </a:p>
        </p:txBody>
      </p:sp>
      <p:sp>
        <p:nvSpPr>
          <p:cNvPr id="9" name="Content Placeholder 8">
            <a:extLst>
              <a:ext uri="{FF2B5EF4-FFF2-40B4-BE49-F238E27FC236}">
                <a16:creationId xmlns:a16="http://schemas.microsoft.com/office/drawing/2014/main" id="{4E8A375B-B98E-4E65-BF49-E5C1A059387C}"/>
              </a:ext>
            </a:extLst>
          </p:cNvPr>
          <p:cNvSpPr>
            <a:spLocks noGrp="1"/>
          </p:cNvSpPr>
          <p:nvPr>
            <p:ph sz="quarter" idx="13"/>
          </p:nvPr>
        </p:nvSpPr>
        <p:spPr>
          <a:xfrm>
            <a:off x="6529388" y="1212850"/>
            <a:ext cx="914400" cy="430887"/>
          </a:xfrm>
        </p:spPr>
        <p:txBody>
          <a:bodyPr/>
          <a:lstStyle/>
          <a:p>
            <a:pPr lvl="0"/>
            <a:endParaRPr lang="en-US" dirty="0"/>
          </a:p>
        </p:txBody>
      </p:sp>
      <p:sp>
        <p:nvSpPr>
          <p:cNvPr id="11" name="Content Placeholder 10">
            <a:extLst>
              <a:ext uri="{FF2B5EF4-FFF2-40B4-BE49-F238E27FC236}">
                <a16:creationId xmlns:a16="http://schemas.microsoft.com/office/drawing/2014/main" id="{9C3923F0-312D-4B79-8001-E3CF8BBD302E}"/>
              </a:ext>
            </a:extLst>
          </p:cNvPr>
          <p:cNvSpPr>
            <a:spLocks noGrp="1"/>
          </p:cNvSpPr>
          <p:nvPr>
            <p:ph sz="quarter" idx="14"/>
          </p:nvPr>
        </p:nvSpPr>
        <p:spPr>
          <a:xfrm>
            <a:off x="7802563" y="1212850"/>
            <a:ext cx="914400" cy="430887"/>
          </a:xfrm>
        </p:spPr>
        <p:txBody>
          <a:bodyPr/>
          <a:lstStyle/>
          <a:p>
            <a:pPr lvl="0"/>
            <a:endParaRPr lang="en-US" dirty="0"/>
          </a:p>
        </p:txBody>
      </p:sp>
      <p:sp>
        <p:nvSpPr>
          <p:cNvPr id="13" name="Content Placeholder 12">
            <a:extLst>
              <a:ext uri="{FF2B5EF4-FFF2-40B4-BE49-F238E27FC236}">
                <a16:creationId xmlns:a16="http://schemas.microsoft.com/office/drawing/2014/main" id="{E2EDE1C5-4C7E-4352-81A3-08BB97099B35}"/>
              </a:ext>
            </a:extLst>
          </p:cNvPr>
          <p:cNvSpPr>
            <a:spLocks noGrp="1"/>
          </p:cNvSpPr>
          <p:nvPr>
            <p:ph sz="quarter" idx="15"/>
          </p:nvPr>
        </p:nvSpPr>
        <p:spPr>
          <a:xfrm>
            <a:off x="9302750" y="1212850"/>
            <a:ext cx="914400" cy="430887"/>
          </a:xfrm>
        </p:spPr>
        <p:txBody>
          <a:bodyPr/>
          <a:lstStyle/>
          <a:p>
            <a:pPr lvl="0"/>
            <a:endParaRPr lang="en-US" dirty="0"/>
          </a:p>
        </p:txBody>
      </p:sp>
      <p:sp>
        <p:nvSpPr>
          <p:cNvPr id="15" name="Content Placeholder 14">
            <a:extLst>
              <a:ext uri="{FF2B5EF4-FFF2-40B4-BE49-F238E27FC236}">
                <a16:creationId xmlns:a16="http://schemas.microsoft.com/office/drawing/2014/main" id="{EFAD48BA-10A5-4C9E-8BF1-0E4FCD8D0E7D}"/>
              </a:ext>
            </a:extLst>
          </p:cNvPr>
          <p:cNvSpPr>
            <a:spLocks noGrp="1"/>
          </p:cNvSpPr>
          <p:nvPr>
            <p:ph sz="quarter" idx="16"/>
          </p:nvPr>
        </p:nvSpPr>
        <p:spPr>
          <a:xfrm>
            <a:off x="10664825" y="1114425"/>
            <a:ext cx="914400" cy="430887"/>
          </a:xfrm>
        </p:spPr>
        <p:txBody>
          <a:bodyPr/>
          <a:lstStyle/>
          <a:p>
            <a:pPr lvl="0"/>
            <a:endParaRPr lang="en-US" dirty="0"/>
          </a:p>
        </p:txBody>
      </p:sp>
      <p:sp>
        <p:nvSpPr>
          <p:cNvPr id="17" name="Content Placeholder 16">
            <a:extLst>
              <a:ext uri="{FF2B5EF4-FFF2-40B4-BE49-F238E27FC236}">
                <a16:creationId xmlns:a16="http://schemas.microsoft.com/office/drawing/2014/main" id="{85C62EAD-C108-4F19-8A5C-70AE85A1D833}"/>
              </a:ext>
            </a:extLst>
          </p:cNvPr>
          <p:cNvSpPr>
            <a:spLocks noGrp="1"/>
          </p:cNvSpPr>
          <p:nvPr>
            <p:ph sz="quarter" idx="17"/>
          </p:nvPr>
        </p:nvSpPr>
        <p:spPr>
          <a:xfrm>
            <a:off x="260350" y="2017713"/>
            <a:ext cx="914400" cy="430887"/>
          </a:xfrm>
        </p:spPr>
        <p:txBody>
          <a:bodyPr/>
          <a:lstStyle/>
          <a:p>
            <a:pPr lvl="0"/>
            <a:endParaRPr lang="en-US" dirty="0"/>
          </a:p>
        </p:txBody>
      </p:sp>
      <p:sp>
        <p:nvSpPr>
          <p:cNvPr id="19" name="Content Placeholder 18">
            <a:extLst>
              <a:ext uri="{FF2B5EF4-FFF2-40B4-BE49-F238E27FC236}">
                <a16:creationId xmlns:a16="http://schemas.microsoft.com/office/drawing/2014/main" id="{68788F89-0D73-4C71-9CDD-8C037290FF7E}"/>
              </a:ext>
            </a:extLst>
          </p:cNvPr>
          <p:cNvSpPr>
            <a:spLocks noGrp="1"/>
          </p:cNvSpPr>
          <p:nvPr>
            <p:ph sz="quarter" idx="18"/>
          </p:nvPr>
        </p:nvSpPr>
        <p:spPr>
          <a:xfrm>
            <a:off x="1789113" y="1893888"/>
            <a:ext cx="914400" cy="430887"/>
          </a:xfrm>
        </p:spPr>
        <p:txBody>
          <a:bodyPr/>
          <a:lstStyle/>
          <a:p>
            <a:pPr lvl="0"/>
            <a:endParaRPr lang="en-US" dirty="0"/>
          </a:p>
        </p:txBody>
      </p:sp>
      <p:sp>
        <p:nvSpPr>
          <p:cNvPr id="21" name="Content Placeholder 20">
            <a:extLst>
              <a:ext uri="{FF2B5EF4-FFF2-40B4-BE49-F238E27FC236}">
                <a16:creationId xmlns:a16="http://schemas.microsoft.com/office/drawing/2014/main" id="{1121815B-5A49-472A-AF5B-A05D17327B6D}"/>
              </a:ext>
            </a:extLst>
          </p:cNvPr>
          <p:cNvSpPr>
            <a:spLocks noGrp="1"/>
          </p:cNvSpPr>
          <p:nvPr>
            <p:ph sz="quarter" idx="19"/>
          </p:nvPr>
        </p:nvSpPr>
        <p:spPr>
          <a:xfrm>
            <a:off x="3508375" y="2043113"/>
            <a:ext cx="914400" cy="430887"/>
          </a:xfrm>
        </p:spPr>
        <p:txBody>
          <a:bodyPr/>
          <a:lstStyle/>
          <a:p>
            <a:pPr lvl="0"/>
            <a:endParaRPr lang="en-US" dirty="0"/>
          </a:p>
        </p:txBody>
      </p:sp>
      <p:sp>
        <p:nvSpPr>
          <p:cNvPr id="23" name="Content Placeholder 22">
            <a:extLst>
              <a:ext uri="{FF2B5EF4-FFF2-40B4-BE49-F238E27FC236}">
                <a16:creationId xmlns:a16="http://schemas.microsoft.com/office/drawing/2014/main" id="{508848EE-8BE4-4436-9924-2D0E2C153F11}"/>
              </a:ext>
            </a:extLst>
          </p:cNvPr>
          <p:cNvSpPr>
            <a:spLocks noGrp="1"/>
          </p:cNvSpPr>
          <p:nvPr>
            <p:ph sz="quarter" idx="20"/>
          </p:nvPr>
        </p:nvSpPr>
        <p:spPr>
          <a:xfrm>
            <a:off x="4860925" y="1919288"/>
            <a:ext cx="914400" cy="430887"/>
          </a:xfrm>
        </p:spPr>
        <p:txBody>
          <a:bodyPr/>
          <a:lstStyle/>
          <a:p>
            <a:pPr lvl="0"/>
            <a:endParaRPr lang="en-US" dirty="0"/>
          </a:p>
        </p:txBody>
      </p:sp>
      <p:sp>
        <p:nvSpPr>
          <p:cNvPr id="25" name="Content Placeholder 24">
            <a:extLst>
              <a:ext uri="{FF2B5EF4-FFF2-40B4-BE49-F238E27FC236}">
                <a16:creationId xmlns:a16="http://schemas.microsoft.com/office/drawing/2014/main" id="{35B579E7-8145-4FE9-84B9-DBCEB050D7A0}"/>
              </a:ext>
            </a:extLst>
          </p:cNvPr>
          <p:cNvSpPr>
            <a:spLocks noGrp="1"/>
          </p:cNvSpPr>
          <p:nvPr>
            <p:ph sz="quarter" idx="21"/>
          </p:nvPr>
        </p:nvSpPr>
        <p:spPr>
          <a:xfrm>
            <a:off x="6391275" y="2447925"/>
            <a:ext cx="914400" cy="430887"/>
          </a:xfrm>
        </p:spPr>
        <p:txBody>
          <a:bodyPr/>
          <a:lstStyle/>
          <a:p>
            <a:pPr lvl="0"/>
            <a:endParaRPr lang="en-US" dirty="0"/>
          </a:p>
        </p:txBody>
      </p:sp>
      <p:sp>
        <p:nvSpPr>
          <p:cNvPr id="27" name="Content Placeholder 26">
            <a:extLst>
              <a:ext uri="{FF2B5EF4-FFF2-40B4-BE49-F238E27FC236}">
                <a16:creationId xmlns:a16="http://schemas.microsoft.com/office/drawing/2014/main" id="{FF5D93A0-6D7C-4711-B0BD-856435E8131D}"/>
              </a:ext>
            </a:extLst>
          </p:cNvPr>
          <p:cNvSpPr>
            <a:spLocks noGrp="1"/>
          </p:cNvSpPr>
          <p:nvPr>
            <p:ph sz="quarter" idx="22"/>
          </p:nvPr>
        </p:nvSpPr>
        <p:spPr>
          <a:xfrm>
            <a:off x="7643813" y="2185988"/>
            <a:ext cx="914400" cy="430887"/>
          </a:xfrm>
        </p:spPr>
        <p:txBody>
          <a:bodyPr/>
          <a:lstStyle/>
          <a:p>
            <a:pPr lvl="0"/>
            <a:endParaRPr lang="en-US" dirty="0"/>
          </a:p>
        </p:txBody>
      </p:sp>
      <p:sp>
        <p:nvSpPr>
          <p:cNvPr id="29" name="Content Placeholder 28">
            <a:extLst>
              <a:ext uri="{FF2B5EF4-FFF2-40B4-BE49-F238E27FC236}">
                <a16:creationId xmlns:a16="http://schemas.microsoft.com/office/drawing/2014/main" id="{D70C0BD0-5A4B-4DB3-8E8C-B57CD17F9086}"/>
              </a:ext>
            </a:extLst>
          </p:cNvPr>
          <p:cNvSpPr>
            <a:spLocks noGrp="1"/>
          </p:cNvSpPr>
          <p:nvPr>
            <p:ph sz="quarter" idx="23"/>
          </p:nvPr>
        </p:nvSpPr>
        <p:spPr>
          <a:xfrm>
            <a:off x="8896350" y="2185988"/>
            <a:ext cx="966924" cy="430887"/>
          </a:xfrm>
        </p:spPr>
        <p:txBody>
          <a:bodyPr/>
          <a:lstStyle/>
          <a:p>
            <a:pPr lvl="0"/>
            <a:endParaRPr lang="en-US" dirty="0"/>
          </a:p>
        </p:txBody>
      </p:sp>
      <p:sp>
        <p:nvSpPr>
          <p:cNvPr id="31" name="Content Placeholder 30">
            <a:extLst>
              <a:ext uri="{FF2B5EF4-FFF2-40B4-BE49-F238E27FC236}">
                <a16:creationId xmlns:a16="http://schemas.microsoft.com/office/drawing/2014/main" id="{215BB3FE-4EBD-4F92-B5C0-05D1D775727B}"/>
              </a:ext>
            </a:extLst>
          </p:cNvPr>
          <p:cNvSpPr>
            <a:spLocks noGrp="1"/>
          </p:cNvSpPr>
          <p:nvPr>
            <p:ph sz="quarter" idx="24"/>
          </p:nvPr>
        </p:nvSpPr>
        <p:spPr>
          <a:xfrm>
            <a:off x="10426700" y="2349500"/>
            <a:ext cx="914400" cy="430887"/>
          </a:xfrm>
        </p:spPr>
        <p:txBody>
          <a:bodyPr/>
          <a:lstStyle/>
          <a:p>
            <a:pPr lvl="0"/>
            <a:endParaRPr lang="en-US" dirty="0"/>
          </a:p>
        </p:txBody>
      </p:sp>
    </p:spTree>
    <p:extLst>
      <p:ext uri="{BB962C8B-B14F-4D97-AF65-F5344CB8AC3E}">
        <p14:creationId xmlns:p14="http://schemas.microsoft.com/office/powerpoint/2010/main" val="3538736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1114960"/>
            <a:ext cx="1419441" cy="28078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endParaRPr lang="en-US" dirty="0"/>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28A523F-B33B-41B4-A8A6-2A1A029F4E9A}"/>
              </a:ext>
            </a:extLst>
          </p:cNvPr>
          <p:cNvSpPr>
            <a:spLocks noGrp="1"/>
          </p:cNvSpPr>
          <p:nvPr>
            <p:ph sz="quarter" idx="11"/>
          </p:nvPr>
        </p:nvSpPr>
        <p:spPr>
          <a:xfrm>
            <a:off x="2335213" y="1114425"/>
            <a:ext cx="1719262" cy="430887"/>
          </a:xfrm>
        </p:spPr>
        <p:txBody>
          <a:bodyPr/>
          <a:lstStyle/>
          <a:p>
            <a:pPr lvl="0"/>
            <a:endParaRPr lang="en-US" dirty="0"/>
          </a:p>
        </p:txBody>
      </p:sp>
      <p:sp>
        <p:nvSpPr>
          <p:cNvPr id="7" name="Content Placeholder 6">
            <a:extLst>
              <a:ext uri="{FF2B5EF4-FFF2-40B4-BE49-F238E27FC236}">
                <a16:creationId xmlns:a16="http://schemas.microsoft.com/office/drawing/2014/main" id="{FCC114DD-F366-45CF-9D99-83B5344801E2}"/>
              </a:ext>
            </a:extLst>
          </p:cNvPr>
          <p:cNvSpPr>
            <a:spLocks noGrp="1"/>
          </p:cNvSpPr>
          <p:nvPr>
            <p:ph sz="quarter" idx="12"/>
          </p:nvPr>
        </p:nvSpPr>
        <p:spPr>
          <a:xfrm>
            <a:off x="4381500" y="1114425"/>
            <a:ext cx="1631950" cy="430887"/>
          </a:xfrm>
        </p:spPr>
        <p:txBody>
          <a:bodyPr/>
          <a:lstStyle/>
          <a:p>
            <a:pPr lvl="0"/>
            <a:endParaRPr lang="en-US" dirty="0"/>
          </a:p>
        </p:txBody>
      </p:sp>
      <p:sp>
        <p:nvSpPr>
          <p:cNvPr id="9" name="Content Placeholder 8">
            <a:extLst>
              <a:ext uri="{FF2B5EF4-FFF2-40B4-BE49-F238E27FC236}">
                <a16:creationId xmlns:a16="http://schemas.microsoft.com/office/drawing/2014/main" id="{4E8A375B-B98E-4E65-BF49-E5C1A059387C}"/>
              </a:ext>
            </a:extLst>
          </p:cNvPr>
          <p:cNvSpPr>
            <a:spLocks noGrp="1"/>
          </p:cNvSpPr>
          <p:nvPr>
            <p:ph sz="quarter" idx="13"/>
          </p:nvPr>
        </p:nvSpPr>
        <p:spPr>
          <a:xfrm>
            <a:off x="6529388" y="1212850"/>
            <a:ext cx="914400" cy="430887"/>
          </a:xfrm>
        </p:spPr>
        <p:txBody>
          <a:bodyPr/>
          <a:lstStyle/>
          <a:p>
            <a:pPr lvl="0"/>
            <a:endParaRPr lang="en-US" dirty="0"/>
          </a:p>
        </p:txBody>
      </p:sp>
      <p:sp>
        <p:nvSpPr>
          <p:cNvPr id="11" name="Content Placeholder 10">
            <a:extLst>
              <a:ext uri="{FF2B5EF4-FFF2-40B4-BE49-F238E27FC236}">
                <a16:creationId xmlns:a16="http://schemas.microsoft.com/office/drawing/2014/main" id="{9C3923F0-312D-4B79-8001-E3CF8BBD302E}"/>
              </a:ext>
            </a:extLst>
          </p:cNvPr>
          <p:cNvSpPr>
            <a:spLocks noGrp="1"/>
          </p:cNvSpPr>
          <p:nvPr>
            <p:ph sz="quarter" idx="14"/>
          </p:nvPr>
        </p:nvSpPr>
        <p:spPr>
          <a:xfrm>
            <a:off x="7802563" y="1212850"/>
            <a:ext cx="914400" cy="430887"/>
          </a:xfrm>
        </p:spPr>
        <p:txBody>
          <a:bodyPr/>
          <a:lstStyle/>
          <a:p>
            <a:pPr lvl="0"/>
            <a:endParaRPr lang="en-US" dirty="0"/>
          </a:p>
        </p:txBody>
      </p:sp>
      <p:sp>
        <p:nvSpPr>
          <p:cNvPr id="13" name="Content Placeholder 12">
            <a:extLst>
              <a:ext uri="{FF2B5EF4-FFF2-40B4-BE49-F238E27FC236}">
                <a16:creationId xmlns:a16="http://schemas.microsoft.com/office/drawing/2014/main" id="{E2EDE1C5-4C7E-4352-81A3-08BB97099B35}"/>
              </a:ext>
            </a:extLst>
          </p:cNvPr>
          <p:cNvSpPr>
            <a:spLocks noGrp="1"/>
          </p:cNvSpPr>
          <p:nvPr>
            <p:ph sz="quarter" idx="15"/>
          </p:nvPr>
        </p:nvSpPr>
        <p:spPr>
          <a:xfrm>
            <a:off x="9302750" y="1212850"/>
            <a:ext cx="914400" cy="430887"/>
          </a:xfrm>
        </p:spPr>
        <p:txBody>
          <a:bodyPr/>
          <a:lstStyle/>
          <a:p>
            <a:pPr lvl="0"/>
            <a:endParaRPr lang="en-US" dirty="0"/>
          </a:p>
        </p:txBody>
      </p:sp>
      <p:sp>
        <p:nvSpPr>
          <p:cNvPr id="15" name="Content Placeholder 14">
            <a:extLst>
              <a:ext uri="{FF2B5EF4-FFF2-40B4-BE49-F238E27FC236}">
                <a16:creationId xmlns:a16="http://schemas.microsoft.com/office/drawing/2014/main" id="{EFAD48BA-10A5-4C9E-8BF1-0E4FCD8D0E7D}"/>
              </a:ext>
            </a:extLst>
          </p:cNvPr>
          <p:cNvSpPr>
            <a:spLocks noGrp="1"/>
          </p:cNvSpPr>
          <p:nvPr>
            <p:ph sz="quarter" idx="16"/>
          </p:nvPr>
        </p:nvSpPr>
        <p:spPr>
          <a:xfrm>
            <a:off x="10664825" y="1114425"/>
            <a:ext cx="914400" cy="430887"/>
          </a:xfrm>
        </p:spPr>
        <p:txBody>
          <a:bodyPr/>
          <a:lstStyle/>
          <a:p>
            <a:pPr lvl="0"/>
            <a:endParaRPr lang="en-US" dirty="0"/>
          </a:p>
        </p:txBody>
      </p:sp>
      <p:sp>
        <p:nvSpPr>
          <p:cNvPr id="17" name="Content Placeholder 16">
            <a:extLst>
              <a:ext uri="{FF2B5EF4-FFF2-40B4-BE49-F238E27FC236}">
                <a16:creationId xmlns:a16="http://schemas.microsoft.com/office/drawing/2014/main" id="{85C62EAD-C108-4F19-8A5C-70AE85A1D833}"/>
              </a:ext>
            </a:extLst>
          </p:cNvPr>
          <p:cNvSpPr>
            <a:spLocks noGrp="1"/>
          </p:cNvSpPr>
          <p:nvPr>
            <p:ph sz="quarter" idx="17"/>
          </p:nvPr>
        </p:nvSpPr>
        <p:spPr>
          <a:xfrm>
            <a:off x="260350" y="2017713"/>
            <a:ext cx="914400" cy="430887"/>
          </a:xfrm>
        </p:spPr>
        <p:txBody>
          <a:bodyPr/>
          <a:lstStyle/>
          <a:p>
            <a:pPr lvl="0"/>
            <a:endParaRPr lang="en-US" dirty="0"/>
          </a:p>
        </p:txBody>
      </p:sp>
      <p:sp>
        <p:nvSpPr>
          <p:cNvPr id="19" name="Content Placeholder 18">
            <a:extLst>
              <a:ext uri="{FF2B5EF4-FFF2-40B4-BE49-F238E27FC236}">
                <a16:creationId xmlns:a16="http://schemas.microsoft.com/office/drawing/2014/main" id="{68788F89-0D73-4C71-9CDD-8C037290FF7E}"/>
              </a:ext>
            </a:extLst>
          </p:cNvPr>
          <p:cNvSpPr>
            <a:spLocks noGrp="1"/>
          </p:cNvSpPr>
          <p:nvPr>
            <p:ph sz="quarter" idx="18"/>
          </p:nvPr>
        </p:nvSpPr>
        <p:spPr>
          <a:xfrm>
            <a:off x="1789113" y="1893888"/>
            <a:ext cx="914400" cy="430887"/>
          </a:xfrm>
        </p:spPr>
        <p:txBody>
          <a:bodyPr/>
          <a:lstStyle/>
          <a:p>
            <a:pPr lvl="0"/>
            <a:endParaRPr lang="en-US" dirty="0"/>
          </a:p>
        </p:txBody>
      </p:sp>
      <p:sp>
        <p:nvSpPr>
          <p:cNvPr id="21" name="Content Placeholder 20">
            <a:extLst>
              <a:ext uri="{FF2B5EF4-FFF2-40B4-BE49-F238E27FC236}">
                <a16:creationId xmlns:a16="http://schemas.microsoft.com/office/drawing/2014/main" id="{1121815B-5A49-472A-AF5B-A05D17327B6D}"/>
              </a:ext>
            </a:extLst>
          </p:cNvPr>
          <p:cNvSpPr>
            <a:spLocks noGrp="1"/>
          </p:cNvSpPr>
          <p:nvPr>
            <p:ph sz="quarter" idx="19"/>
          </p:nvPr>
        </p:nvSpPr>
        <p:spPr>
          <a:xfrm>
            <a:off x="3508375" y="2043113"/>
            <a:ext cx="914400" cy="430887"/>
          </a:xfrm>
        </p:spPr>
        <p:txBody>
          <a:bodyPr/>
          <a:lstStyle/>
          <a:p>
            <a:pPr lvl="0"/>
            <a:endParaRPr lang="en-US" dirty="0"/>
          </a:p>
        </p:txBody>
      </p:sp>
      <p:sp>
        <p:nvSpPr>
          <p:cNvPr id="23" name="Content Placeholder 22">
            <a:extLst>
              <a:ext uri="{FF2B5EF4-FFF2-40B4-BE49-F238E27FC236}">
                <a16:creationId xmlns:a16="http://schemas.microsoft.com/office/drawing/2014/main" id="{508848EE-8BE4-4436-9924-2D0E2C153F11}"/>
              </a:ext>
            </a:extLst>
          </p:cNvPr>
          <p:cNvSpPr>
            <a:spLocks noGrp="1"/>
          </p:cNvSpPr>
          <p:nvPr>
            <p:ph sz="quarter" idx="20"/>
          </p:nvPr>
        </p:nvSpPr>
        <p:spPr>
          <a:xfrm>
            <a:off x="4860925" y="1919288"/>
            <a:ext cx="914400" cy="430887"/>
          </a:xfrm>
        </p:spPr>
        <p:txBody>
          <a:bodyPr/>
          <a:lstStyle/>
          <a:p>
            <a:pPr lvl="0"/>
            <a:endParaRPr lang="en-US" dirty="0"/>
          </a:p>
        </p:txBody>
      </p:sp>
      <p:sp>
        <p:nvSpPr>
          <p:cNvPr id="25" name="Content Placeholder 24">
            <a:extLst>
              <a:ext uri="{FF2B5EF4-FFF2-40B4-BE49-F238E27FC236}">
                <a16:creationId xmlns:a16="http://schemas.microsoft.com/office/drawing/2014/main" id="{35B579E7-8145-4FE9-84B9-DBCEB050D7A0}"/>
              </a:ext>
            </a:extLst>
          </p:cNvPr>
          <p:cNvSpPr>
            <a:spLocks noGrp="1"/>
          </p:cNvSpPr>
          <p:nvPr>
            <p:ph sz="quarter" idx="21"/>
          </p:nvPr>
        </p:nvSpPr>
        <p:spPr>
          <a:xfrm>
            <a:off x="6391275" y="2447925"/>
            <a:ext cx="914400" cy="430887"/>
          </a:xfrm>
        </p:spPr>
        <p:txBody>
          <a:bodyPr/>
          <a:lstStyle/>
          <a:p>
            <a:pPr lvl="0"/>
            <a:endParaRPr lang="en-US" dirty="0"/>
          </a:p>
        </p:txBody>
      </p:sp>
      <p:sp>
        <p:nvSpPr>
          <p:cNvPr id="27" name="Content Placeholder 26">
            <a:extLst>
              <a:ext uri="{FF2B5EF4-FFF2-40B4-BE49-F238E27FC236}">
                <a16:creationId xmlns:a16="http://schemas.microsoft.com/office/drawing/2014/main" id="{FF5D93A0-6D7C-4711-B0BD-856435E8131D}"/>
              </a:ext>
            </a:extLst>
          </p:cNvPr>
          <p:cNvSpPr>
            <a:spLocks noGrp="1"/>
          </p:cNvSpPr>
          <p:nvPr>
            <p:ph sz="quarter" idx="22"/>
          </p:nvPr>
        </p:nvSpPr>
        <p:spPr>
          <a:xfrm>
            <a:off x="7643813" y="2185988"/>
            <a:ext cx="914400" cy="430887"/>
          </a:xfrm>
        </p:spPr>
        <p:txBody>
          <a:bodyPr/>
          <a:lstStyle/>
          <a:p>
            <a:pPr lvl="0"/>
            <a:endParaRPr lang="en-US" dirty="0"/>
          </a:p>
        </p:txBody>
      </p:sp>
      <p:sp>
        <p:nvSpPr>
          <p:cNvPr id="29" name="Content Placeholder 28">
            <a:extLst>
              <a:ext uri="{FF2B5EF4-FFF2-40B4-BE49-F238E27FC236}">
                <a16:creationId xmlns:a16="http://schemas.microsoft.com/office/drawing/2014/main" id="{D70C0BD0-5A4B-4DB3-8E8C-B57CD17F9086}"/>
              </a:ext>
            </a:extLst>
          </p:cNvPr>
          <p:cNvSpPr>
            <a:spLocks noGrp="1"/>
          </p:cNvSpPr>
          <p:nvPr>
            <p:ph sz="quarter" idx="23"/>
          </p:nvPr>
        </p:nvSpPr>
        <p:spPr>
          <a:xfrm>
            <a:off x="8896350" y="2185988"/>
            <a:ext cx="966924" cy="430887"/>
          </a:xfrm>
        </p:spPr>
        <p:txBody>
          <a:bodyPr/>
          <a:lstStyle/>
          <a:p>
            <a:pPr lvl="0"/>
            <a:endParaRPr lang="en-US" dirty="0"/>
          </a:p>
        </p:txBody>
      </p:sp>
      <p:sp>
        <p:nvSpPr>
          <p:cNvPr id="31" name="Content Placeholder 30">
            <a:extLst>
              <a:ext uri="{FF2B5EF4-FFF2-40B4-BE49-F238E27FC236}">
                <a16:creationId xmlns:a16="http://schemas.microsoft.com/office/drawing/2014/main" id="{215BB3FE-4EBD-4F92-B5C0-05D1D775727B}"/>
              </a:ext>
            </a:extLst>
          </p:cNvPr>
          <p:cNvSpPr>
            <a:spLocks noGrp="1"/>
          </p:cNvSpPr>
          <p:nvPr>
            <p:ph sz="quarter" idx="24"/>
          </p:nvPr>
        </p:nvSpPr>
        <p:spPr>
          <a:xfrm>
            <a:off x="10426700" y="2349500"/>
            <a:ext cx="914400" cy="430887"/>
          </a:xfrm>
        </p:spPr>
        <p:txBody>
          <a:bodyPr/>
          <a:lstStyle/>
          <a:p>
            <a:pPr lvl="0"/>
            <a:endParaRPr lang="en-US" dirty="0"/>
          </a:p>
        </p:txBody>
      </p:sp>
      <p:sp>
        <p:nvSpPr>
          <p:cNvPr id="18" name="Rectangle 17">
            <a:extLst>
              <a:ext uri="{FF2B5EF4-FFF2-40B4-BE49-F238E27FC236}">
                <a16:creationId xmlns:a16="http://schemas.microsoft.com/office/drawing/2014/main" id="{A417C7B8-429E-4674-9BEE-BA72127A0AF6}"/>
              </a:ext>
              <a:ext uri="{C183D7F6-B498-43B3-948B-1728B52AA6E4}">
                <adec:decorative xmlns:adec="http://schemas.microsoft.com/office/drawing/2017/decorative" val="1"/>
              </a:ext>
            </a:extLst>
          </p:cNvPr>
          <p:cNvSpPr/>
          <p:nvPr userDrawn="1"/>
        </p:nvSpPr>
        <p:spPr bwMode="auto">
          <a:xfrm>
            <a:off x="6992536" y="2704864"/>
            <a:ext cx="4670406" cy="356896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30695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3262" cy="553998"/>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endParaRPr lang="en-US" dirty="0"/>
          </a:p>
        </p:txBody>
      </p:sp>
      <p:sp>
        <p:nvSpPr>
          <p:cNvPr id="10" name="Content Placeholder 9">
            <a:extLst>
              <a:ext uri="{FF2B5EF4-FFF2-40B4-BE49-F238E27FC236}">
                <a16:creationId xmlns:a16="http://schemas.microsoft.com/office/drawing/2014/main" id="{FCEE39B3-4461-409A-A7A2-978DECAEE467}"/>
              </a:ext>
            </a:extLst>
          </p:cNvPr>
          <p:cNvSpPr>
            <a:spLocks noGrp="1"/>
          </p:cNvSpPr>
          <p:nvPr>
            <p:ph sz="quarter" idx="11"/>
          </p:nvPr>
        </p:nvSpPr>
        <p:spPr>
          <a:xfrm>
            <a:off x="2036763" y="1350963"/>
            <a:ext cx="1492250" cy="430887"/>
          </a:xfrm>
        </p:spPr>
        <p:txBody>
          <a:bodyPr/>
          <a:lstStyle/>
          <a:p>
            <a:pPr lvl="0"/>
            <a:endParaRPr lang="en-US" dirty="0"/>
          </a:p>
        </p:txBody>
      </p:sp>
      <p:sp>
        <p:nvSpPr>
          <p:cNvPr id="12" name="Content Placeholder 11">
            <a:extLst>
              <a:ext uri="{FF2B5EF4-FFF2-40B4-BE49-F238E27FC236}">
                <a16:creationId xmlns:a16="http://schemas.microsoft.com/office/drawing/2014/main" id="{BF1F71EF-143D-4B72-BF30-84C53E20DE63}"/>
              </a:ext>
            </a:extLst>
          </p:cNvPr>
          <p:cNvSpPr>
            <a:spLocks noGrp="1"/>
          </p:cNvSpPr>
          <p:nvPr>
            <p:ph sz="quarter" idx="12"/>
          </p:nvPr>
        </p:nvSpPr>
        <p:spPr>
          <a:xfrm>
            <a:off x="3746500" y="1122363"/>
            <a:ext cx="2057400" cy="430887"/>
          </a:xfrm>
        </p:spPr>
        <p:txBody>
          <a:bodyPr/>
          <a:lstStyle/>
          <a:p>
            <a:pPr lvl="0"/>
            <a:endParaRPr lang="en-US" dirty="0"/>
          </a:p>
        </p:txBody>
      </p:sp>
      <p:sp>
        <p:nvSpPr>
          <p:cNvPr id="14" name="Content Placeholder 13">
            <a:extLst>
              <a:ext uri="{FF2B5EF4-FFF2-40B4-BE49-F238E27FC236}">
                <a16:creationId xmlns:a16="http://schemas.microsoft.com/office/drawing/2014/main" id="{B890DC87-8625-4232-8F06-552F4A1B17D8}"/>
              </a:ext>
            </a:extLst>
          </p:cNvPr>
          <p:cNvSpPr>
            <a:spLocks noGrp="1"/>
          </p:cNvSpPr>
          <p:nvPr>
            <p:ph sz="quarter" idx="13"/>
          </p:nvPr>
        </p:nvSpPr>
        <p:spPr>
          <a:xfrm>
            <a:off x="6096000" y="1122363"/>
            <a:ext cx="2262188" cy="430887"/>
          </a:xfrm>
        </p:spPr>
        <p:txBody>
          <a:bodyPr/>
          <a:lstStyle/>
          <a:p>
            <a:pPr lvl="0"/>
            <a:endParaRPr lang="en-US" dirty="0"/>
          </a:p>
        </p:txBody>
      </p:sp>
      <p:sp>
        <p:nvSpPr>
          <p:cNvPr id="16" name="Content Placeholder 15">
            <a:extLst>
              <a:ext uri="{FF2B5EF4-FFF2-40B4-BE49-F238E27FC236}">
                <a16:creationId xmlns:a16="http://schemas.microsoft.com/office/drawing/2014/main" id="{8B4EE25A-06A4-40CE-9094-C6AE04B09EC5}"/>
              </a:ext>
            </a:extLst>
          </p:cNvPr>
          <p:cNvSpPr>
            <a:spLocks noGrp="1"/>
          </p:cNvSpPr>
          <p:nvPr>
            <p:ph sz="quarter" idx="14"/>
          </p:nvPr>
        </p:nvSpPr>
        <p:spPr>
          <a:xfrm>
            <a:off x="8747125" y="1122363"/>
            <a:ext cx="1817688" cy="430887"/>
          </a:xfrm>
        </p:spPr>
        <p:txBody>
          <a:bodyPr/>
          <a:lstStyle/>
          <a:p>
            <a:pPr lvl="0"/>
            <a:endParaRPr lang="en-US" dirty="0"/>
          </a:p>
        </p:txBody>
      </p:sp>
      <p:sp>
        <p:nvSpPr>
          <p:cNvPr id="18" name="Content Placeholder 17">
            <a:extLst>
              <a:ext uri="{FF2B5EF4-FFF2-40B4-BE49-F238E27FC236}">
                <a16:creationId xmlns:a16="http://schemas.microsoft.com/office/drawing/2014/main" id="{53900158-3301-425B-9DA0-6A1C0C190D3D}"/>
              </a:ext>
            </a:extLst>
          </p:cNvPr>
          <p:cNvSpPr>
            <a:spLocks noGrp="1"/>
          </p:cNvSpPr>
          <p:nvPr>
            <p:ph sz="quarter" idx="15"/>
          </p:nvPr>
        </p:nvSpPr>
        <p:spPr>
          <a:xfrm>
            <a:off x="1744663" y="1989138"/>
            <a:ext cx="1784350" cy="430887"/>
          </a:xfrm>
        </p:spPr>
        <p:txBody>
          <a:bodyPr/>
          <a:lstStyle/>
          <a:p>
            <a:pPr lvl="0"/>
            <a:endParaRPr lang="en-US" dirty="0"/>
          </a:p>
        </p:txBody>
      </p:sp>
      <p:sp>
        <p:nvSpPr>
          <p:cNvPr id="20" name="Content Placeholder 19">
            <a:extLst>
              <a:ext uri="{FF2B5EF4-FFF2-40B4-BE49-F238E27FC236}">
                <a16:creationId xmlns:a16="http://schemas.microsoft.com/office/drawing/2014/main" id="{43EED4BA-6E94-4132-BF3C-F6E136885479}"/>
              </a:ext>
            </a:extLst>
          </p:cNvPr>
          <p:cNvSpPr>
            <a:spLocks noGrp="1"/>
          </p:cNvSpPr>
          <p:nvPr>
            <p:ph sz="quarter" idx="16"/>
          </p:nvPr>
        </p:nvSpPr>
        <p:spPr>
          <a:xfrm>
            <a:off x="3856038" y="1865313"/>
            <a:ext cx="2057400" cy="430887"/>
          </a:xfrm>
        </p:spPr>
        <p:txBody>
          <a:bodyPr/>
          <a:lstStyle/>
          <a:p>
            <a:pPr lvl="0"/>
            <a:endParaRPr lang="en-US" dirty="0"/>
          </a:p>
        </p:txBody>
      </p:sp>
      <p:sp>
        <p:nvSpPr>
          <p:cNvPr id="22" name="Content Placeholder 21">
            <a:extLst>
              <a:ext uri="{FF2B5EF4-FFF2-40B4-BE49-F238E27FC236}">
                <a16:creationId xmlns:a16="http://schemas.microsoft.com/office/drawing/2014/main" id="{574D6ED0-337B-43EF-8FC5-F03EF5A0709A}"/>
              </a:ext>
            </a:extLst>
          </p:cNvPr>
          <p:cNvSpPr>
            <a:spLocks noGrp="1"/>
          </p:cNvSpPr>
          <p:nvPr>
            <p:ph sz="quarter" idx="17"/>
          </p:nvPr>
        </p:nvSpPr>
        <p:spPr>
          <a:xfrm>
            <a:off x="6240463" y="1741488"/>
            <a:ext cx="1784350" cy="430887"/>
          </a:xfrm>
        </p:spPr>
        <p:txBody>
          <a:bodyPr/>
          <a:lstStyle/>
          <a:p>
            <a:pPr lvl="0"/>
            <a:endParaRPr lang="en-US" dirty="0"/>
          </a:p>
        </p:txBody>
      </p:sp>
      <p:sp>
        <p:nvSpPr>
          <p:cNvPr id="24" name="Content Placeholder 23">
            <a:extLst>
              <a:ext uri="{FF2B5EF4-FFF2-40B4-BE49-F238E27FC236}">
                <a16:creationId xmlns:a16="http://schemas.microsoft.com/office/drawing/2014/main" id="{063390F5-EDC8-476E-97A4-E690989EDC75}"/>
              </a:ext>
            </a:extLst>
          </p:cNvPr>
          <p:cNvSpPr>
            <a:spLocks noGrp="1"/>
          </p:cNvSpPr>
          <p:nvPr>
            <p:ph sz="quarter" idx="18"/>
          </p:nvPr>
        </p:nvSpPr>
        <p:spPr>
          <a:xfrm>
            <a:off x="8351838" y="1663700"/>
            <a:ext cx="2057400" cy="430887"/>
          </a:xfrm>
        </p:spPr>
        <p:txBody>
          <a:bodyPr/>
          <a:lstStyle/>
          <a:p>
            <a:pPr lvl="0"/>
            <a:endParaRPr lang="en-US" dirty="0"/>
          </a:p>
        </p:txBody>
      </p:sp>
      <p:sp>
        <p:nvSpPr>
          <p:cNvPr id="26" name="Content Placeholder 25">
            <a:extLst>
              <a:ext uri="{FF2B5EF4-FFF2-40B4-BE49-F238E27FC236}">
                <a16:creationId xmlns:a16="http://schemas.microsoft.com/office/drawing/2014/main" id="{1B969E1D-8A5A-45F1-AABD-F15A3732FA38}"/>
              </a:ext>
            </a:extLst>
          </p:cNvPr>
          <p:cNvSpPr>
            <a:spLocks noGrp="1"/>
          </p:cNvSpPr>
          <p:nvPr>
            <p:ph sz="quarter" idx="19"/>
          </p:nvPr>
        </p:nvSpPr>
        <p:spPr>
          <a:xfrm>
            <a:off x="258763" y="2852738"/>
            <a:ext cx="2076450" cy="430887"/>
          </a:xfrm>
        </p:spPr>
        <p:txBody>
          <a:bodyPr/>
          <a:lstStyle/>
          <a:p>
            <a:pPr lvl="0"/>
            <a:endParaRPr lang="en-US" dirty="0"/>
          </a:p>
        </p:txBody>
      </p:sp>
      <p:sp>
        <p:nvSpPr>
          <p:cNvPr id="28" name="Content Placeholder 27">
            <a:extLst>
              <a:ext uri="{FF2B5EF4-FFF2-40B4-BE49-F238E27FC236}">
                <a16:creationId xmlns:a16="http://schemas.microsoft.com/office/drawing/2014/main" id="{152791F7-FFB6-4378-8A70-BB2E8DAE5F16}"/>
              </a:ext>
            </a:extLst>
          </p:cNvPr>
          <p:cNvSpPr>
            <a:spLocks noGrp="1"/>
          </p:cNvSpPr>
          <p:nvPr>
            <p:ph sz="quarter" idx="20"/>
          </p:nvPr>
        </p:nvSpPr>
        <p:spPr>
          <a:xfrm>
            <a:off x="2603500" y="2544763"/>
            <a:ext cx="2217738" cy="430887"/>
          </a:xfrm>
        </p:spPr>
        <p:txBody>
          <a:bodyPr/>
          <a:lstStyle/>
          <a:p>
            <a:pPr lvl="0"/>
            <a:endParaRPr lang="en-US" dirty="0"/>
          </a:p>
        </p:txBody>
      </p:sp>
      <p:sp>
        <p:nvSpPr>
          <p:cNvPr id="30" name="Content Placeholder 29">
            <a:extLst>
              <a:ext uri="{FF2B5EF4-FFF2-40B4-BE49-F238E27FC236}">
                <a16:creationId xmlns:a16="http://schemas.microsoft.com/office/drawing/2014/main" id="{EB9DD69D-ECF8-434F-BE03-5BC5B65DCED8}"/>
              </a:ext>
            </a:extLst>
          </p:cNvPr>
          <p:cNvSpPr>
            <a:spLocks noGrp="1"/>
          </p:cNvSpPr>
          <p:nvPr>
            <p:ph sz="quarter" idx="21"/>
          </p:nvPr>
        </p:nvSpPr>
        <p:spPr>
          <a:xfrm>
            <a:off x="5089525" y="2503488"/>
            <a:ext cx="2573338" cy="430887"/>
          </a:xfrm>
        </p:spPr>
        <p:txBody>
          <a:bodyPr/>
          <a:lstStyle/>
          <a:p>
            <a:pPr lvl="0"/>
            <a:endParaRPr lang="en-US" dirty="0"/>
          </a:p>
        </p:txBody>
      </p:sp>
      <p:sp>
        <p:nvSpPr>
          <p:cNvPr id="32" name="Content Placeholder 31">
            <a:extLst>
              <a:ext uri="{FF2B5EF4-FFF2-40B4-BE49-F238E27FC236}">
                <a16:creationId xmlns:a16="http://schemas.microsoft.com/office/drawing/2014/main" id="{A6A3AD91-3EF2-4BF9-9211-5F2EBBF696FF}"/>
              </a:ext>
            </a:extLst>
          </p:cNvPr>
          <p:cNvSpPr>
            <a:spLocks noGrp="1"/>
          </p:cNvSpPr>
          <p:nvPr>
            <p:ph sz="quarter" idx="22"/>
          </p:nvPr>
        </p:nvSpPr>
        <p:spPr>
          <a:xfrm>
            <a:off x="7931150" y="2295525"/>
            <a:ext cx="2262188" cy="430887"/>
          </a:xfrm>
        </p:spPr>
        <p:txBody>
          <a:bodyPr/>
          <a:lstStyle/>
          <a:p>
            <a:pPr lvl="0"/>
            <a:endParaRPr lang="en-US" dirty="0"/>
          </a:p>
        </p:txBody>
      </p:sp>
      <p:sp>
        <p:nvSpPr>
          <p:cNvPr id="34" name="Content Placeholder 33">
            <a:extLst>
              <a:ext uri="{FF2B5EF4-FFF2-40B4-BE49-F238E27FC236}">
                <a16:creationId xmlns:a16="http://schemas.microsoft.com/office/drawing/2014/main" id="{7C67A879-2FE7-489B-8DB0-804109F0E274}"/>
              </a:ext>
            </a:extLst>
          </p:cNvPr>
          <p:cNvSpPr>
            <a:spLocks noGrp="1"/>
          </p:cNvSpPr>
          <p:nvPr>
            <p:ph sz="quarter" idx="23"/>
          </p:nvPr>
        </p:nvSpPr>
        <p:spPr>
          <a:xfrm>
            <a:off x="338138" y="3548063"/>
            <a:ext cx="2344737" cy="430887"/>
          </a:xfrm>
        </p:spPr>
        <p:txBody>
          <a:bodyPr/>
          <a:lstStyle/>
          <a:p>
            <a:pPr lvl="0"/>
            <a:endParaRPr lang="en-US" dirty="0"/>
          </a:p>
        </p:txBody>
      </p:sp>
      <p:sp>
        <p:nvSpPr>
          <p:cNvPr id="36" name="Content Placeholder 35">
            <a:extLst>
              <a:ext uri="{FF2B5EF4-FFF2-40B4-BE49-F238E27FC236}">
                <a16:creationId xmlns:a16="http://schemas.microsoft.com/office/drawing/2014/main" id="{0D05AA8A-90FF-460E-9976-A979014DE9A9}"/>
              </a:ext>
            </a:extLst>
          </p:cNvPr>
          <p:cNvSpPr>
            <a:spLocks noGrp="1"/>
          </p:cNvSpPr>
          <p:nvPr>
            <p:ph sz="quarter" idx="24"/>
          </p:nvPr>
        </p:nvSpPr>
        <p:spPr>
          <a:xfrm>
            <a:off x="2941638" y="3116263"/>
            <a:ext cx="2344737" cy="430887"/>
          </a:xfrm>
        </p:spPr>
        <p:txBody>
          <a:bodyPr/>
          <a:lstStyle/>
          <a:p>
            <a:pPr lvl="0"/>
            <a:endParaRPr lang="en-US" dirty="0"/>
          </a:p>
        </p:txBody>
      </p:sp>
      <p:sp>
        <p:nvSpPr>
          <p:cNvPr id="38" name="Content Placeholder 37">
            <a:extLst>
              <a:ext uri="{FF2B5EF4-FFF2-40B4-BE49-F238E27FC236}">
                <a16:creationId xmlns:a16="http://schemas.microsoft.com/office/drawing/2014/main" id="{3E3F16E1-099A-474B-8FAA-B48C1CBF0E35}"/>
              </a:ext>
            </a:extLst>
          </p:cNvPr>
          <p:cNvSpPr>
            <a:spLocks noGrp="1"/>
          </p:cNvSpPr>
          <p:nvPr>
            <p:ph sz="quarter" idx="25"/>
          </p:nvPr>
        </p:nvSpPr>
        <p:spPr>
          <a:xfrm>
            <a:off x="5665788" y="3086100"/>
            <a:ext cx="2076450" cy="430887"/>
          </a:xfrm>
        </p:spPr>
        <p:txBody>
          <a:bodyPr/>
          <a:lstStyle/>
          <a:p>
            <a:pPr lvl="0"/>
            <a:endParaRPr lang="en-US" dirty="0"/>
          </a:p>
        </p:txBody>
      </p:sp>
      <p:sp>
        <p:nvSpPr>
          <p:cNvPr id="3" name="Text Placeholder 2">
            <a:extLst>
              <a:ext uri="{FF2B5EF4-FFF2-40B4-BE49-F238E27FC236}">
                <a16:creationId xmlns:a16="http://schemas.microsoft.com/office/drawing/2014/main" id="{A4DCB67C-92AE-4281-B91E-EC2495575000}"/>
              </a:ext>
            </a:extLst>
          </p:cNvPr>
          <p:cNvSpPr>
            <a:spLocks noGrp="1"/>
          </p:cNvSpPr>
          <p:nvPr>
            <p:ph type="body" sz="quarter" idx="26"/>
          </p:nvPr>
        </p:nvSpPr>
        <p:spPr>
          <a:xfrm>
            <a:off x="3529013" y="4122738"/>
            <a:ext cx="3016250" cy="430887"/>
          </a:xfrm>
        </p:spPr>
        <p:txBody>
          <a:bodyPr/>
          <a:lstStyle/>
          <a:p>
            <a:pPr lvl="0"/>
            <a:endParaRPr lang="en-US" dirty="0"/>
          </a:p>
        </p:txBody>
      </p:sp>
      <p:sp>
        <p:nvSpPr>
          <p:cNvPr id="6" name="Text Placeholder 5">
            <a:extLst>
              <a:ext uri="{FF2B5EF4-FFF2-40B4-BE49-F238E27FC236}">
                <a16:creationId xmlns:a16="http://schemas.microsoft.com/office/drawing/2014/main" id="{9DBCFFAB-B372-4205-8D8C-1A77362A4416}"/>
              </a:ext>
            </a:extLst>
          </p:cNvPr>
          <p:cNvSpPr>
            <a:spLocks noGrp="1"/>
          </p:cNvSpPr>
          <p:nvPr>
            <p:ph type="body" sz="quarter" idx="27"/>
          </p:nvPr>
        </p:nvSpPr>
        <p:spPr>
          <a:xfrm>
            <a:off x="7199313" y="3978275"/>
            <a:ext cx="2655887" cy="430887"/>
          </a:xfrm>
        </p:spPr>
        <p:txBody>
          <a:bodyPr/>
          <a:lstStyle/>
          <a:p>
            <a:pPr lvl="0"/>
            <a:endParaRPr lang="en-US" dirty="0"/>
          </a:p>
        </p:txBody>
      </p:sp>
    </p:spTree>
    <p:extLst>
      <p:ext uri="{BB962C8B-B14F-4D97-AF65-F5344CB8AC3E}">
        <p14:creationId xmlns:p14="http://schemas.microsoft.com/office/powerpoint/2010/main" val="308057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707D72F4-9887-44D1-B750-938776960C2C}"/>
              </a:ext>
            </a:extLst>
          </p:cNvPr>
          <p:cNvSpPr>
            <a:spLocks noGrp="1"/>
          </p:cNvSpPr>
          <p:nvPr>
            <p:ph sz="quarter" idx="11"/>
          </p:nvPr>
        </p:nvSpPr>
        <p:spPr>
          <a:xfrm>
            <a:off x="682625" y="3227388"/>
            <a:ext cx="4010025" cy="430887"/>
          </a:xfrm>
        </p:spPr>
        <p:txBody>
          <a:bodyPr/>
          <a:lstStyle/>
          <a:p>
            <a:pPr lvl="0"/>
            <a:endParaRPr lang="en-US" dirty="0"/>
          </a:p>
        </p:txBody>
      </p:sp>
      <p:cxnSp>
        <p:nvCxnSpPr>
          <p:cNvPr id="7" name="Straight Connector 6">
            <a:extLst>
              <a:ext uri="{FF2B5EF4-FFF2-40B4-BE49-F238E27FC236}">
                <a16:creationId xmlns:a16="http://schemas.microsoft.com/office/drawing/2014/main" id="{C856A7BA-B61D-4B57-A8C5-DF78D62C8E0B}"/>
              </a:ext>
              <a:ext uri="{C183D7F6-B498-43B3-948B-1728B52AA6E4}">
                <adec:decorative xmlns:adec="http://schemas.microsoft.com/office/drawing/2017/decorative" val="1"/>
              </a:ext>
            </a:extLst>
          </p:cNvPr>
          <p:cNvCxnSpPr>
            <a:cxnSpLocks/>
          </p:cNvCxnSpPr>
          <p:nvPr userDrawn="1"/>
        </p:nvCxnSpPr>
        <p:spPr>
          <a:xfrm>
            <a:off x="4487594" y="5322035"/>
            <a:ext cx="0" cy="85946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9A635E3-9D70-4C18-95AE-8AA808CA05AE}"/>
              </a:ext>
              <a:ext uri="{C183D7F6-B498-43B3-948B-1728B52AA6E4}">
                <adec:decorative xmlns:adec="http://schemas.microsoft.com/office/drawing/2017/decorative" val="1"/>
              </a:ext>
            </a:extLst>
          </p:cNvPr>
          <p:cNvSpPr/>
          <p:nvPr userDrawn="1"/>
        </p:nvSpPr>
        <p:spPr>
          <a:xfrm>
            <a:off x="5512908" y="1855303"/>
            <a:ext cx="6396920" cy="3021496"/>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921789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707D72F4-9887-44D1-B750-938776960C2C}"/>
              </a:ext>
            </a:extLst>
          </p:cNvPr>
          <p:cNvSpPr>
            <a:spLocks noGrp="1"/>
          </p:cNvSpPr>
          <p:nvPr>
            <p:ph sz="quarter" idx="11"/>
          </p:nvPr>
        </p:nvSpPr>
        <p:spPr>
          <a:xfrm>
            <a:off x="682625" y="3227388"/>
            <a:ext cx="4010025" cy="430887"/>
          </a:xfrm>
        </p:spPr>
        <p:txBody>
          <a:bodyPr/>
          <a:lstStyle/>
          <a:p>
            <a:pPr lvl="0"/>
            <a:endParaRPr lang="en-US" dirty="0"/>
          </a:p>
        </p:txBody>
      </p:sp>
      <p:cxnSp>
        <p:nvCxnSpPr>
          <p:cNvPr id="7" name="Straight Connector 6">
            <a:extLst>
              <a:ext uri="{FF2B5EF4-FFF2-40B4-BE49-F238E27FC236}">
                <a16:creationId xmlns:a16="http://schemas.microsoft.com/office/drawing/2014/main" id="{203199D7-0C16-41EE-9DEB-2043B53FF155}"/>
              </a:ext>
              <a:ext uri="{C183D7F6-B498-43B3-948B-1728B52AA6E4}">
                <adec:decorative xmlns:adec="http://schemas.microsoft.com/office/drawing/2017/decorative" val="1"/>
              </a:ext>
            </a:extLst>
          </p:cNvPr>
          <p:cNvCxnSpPr>
            <a:cxnSpLocks/>
          </p:cNvCxnSpPr>
          <p:nvPr userDrawn="1"/>
        </p:nvCxnSpPr>
        <p:spPr>
          <a:xfrm>
            <a:off x="4487594" y="5322035"/>
            <a:ext cx="0" cy="85946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439E3BE-4C38-4E68-A774-62360F4EF36A}"/>
              </a:ext>
              <a:ext uri="{C183D7F6-B498-43B3-948B-1728B52AA6E4}">
                <adec:decorative xmlns:adec="http://schemas.microsoft.com/office/drawing/2017/decorative" val="1"/>
              </a:ext>
            </a:extLst>
          </p:cNvPr>
          <p:cNvSpPr/>
          <p:nvPr userDrawn="1"/>
        </p:nvSpPr>
        <p:spPr>
          <a:xfrm>
            <a:off x="5512908" y="1855303"/>
            <a:ext cx="6396920" cy="3021496"/>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3009980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707D72F4-9887-44D1-B750-938776960C2C}"/>
              </a:ext>
            </a:extLst>
          </p:cNvPr>
          <p:cNvSpPr>
            <a:spLocks noGrp="1"/>
          </p:cNvSpPr>
          <p:nvPr>
            <p:ph sz="quarter" idx="11"/>
          </p:nvPr>
        </p:nvSpPr>
        <p:spPr>
          <a:xfrm>
            <a:off x="682625" y="3227388"/>
            <a:ext cx="4010025" cy="430887"/>
          </a:xfrm>
        </p:spPr>
        <p:txBody>
          <a:bodyPr/>
          <a:lstStyle/>
          <a:p>
            <a:pPr lvl="0"/>
            <a:endParaRPr lang="en-US" dirty="0"/>
          </a:p>
        </p:txBody>
      </p:sp>
      <p:sp>
        <p:nvSpPr>
          <p:cNvPr id="7" name="Text Placeholder 6">
            <a:extLst>
              <a:ext uri="{FF2B5EF4-FFF2-40B4-BE49-F238E27FC236}">
                <a16:creationId xmlns:a16="http://schemas.microsoft.com/office/drawing/2014/main" id="{2E1E3C21-C51A-430D-B930-C988FEA06E7C}"/>
              </a:ext>
            </a:extLst>
          </p:cNvPr>
          <p:cNvSpPr>
            <a:spLocks noGrp="1"/>
          </p:cNvSpPr>
          <p:nvPr>
            <p:ph type="body" sz="quarter" idx="12"/>
          </p:nvPr>
        </p:nvSpPr>
        <p:spPr>
          <a:xfrm>
            <a:off x="6096000" y="1731963"/>
            <a:ext cx="2630488" cy="102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972B9A1B-8240-4B4C-8B96-1671493D0E40}"/>
              </a:ext>
              <a:ext uri="{C183D7F6-B498-43B3-948B-1728B52AA6E4}">
                <adec:decorative xmlns:adec="http://schemas.microsoft.com/office/drawing/2017/decorative" val="1"/>
              </a:ext>
            </a:extLst>
          </p:cNvPr>
          <p:cNvCxnSpPr>
            <a:cxnSpLocks/>
          </p:cNvCxnSpPr>
          <p:nvPr userDrawn="1"/>
        </p:nvCxnSpPr>
        <p:spPr>
          <a:xfrm>
            <a:off x="4487594" y="5322035"/>
            <a:ext cx="0" cy="85946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2018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707D72F4-9887-44D1-B750-938776960C2C}"/>
              </a:ext>
            </a:extLst>
          </p:cNvPr>
          <p:cNvSpPr>
            <a:spLocks noGrp="1"/>
          </p:cNvSpPr>
          <p:nvPr>
            <p:ph sz="quarter" idx="11"/>
          </p:nvPr>
        </p:nvSpPr>
        <p:spPr>
          <a:xfrm>
            <a:off x="682625" y="3227388"/>
            <a:ext cx="4010025" cy="430887"/>
          </a:xfrm>
        </p:spPr>
        <p:txBody>
          <a:bodyPr/>
          <a:lstStyle/>
          <a:p>
            <a:pPr lvl="0"/>
            <a:endParaRPr lang="en-US" dirty="0"/>
          </a:p>
        </p:txBody>
      </p:sp>
      <p:sp>
        <p:nvSpPr>
          <p:cNvPr id="7" name="Rectangle 6">
            <a:extLst>
              <a:ext uri="{FF2B5EF4-FFF2-40B4-BE49-F238E27FC236}">
                <a16:creationId xmlns:a16="http://schemas.microsoft.com/office/drawing/2014/main" id="{A0C7841B-23B8-4EA3-8490-4FF70F8E91CE}"/>
              </a:ext>
              <a:ext uri="{C183D7F6-B498-43B3-948B-1728B52AA6E4}">
                <adec:decorative xmlns:adec="http://schemas.microsoft.com/office/drawing/2017/decorative" val="1"/>
              </a:ext>
            </a:extLst>
          </p:cNvPr>
          <p:cNvSpPr/>
          <p:nvPr userDrawn="1"/>
        </p:nvSpPr>
        <p:spPr bwMode="auto">
          <a:xfrm>
            <a:off x="5940950" y="1556729"/>
            <a:ext cx="5852435" cy="3241297"/>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B7575594-6030-48A5-86F5-3B3F91D028B5}"/>
              </a:ext>
              <a:ext uri="{C183D7F6-B498-43B3-948B-1728B52AA6E4}">
                <adec:decorative xmlns:adec="http://schemas.microsoft.com/office/drawing/2017/decorative" val="1"/>
              </a:ext>
            </a:extLst>
          </p:cNvPr>
          <p:cNvCxnSpPr>
            <a:cxnSpLocks/>
          </p:cNvCxnSpPr>
          <p:nvPr userDrawn="1"/>
        </p:nvCxnSpPr>
        <p:spPr>
          <a:xfrm>
            <a:off x="4614204" y="5322034"/>
            <a:ext cx="0" cy="85946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689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B5E17DE-A614-4EB4-926A-C39E20C340DB}"/>
              </a:ext>
            </a:extLst>
          </p:cNvPr>
          <p:cNvSpPr>
            <a:spLocks noGrp="1"/>
          </p:cNvSpPr>
          <p:nvPr>
            <p:ph type="body" sz="quarter" idx="11"/>
          </p:nvPr>
        </p:nvSpPr>
        <p:spPr>
          <a:xfrm>
            <a:off x="420688" y="3429000"/>
            <a:ext cx="4368800" cy="430887"/>
          </a:xfrm>
        </p:spPr>
        <p:txBody>
          <a:bodyPr/>
          <a:lstStyle/>
          <a:p>
            <a:pPr lvl="0"/>
            <a:endParaRPr lang="en-US" dirty="0"/>
          </a:p>
        </p:txBody>
      </p:sp>
      <p:sp>
        <p:nvSpPr>
          <p:cNvPr id="8" name="Text Placeholder 7">
            <a:extLst>
              <a:ext uri="{FF2B5EF4-FFF2-40B4-BE49-F238E27FC236}">
                <a16:creationId xmlns:a16="http://schemas.microsoft.com/office/drawing/2014/main" id="{8C97E7BB-3013-4DAC-AD21-4855F775C481}"/>
              </a:ext>
            </a:extLst>
          </p:cNvPr>
          <p:cNvSpPr>
            <a:spLocks noGrp="1"/>
          </p:cNvSpPr>
          <p:nvPr>
            <p:ph type="body" sz="quarter" idx="12"/>
          </p:nvPr>
        </p:nvSpPr>
        <p:spPr>
          <a:xfrm>
            <a:off x="6096000" y="1470025"/>
            <a:ext cx="3759200" cy="430887"/>
          </a:xfrm>
        </p:spPr>
        <p:txBody>
          <a:bodyPr/>
          <a:lstStyle/>
          <a:p>
            <a:pPr lvl="0"/>
            <a:endParaRPr lang="en-US" dirty="0"/>
          </a:p>
        </p:txBody>
      </p:sp>
      <p:cxnSp>
        <p:nvCxnSpPr>
          <p:cNvPr id="9" name="Straight Connector 8">
            <a:extLst>
              <a:ext uri="{FF2B5EF4-FFF2-40B4-BE49-F238E27FC236}">
                <a16:creationId xmlns:a16="http://schemas.microsoft.com/office/drawing/2014/main" id="{745683A8-D93E-4E58-B9B7-C5C9B7901B93}"/>
              </a:ext>
              <a:ext uri="{C183D7F6-B498-43B3-948B-1728B52AA6E4}">
                <adec:decorative xmlns:adec="http://schemas.microsoft.com/office/drawing/2017/decorative" val="1"/>
              </a:ext>
            </a:extLst>
          </p:cNvPr>
          <p:cNvCxnSpPr>
            <a:cxnSpLocks/>
          </p:cNvCxnSpPr>
          <p:nvPr userDrawn="1"/>
        </p:nvCxnSpPr>
        <p:spPr>
          <a:xfrm>
            <a:off x="4614204" y="5322034"/>
            <a:ext cx="0" cy="85946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FDD5E4A-F0B6-4670-863D-D8CCD8BC721F}"/>
              </a:ext>
              <a:ext uri="{C183D7F6-B498-43B3-948B-1728B52AA6E4}">
                <adec:decorative xmlns:adec="http://schemas.microsoft.com/office/drawing/2017/decorative" val="1"/>
              </a:ext>
            </a:extLst>
          </p:cNvPr>
          <p:cNvSpPr/>
          <p:nvPr userDrawn="1"/>
        </p:nvSpPr>
        <p:spPr bwMode="auto">
          <a:xfrm>
            <a:off x="5922530" y="1629624"/>
            <a:ext cx="5852435" cy="3241297"/>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04352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546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622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6865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10403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095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3262" cy="553998"/>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endParaRPr lang="en-US" dirty="0"/>
          </a:p>
        </p:txBody>
      </p:sp>
      <p:sp>
        <p:nvSpPr>
          <p:cNvPr id="10" name="Content Placeholder 9">
            <a:extLst>
              <a:ext uri="{FF2B5EF4-FFF2-40B4-BE49-F238E27FC236}">
                <a16:creationId xmlns:a16="http://schemas.microsoft.com/office/drawing/2014/main" id="{FCEE39B3-4461-409A-A7A2-978DECAEE467}"/>
              </a:ext>
            </a:extLst>
          </p:cNvPr>
          <p:cNvSpPr>
            <a:spLocks noGrp="1"/>
          </p:cNvSpPr>
          <p:nvPr>
            <p:ph sz="quarter" idx="11"/>
          </p:nvPr>
        </p:nvSpPr>
        <p:spPr>
          <a:xfrm>
            <a:off x="2036763" y="1350963"/>
            <a:ext cx="1492250" cy="430887"/>
          </a:xfrm>
        </p:spPr>
        <p:txBody>
          <a:bodyPr/>
          <a:lstStyle/>
          <a:p>
            <a:pPr lvl="0"/>
            <a:endParaRPr lang="en-US" dirty="0"/>
          </a:p>
        </p:txBody>
      </p:sp>
      <p:sp>
        <p:nvSpPr>
          <p:cNvPr id="12" name="Content Placeholder 11">
            <a:extLst>
              <a:ext uri="{FF2B5EF4-FFF2-40B4-BE49-F238E27FC236}">
                <a16:creationId xmlns:a16="http://schemas.microsoft.com/office/drawing/2014/main" id="{BF1F71EF-143D-4B72-BF30-84C53E20DE63}"/>
              </a:ext>
            </a:extLst>
          </p:cNvPr>
          <p:cNvSpPr>
            <a:spLocks noGrp="1"/>
          </p:cNvSpPr>
          <p:nvPr>
            <p:ph sz="quarter" idx="12"/>
          </p:nvPr>
        </p:nvSpPr>
        <p:spPr>
          <a:xfrm>
            <a:off x="3746500" y="1122363"/>
            <a:ext cx="2057400" cy="430887"/>
          </a:xfrm>
        </p:spPr>
        <p:txBody>
          <a:bodyPr/>
          <a:lstStyle/>
          <a:p>
            <a:pPr lvl="0"/>
            <a:endParaRPr lang="en-US" dirty="0"/>
          </a:p>
        </p:txBody>
      </p:sp>
      <p:sp>
        <p:nvSpPr>
          <p:cNvPr id="14" name="Content Placeholder 13">
            <a:extLst>
              <a:ext uri="{FF2B5EF4-FFF2-40B4-BE49-F238E27FC236}">
                <a16:creationId xmlns:a16="http://schemas.microsoft.com/office/drawing/2014/main" id="{B890DC87-8625-4232-8F06-552F4A1B17D8}"/>
              </a:ext>
            </a:extLst>
          </p:cNvPr>
          <p:cNvSpPr>
            <a:spLocks noGrp="1"/>
          </p:cNvSpPr>
          <p:nvPr>
            <p:ph sz="quarter" idx="13"/>
          </p:nvPr>
        </p:nvSpPr>
        <p:spPr>
          <a:xfrm>
            <a:off x="6096000" y="1122363"/>
            <a:ext cx="2262188" cy="430887"/>
          </a:xfrm>
        </p:spPr>
        <p:txBody>
          <a:bodyPr/>
          <a:lstStyle/>
          <a:p>
            <a:pPr lvl="0"/>
            <a:endParaRPr lang="en-US" dirty="0"/>
          </a:p>
        </p:txBody>
      </p:sp>
      <p:sp>
        <p:nvSpPr>
          <p:cNvPr id="16" name="Content Placeholder 15">
            <a:extLst>
              <a:ext uri="{FF2B5EF4-FFF2-40B4-BE49-F238E27FC236}">
                <a16:creationId xmlns:a16="http://schemas.microsoft.com/office/drawing/2014/main" id="{8B4EE25A-06A4-40CE-9094-C6AE04B09EC5}"/>
              </a:ext>
            </a:extLst>
          </p:cNvPr>
          <p:cNvSpPr>
            <a:spLocks noGrp="1"/>
          </p:cNvSpPr>
          <p:nvPr>
            <p:ph sz="quarter" idx="14"/>
          </p:nvPr>
        </p:nvSpPr>
        <p:spPr>
          <a:xfrm>
            <a:off x="8747125" y="1122363"/>
            <a:ext cx="1817688" cy="430887"/>
          </a:xfrm>
        </p:spPr>
        <p:txBody>
          <a:bodyPr/>
          <a:lstStyle/>
          <a:p>
            <a:pPr lvl="0"/>
            <a:endParaRPr lang="en-US" dirty="0"/>
          </a:p>
        </p:txBody>
      </p:sp>
      <p:sp>
        <p:nvSpPr>
          <p:cNvPr id="18" name="Content Placeholder 17">
            <a:extLst>
              <a:ext uri="{FF2B5EF4-FFF2-40B4-BE49-F238E27FC236}">
                <a16:creationId xmlns:a16="http://schemas.microsoft.com/office/drawing/2014/main" id="{53900158-3301-425B-9DA0-6A1C0C190D3D}"/>
              </a:ext>
            </a:extLst>
          </p:cNvPr>
          <p:cNvSpPr>
            <a:spLocks noGrp="1"/>
          </p:cNvSpPr>
          <p:nvPr>
            <p:ph sz="quarter" idx="15"/>
          </p:nvPr>
        </p:nvSpPr>
        <p:spPr>
          <a:xfrm>
            <a:off x="1744663" y="1989138"/>
            <a:ext cx="1784350" cy="430887"/>
          </a:xfrm>
        </p:spPr>
        <p:txBody>
          <a:bodyPr/>
          <a:lstStyle/>
          <a:p>
            <a:pPr lvl="0"/>
            <a:endParaRPr lang="en-US" dirty="0"/>
          </a:p>
        </p:txBody>
      </p:sp>
      <p:sp>
        <p:nvSpPr>
          <p:cNvPr id="20" name="Content Placeholder 19">
            <a:extLst>
              <a:ext uri="{FF2B5EF4-FFF2-40B4-BE49-F238E27FC236}">
                <a16:creationId xmlns:a16="http://schemas.microsoft.com/office/drawing/2014/main" id="{43EED4BA-6E94-4132-BF3C-F6E136885479}"/>
              </a:ext>
            </a:extLst>
          </p:cNvPr>
          <p:cNvSpPr>
            <a:spLocks noGrp="1"/>
          </p:cNvSpPr>
          <p:nvPr>
            <p:ph sz="quarter" idx="16"/>
          </p:nvPr>
        </p:nvSpPr>
        <p:spPr>
          <a:xfrm>
            <a:off x="3856038" y="1865313"/>
            <a:ext cx="2057400" cy="430887"/>
          </a:xfrm>
        </p:spPr>
        <p:txBody>
          <a:bodyPr/>
          <a:lstStyle/>
          <a:p>
            <a:pPr lvl="0"/>
            <a:endParaRPr lang="en-US" dirty="0"/>
          </a:p>
        </p:txBody>
      </p:sp>
      <p:sp>
        <p:nvSpPr>
          <p:cNvPr id="22" name="Content Placeholder 21">
            <a:extLst>
              <a:ext uri="{FF2B5EF4-FFF2-40B4-BE49-F238E27FC236}">
                <a16:creationId xmlns:a16="http://schemas.microsoft.com/office/drawing/2014/main" id="{574D6ED0-337B-43EF-8FC5-F03EF5A0709A}"/>
              </a:ext>
            </a:extLst>
          </p:cNvPr>
          <p:cNvSpPr>
            <a:spLocks noGrp="1"/>
          </p:cNvSpPr>
          <p:nvPr>
            <p:ph sz="quarter" idx="17"/>
          </p:nvPr>
        </p:nvSpPr>
        <p:spPr>
          <a:xfrm>
            <a:off x="6240463" y="1741488"/>
            <a:ext cx="1784350" cy="430887"/>
          </a:xfrm>
        </p:spPr>
        <p:txBody>
          <a:bodyPr/>
          <a:lstStyle/>
          <a:p>
            <a:pPr lvl="0"/>
            <a:endParaRPr lang="en-US" dirty="0"/>
          </a:p>
        </p:txBody>
      </p:sp>
    </p:spTree>
    <p:extLst>
      <p:ext uri="{BB962C8B-B14F-4D97-AF65-F5344CB8AC3E}">
        <p14:creationId xmlns:p14="http://schemas.microsoft.com/office/powerpoint/2010/main" val="2923951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6166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279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1285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44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491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2076-2FF8-4526-B409-CADD4B0921A4}"/>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0F96833D-2845-481F-8466-83337E8C21E3}"/>
              </a:ext>
            </a:extLst>
          </p:cNvPr>
          <p:cNvSpPr>
            <a:spLocks noGrp="1"/>
          </p:cNvSpPr>
          <p:nvPr>
            <p:ph type="body" sz="quarter" idx="10"/>
          </p:nvPr>
        </p:nvSpPr>
        <p:spPr>
          <a:xfrm>
            <a:off x="4572000" y="2409825"/>
            <a:ext cx="3962400" cy="430887"/>
          </a:xfrm>
        </p:spPr>
        <p:txBody>
          <a:bodyPr/>
          <a:lstStyle/>
          <a:p>
            <a:pPr lvl="0"/>
            <a:endParaRPr lang="en-US" dirty="0"/>
          </a:p>
        </p:txBody>
      </p:sp>
    </p:spTree>
    <p:extLst>
      <p:ext uri="{BB962C8B-B14F-4D97-AF65-F5344CB8AC3E}">
        <p14:creationId xmlns:p14="http://schemas.microsoft.com/office/powerpoint/2010/main" val="687580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6713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81860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48484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55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3262" cy="553998"/>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endParaRPr lang="en-US" dirty="0"/>
          </a:p>
        </p:txBody>
      </p:sp>
      <p:sp>
        <p:nvSpPr>
          <p:cNvPr id="10" name="Content Placeholder 9">
            <a:extLst>
              <a:ext uri="{FF2B5EF4-FFF2-40B4-BE49-F238E27FC236}">
                <a16:creationId xmlns:a16="http://schemas.microsoft.com/office/drawing/2014/main" id="{FCEE39B3-4461-409A-A7A2-978DECAEE467}"/>
              </a:ext>
            </a:extLst>
          </p:cNvPr>
          <p:cNvSpPr>
            <a:spLocks noGrp="1"/>
          </p:cNvSpPr>
          <p:nvPr>
            <p:ph sz="quarter" idx="11"/>
          </p:nvPr>
        </p:nvSpPr>
        <p:spPr>
          <a:xfrm>
            <a:off x="2036763" y="1350963"/>
            <a:ext cx="1492250" cy="430887"/>
          </a:xfrm>
        </p:spPr>
        <p:txBody>
          <a:bodyPr/>
          <a:lstStyle/>
          <a:p>
            <a:pPr lvl="0"/>
            <a:endParaRPr lang="en-US" dirty="0"/>
          </a:p>
        </p:txBody>
      </p:sp>
      <p:sp>
        <p:nvSpPr>
          <p:cNvPr id="12" name="Content Placeholder 11">
            <a:extLst>
              <a:ext uri="{FF2B5EF4-FFF2-40B4-BE49-F238E27FC236}">
                <a16:creationId xmlns:a16="http://schemas.microsoft.com/office/drawing/2014/main" id="{BF1F71EF-143D-4B72-BF30-84C53E20DE63}"/>
              </a:ext>
            </a:extLst>
          </p:cNvPr>
          <p:cNvSpPr>
            <a:spLocks noGrp="1"/>
          </p:cNvSpPr>
          <p:nvPr>
            <p:ph sz="quarter" idx="12"/>
          </p:nvPr>
        </p:nvSpPr>
        <p:spPr>
          <a:xfrm>
            <a:off x="3746500" y="1122363"/>
            <a:ext cx="2057400" cy="430887"/>
          </a:xfrm>
        </p:spPr>
        <p:txBody>
          <a:bodyPr/>
          <a:lstStyle/>
          <a:p>
            <a:pPr lvl="0"/>
            <a:endParaRPr lang="en-US" dirty="0"/>
          </a:p>
        </p:txBody>
      </p:sp>
      <p:sp>
        <p:nvSpPr>
          <p:cNvPr id="14" name="Content Placeholder 13">
            <a:extLst>
              <a:ext uri="{FF2B5EF4-FFF2-40B4-BE49-F238E27FC236}">
                <a16:creationId xmlns:a16="http://schemas.microsoft.com/office/drawing/2014/main" id="{B890DC87-8625-4232-8F06-552F4A1B17D8}"/>
              </a:ext>
            </a:extLst>
          </p:cNvPr>
          <p:cNvSpPr>
            <a:spLocks noGrp="1"/>
          </p:cNvSpPr>
          <p:nvPr>
            <p:ph sz="quarter" idx="13"/>
          </p:nvPr>
        </p:nvSpPr>
        <p:spPr>
          <a:xfrm>
            <a:off x="6096000" y="1122363"/>
            <a:ext cx="2262188" cy="430887"/>
          </a:xfrm>
        </p:spPr>
        <p:txBody>
          <a:bodyPr/>
          <a:lstStyle/>
          <a:p>
            <a:pPr lvl="0"/>
            <a:endParaRPr lang="en-US" dirty="0"/>
          </a:p>
        </p:txBody>
      </p:sp>
    </p:spTree>
    <p:extLst>
      <p:ext uri="{BB962C8B-B14F-4D97-AF65-F5344CB8AC3E}">
        <p14:creationId xmlns:p14="http://schemas.microsoft.com/office/powerpoint/2010/main" val="3509448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63768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685908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userDrawn="1"/>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3522844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806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72DBE22-58E6-4617-B323-4DFC45FCF055}"/>
              </a:ext>
            </a:extLst>
          </p:cNvPr>
          <p:cNvSpPr/>
          <p:nvPr userDrawn="1"/>
        </p:nvSpPr>
        <p:spPr bwMode="auto">
          <a:xfrm>
            <a:off x="6096000" y="585788"/>
            <a:ext cx="5802312" cy="5978525"/>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5303520" cy="1386114"/>
          </a:xfrm>
        </p:spPr>
        <p:txBody>
          <a:bodyPr/>
          <a:lstStyle/>
          <a:p>
            <a:r>
              <a:rPr lang="en-US"/>
              <a:t>Click to edit Master title style</a:t>
            </a:r>
          </a:p>
        </p:txBody>
      </p:sp>
      <p:sp>
        <p:nvSpPr>
          <p:cNvPr id="4" name="Text Placeholder 3"/>
          <p:cNvSpPr>
            <a:spLocks noGrp="1"/>
          </p:cNvSpPr>
          <p:nvPr>
            <p:ph type="body" sz="quarter" idx="10"/>
          </p:nvPr>
        </p:nvSpPr>
        <p:spPr>
          <a:xfrm>
            <a:off x="584200" y="2019300"/>
            <a:ext cx="5303520" cy="1129540"/>
          </a:xfrm>
        </p:spPr>
        <p:txBody>
          <a:bodyPr wrap="square">
            <a:noAutofit/>
          </a:bodyPr>
          <a:lstStyle>
            <a:lvl1pPr marL="0" indent="0">
              <a:lnSpc>
                <a:spcPct val="90000"/>
              </a:lnSpc>
              <a:spcBef>
                <a:spcPts val="0"/>
              </a:spcBef>
              <a:spcAft>
                <a:spcPts val="600"/>
              </a:spcAft>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lnSpc>
                <a:spcPct val="90000"/>
              </a:lnSpc>
              <a:spcBef>
                <a:spcPts val="0"/>
              </a:spcBef>
              <a:spcAft>
                <a:spcPts val="600"/>
              </a:spcAft>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p:txBody>
      </p:sp>
      <p:sp>
        <p:nvSpPr>
          <p:cNvPr id="7" name="Text Placeholder 8">
            <a:extLst>
              <a:ext uri="{FF2B5EF4-FFF2-40B4-BE49-F238E27FC236}">
                <a16:creationId xmlns:a16="http://schemas.microsoft.com/office/drawing/2014/main" id="{15AEC45E-1235-4BFF-B027-916FFEC9E4AD}"/>
              </a:ext>
            </a:extLst>
          </p:cNvPr>
          <p:cNvSpPr>
            <a:spLocks noGrp="1"/>
          </p:cNvSpPr>
          <p:nvPr>
            <p:ph type="body" sz="quarter" idx="13"/>
          </p:nvPr>
        </p:nvSpPr>
        <p:spPr>
          <a:xfrm>
            <a:off x="9515475" y="168934"/>
            <a:ext cx="2676525" cy="941726"/>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00"/>
              </a:spcAft>
              <a:buNone/>
              <a:defRPr lang="en-US" sz="12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
        <p:nvSpPr>
          <p:cNvPr id="10" name="Content Placeholder 5">
            <a:extLst>
              <a:ext uri="{FF2B5EF4-FFF2-40B4-BE49-F238E27FC236}">
                <a16:creationId xmlns:a16="http://schemas.microsoft.com/office/drawing/2014/main" id="{437FC640-0610-4128-8B50-5F3A069001A4}"/>
              </a:ext>
              <a:ext uri="{C183D7F6-B498-43B3-948B-1728B52AA6E4}">
                <adec:decorative xmlns:adec="http://schemas.microsoft.com/office/drawing/2017/decorative" val="1"/>
              </a:ext>
            </a:extLst>
          </p:cNvPr>
          <p:cNvSpPr txBox="1">
            <a:spLocks/>
          </p:cNvSpPr>
          <p:nvPr userDrawn="1"/>
        </p:nvSpPr>
        <p:spPr>
          <a:xfrm>
            <a:off x="9424036" y="168828"/>
            <a:ext cx="91440" cy="941832"/>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8845670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_Title &amp; half-pag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2"/>
            <a:ext cx="11018520" cy="492443"/>
          </a:xfrm>
        </p:spPr>
        <p:txBody>
          <a:bodyPr/>
          <a:lstStyle>
            <a:lvl1pPr>
              <a:defRPr sz="3198"/>
            </a:lvl1pPr>
          </a:lstStyle>
          <a:p>
            <a:r>
              <a:rPr lang="en-US"/>
              <a:t>Click to edit Master title style</a:t>
            </a:r>
          </a:p>
        </p:txBody>
      </p:sp>
      <p:sp>
        <p:nvSpPr>
          <p:cNvPr id="4" name="Text Placeholder 3"/>
          <p:cNvSpPr>
            <a:spLocks noGrp="1"/>
          </p:cNvSpPr>
          <p:nvPr>
            <p:ph type="body" sz="quarter" idx="10"/>
          </p:nvPr>
        </p:nvSpPr>
        <p:spPr>
          <a:xfrm>
            <a:off x="586391" y="1560645"/>
            <a:ext cx="4898137" cy="1227387"/>
          </a:xfrm>
        </p:spPr>
        <p:txBody>
          <a:bodyPr wrap="square">
            <a:spAutoFit/>
          </a:bodyPr>
          <a:lstStyle>
            <a:lvl1pPr marL="0" indent="0">
              <a:lnSpc>
                <a:spcPct val="110000"/>
              </a:lnSpc>
              <a:spcBef>
                <a:spcPts val="1199"/>
              </a:spcBef>
              <a:buNone/>
              <a:defRPr sz="1799">
                <a:latin typeface="+mn-lt"/>
              </a:defRPr>
            </a:lvl1pPr>
            <a:lvl2pPr marL="228440" indent="0">
              <a:buNone/>
              <a:defRPr sz="1599"/>
            </a:lvl2pPr>
            <a:lvl3pPr marL="456880" indent="0">
              <a:buNone/>
              <a:defRPr sz="1199"/>
            </a:lvl3pPr>
            <a:lvl4pPr marL="685320" indent="0">
              <a:buNone/>
              <a:defRPr sz="1099"/>
            </a:lvl4pPr>
            <a:lvl5pPr marL="913760" indent="0">
              <a:buNone/>
              <a:defRPr sz="10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012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Device layout 1">
    <p:bg>
      <p:bgRef idx="1001">
        <a:schemeClr val="bg1"/>
      </p:bgRef>
    </p:bg>
    <p:spTree>
      <p:nvGrpSpPr>
        <p:cNvPr id="1" name=""/>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00384BD8-FCAE-40C3-BD40-1BB8887C615C}"/>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584200" y="1922803"/>
            <a:ext cx="4758211" cy="615553"/>
          </a:xfrm>
          <a:prstGeom prst="rect">
            <a:avLst/>
          </a:prstGeom>
        </p:spPr>
        <p:txBody>
          <a:bodyPr wrap="square" lIns="0" tIns="0" rIns="0" bIns="0">
            <a:spAutoFit/>
          </a:bodyPr>
          <a:lstStyle>
            <a:lvl1pPr marL="0" indent="0">
              <a:lnSpc>
                <a:spcPts val="2353"/>
              </a:lnSpc>
              <a:buNone/>
              <a:defRPr sz="2000" b="0" i="0">
                <a:solidFill>
                  <a:schemeClr val="accent2"/>
                </a:solidFill>
                <a:latin typeface="+mj-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584199" y="2707598"/>
            <a:ext cx="4758210" cy="2246769"/>
          </a:xfrm>
          <a:prstGeom prst="rect">
            <a:avLst/>
          </a:prstGeom>
        </p:spPr>
        <p:txBody>
          <a:bodyPr lIns="0" tIns="0" rIns="0" bIns="0"/>
          <a:lstStyle>
            <a:lvl1pPr marL="285750" indent="-285750">
              <a:lnSpc>
                <a:spcPct val="100000"/>
              </a:lnSpc>
              <a:spcBef>
                <a:spcPts val="0"/>
              </a:spcBef>
              <a:spcAft>
                <a:spcPts val="1200"/>
              </a:spcAft>
              <a:buFont typeface="Arial" panose="020B0604020202020204" pitchFamily="34" charset="0"/>
              <a:buChar char="•"/>
              <a:defRPr sz="1400"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5E7589DA-8946-4DF6-9A38-0915D38036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817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01780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30305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6303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3262" cy="553998"/>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endParaRPr lang="en-US" dirty="0"/>
          </a:p>
        </p:txBody>
      </p:sp>
      <p:sp>
        <p:nvSpPr>
          <p:cNvPr id="10" name="Content Placeholder 9">
            <a:extLst>
              <a:ext uri="{FF2B5EF4-FFF2-40B4-BE49-F238E27FC236}">
                <a16:creationId xmlns:a16="http://schemas.microsoft.com/office/drawing/2014/main" id="{FCEE39B3-4461-409A-A7A2-978DECAEE467}"/>
              </a:ext>
            </a:extLst>
          </p:cNvPr>
          <p:cNvSpPr>
            <a:spLocks noGrp="1"/>
          </p:cNvSpPr>
          <p:nvPr>
            <p:ph sz="quarter" idx="11"/>
          </p:nvPr>
        </p:nvSpPr>
        <p:spPr>
          <a:xfrm>
            <a:off x="2036763" y="1350963"/>
            <a:ext cx="1492250" cy="430887"/>
          </a:xfrm>
        </p:spPr>
        <p:txBody>
          <a:bodyPr/>
          <a:lstStyle/>
          <a:p>
            <a:pPr lvl="0"/>
            <a:endParaRPr lang="en-US" dirty="0"/>
          </a:p>
        </p:txBody>
      </p:sp>
      <p:sp>
        <p:nvSpPr>
          <p:cNvPr id="12" name="Content Placeholder 11">
            <a:extLst>
              <a:ext uri="{FF2B5EF4-FFF2-40B4-BE49-F238E27FC236}">
                <a16:creationId xmlns:a16="http://schemas.microsoft.com/office/drawing/2014/main" id="{BF1F71EF-143D-4B72-BF30-84C53E20DE63}"/>
              </a:ext>
            </a:extLst>
          </p:cNvPr>
          <p:cNvSpPr>
            <a:spLocks noGrp="1"/>
          </p:cNvSpPr>
          <p:nvPr>
            <p:ph sz="quarter" idx="12"/>
          </p:nvPr>
        </p:nvSpPr>
        <p:spPr>
          <a:xfrm>
            <a:off x="3746500" y="1122363"/>
            <a:ext cx="2057400" cy="430887"/>
          </a:xfrm>
        </p:spPr>
        <p:txBody>
          <a:bodyPr/>
          <a:lstStyle/>
          <a:p>
            <a:pPr lvl="0"/>
            <a:endParaRPr lang="en-US" dirty="0"/>
          </a:p>
        </p:txBody>
      </p:sp>
      <p:sp>
        <p:nvSpPr>
          <p:cNvPr id="14" name="Content Placeholder 13">
            <a:extLst>
              <a:ext uri="{FF2B5EF4-FFF2-40B4-BE49-F238E27FC236}">
                <a16:creationId xmlns:a16="http://schemas.microsoft.com/office/drawing/2014/main" id="{B890DC87-8625-4232-8F06-552F4A1B17D8}"/>
              </a:ext>
            </a:extLst>
          </p:cNvPr>
          <p:cNvSpPr>
            <a:spLocks noGrp="1"/>
          </p:cNvSpPr>
          <p:nvPr>
            <p:ph sz="quarter" idx="13"/>
          </p:nvPr>
        </p:nvSpPr>
        <p:spPr>
          <a:xfrm>
            <a:off x="6096000" y="1122363"/>
            <a:ext cx="2262188" cy="430887"/>
          </a:xfrm>
        </p:spPr>
        <p:txBody>
          <a:bodyPr/>
          <a:lstStyle/>
          <a:p>
            <a:pPr lvl="0"/>
            <a:endParaRPr lang="en-US" dirty="0"/>
          </a:p>
        </p:txBody>
      </p:sp>
      <p:sp>
        <p:nvSpPr>
          <p:cNvPr id="16" name="Content Placeholder 15">
            <a:extLst>
              <a:ext uri="{FF2B5EF4-FFF2-40B4-BE49-F238E27FC236}">
                <a16:creationId xmlns:a16="http://schemas.microsoft.com/office/drawing/2014/main" id="{8B4EE25A-06A4-40CE-9094-C6AE04B09EC5}"/>
              </a:ext>
            </a:extLst>
          </p:cNvPr>
          <p:cNvSpPr>
            <a:spLocks noGrp="1"/>
          </p:cNvSpPr>
          <p:nvPr>
            <p:ph sz="quarter" idx="14"/>
          </p:nvPr>
        </p:nvSpPr>
        <p:spPr>
          <a:xfrm>
            <a:off x="8747125" y="1122363"/>
            <a:ext cx="1817688" cy="430887"/>
          </a:xfrm>
        </p:spPr>
        <p:txBody>
          <a:bodyPr/>
          <a:lstStyle/>
          <a:p>
            <a:pPr lvl="0"/>
            <a:endParaRPr lang="en-US" dirty="0"/>
          </a:p>
        </p:txBody>
      </p:sp>
      <p:sp>
        <p:nvSpPr>
          <p:cNvPr id="18" name="Content Placeholder 17">
            <a:extLst>
              <a:ext uri="{FF2B5EF4-FFF2-40B4-BE49-F238E27FC236}">
                <a16:creationId xmlns:a16="http://schemas.microsoft.com/office/drawing/2014/main" id="{53900158-3301-425B-9DA0-6A1C0C190D3D}"/>
              </a:ext>
            </a:extLst>
          </p:cNvPr>
          <p:cNvSpPr>
            <a:spLocks noGrp="1"/>
          </p:cNvSpPr>
          <p:nvPr>
            <p:ph sz="quarter" idx="15"/>
          </p:nvPr>
        </p:nvSpPr>
        <p:spPr>
          <a:xfrm>
            <a:off x="1744663" y="1989138"/>
            <a:ext cx="1784350" cy="430887"/>
          </a:xfrm>
        </p:spPr>
        <p:txBody>
          <a:bodyPr/>
          <a:lstStyle/>
          <a:p>
            <a:pPr lvl="0"/>
            <a:endParaRPr lang="en-US" dirty="0"/>
          </a:p>
        </p:txBody>
      </p:sp>
      <p:sp>
        <p:nvSpPr>
          <p:cNvPr id="20" name="Content Placeholder 19">
            <a:extLst>
              <a:ext uri="{FF2B5EF4-FFF2-40B4-BE49-F238E27FC236}">
                <a16:creationId xmlns:a16="http://schemas.microsoft.com/office/drawing/2014/main" id="{43EED4BA-6E94-4132-BF3C-F6E136885479}"/>
              </a:ext>
            </a:extLst>
          </p:cNvPr>
          <p:cNvSpPr>
            <a:spLocks noGrp="1"/>
          </p:cNvSpPr>
          <p:nvPr>
            <p:ph sz="quarter" idx="16"/>
          </p:nvPr>
        </p:nvSpPr>
        <p:spPr>
          <a:xfrm>
            <a:off x="3856038" y="1865313"/>
            <a:ext cx="2057400" cy="430887"/>
          </a:xfrm>
        </p:spPr>
        <p:txBody>
          <a:bodyPr/>
          <a:lstStyle/>
          <a:p>
            <a:pPr lvl="0"/>
            <a:endParaRPr lang="en-US" dirty="0"/>
          </a:p>
        </p:txBody>
      </p:sp>
      <p:sp>
        <p:nvSpPr>
          <p:cNvPr id="22" name="Content Placeholder 21">
            <a:extLst>
              <a:ext uri="{FF2B5EF4-FFF2-40B4-BE49-F238E27FC236}">
                <a16:creationId xmlns:a16="http://schemas.microsoft.com/office/drawing/2014/main" id="{574D6ED0-337B-43EF-8FC5-F03EF5A0709A}"/>
              </a:ext>
            </a:extLst>
          </p:cNvPr>
          <p:cNvSpPr>
            <a:spLocks noGrp="1"/>
          </p:cNvSpPr>
          <p:nvPr>
            <p:ph sz="quarter" idx="17"/>
          </p:nvPr>
        </p:nvSpPr>
        <p:spPr>
          <a:xfrm>
            <a:off x="6240463" y="1741488"/>
            <a:ext cx="1784350" cy="430887"/>
          </a:xfrm>
        </p:spPr>
        <p:txBody>
          <a:bodyPr/>
          <a:lstStyle/>
          <a:p>
            <a:pPr lvl="0"/>
            <a:endParaRPr lang="en-US" dirty="0"/>
          </a:p>
        </p:txBody>
      </p:sp>
      <p:sp>
        <p:nvSpPr>
          <p:cNvPr id="24" name="Content Placeholder 23">
            <a:extLst>
              <a:ext uri="{FF2B5EF4-FFF2-40B4-BE49-F238E27FC236}">
                <a16:creationId xmlns:a16="http://schemas.microsoft.com/office/drawing/2014/main" id="{063390F5-EDC8-476E-97A4-E690989EDC75}"/>
              </a:ext>
            </a:extLst>
          </p:cNvPr>
          <p:cNvSpPr>
            <a:spLocks noGrp="1"/>
          </p:cNvSpPr>
          <p:nvPr>
            <p:ph sz="quarter" idx="18"/>
          </p:nvPr>
        </p:nvSpPr>
        <p:spPr>
          <a:xfrm>
            <a:off x="8351838" y="1663700"/>
            <a:ext cx="2057400" cy="430887"/>
          </a:xfrm>
        </p:spPr>
        <p:txBody>
          <a:bodyPr/>
          <a:lstStyle/>
          <a:p>
            <a:pPr lvl="0"/>
            <a:endParaRPr lang="en-US" dirty="0"/>
          </a:p>
        </p:txBody>
      </p:sp>
      <p:sp>
        <p:nvSpPr>
          <p:cNvPr id="26" name="Content Placeholder 25">
            <a:extLst>
              <a:ext uri="{FF2B5EF4-FFF2-40B4-BE49-F238E27FC236}">
                <a16:creationId xmlns:a16="http://schemas.microsoft.com/office/drawing/2014/main" id="{1B969E1D-8A5A-45F1-AABD-F15A3732FA38}"/>
              </a:ext>
            </a:extLst>
          </p:cNvPr>
          <p:cNvSpPr>
            <a:spLocks noGrp="1"/>
          </p:cNvSpPr>
          <p:nvPr>
            <p:ph sz="quarter" idx="19"/>
          </p:nvPr>
        </p:nvSpPr>
        <p:spPr>
          <a:xfrm>
            <a:off x="258763" y="2852738"/>
            <a:ext cx="2076450" cy="430887"/>
          </a:xfrm>
        </p:spPr>
        <p:txBody>
          <a:bodyPr/>
          <a:lstStyle/>
          <a:p>
            <a:pPr lvl="0"/>
            <a:endParaRPr lang="en-US" dirty="0"/>
          </a:p>
        </p:txBody>
      </p:sp>
      <p:sp>
        <p:nvSpPr>
          <p:cNvPr id="28" name="Content Placeholder 27">
            <a:extLst>
              <a:ext uri="{FF2B5EF4-FFF2-40B4-BE49-F238E27FC236}">
                <a16:creationId xmlns:a16="http://schemas.microsoft.com/office/drawing/2014/main" id="{152791F7-FFB6-4378-8A70-BB2E8DAE5F16}"/>
              </a:ext>
            </a:extLst>
          </p:cNvPr>
          <p:cNvSpPr>
            <a:spLocks noGrp="1"/>
          </p:cNvSpPr>
          <p:nvPr>
            <p:ph sz="quarter" idx="20"/>
          </p:nvPr>
        </p:nvSpPr>
        <p:spPr>
          <a:xfrm>
            <a:off x="2603500" y="2544763"/>
            <a:ext cx="2217738" cy="430887"/>
          </a:xfrm>
        </p:spPr>
        <p:txBody>
          <a:bodyPr/>
          <a:lstStyle/>
          <a:p>
            <a:pPr lvl="0"/>
            <a:endParaRPr lang="en-US" dirty="0"/>
          </a:p>
        </p:txBody>
      </p:sp>
      <p:sp>
        <p:nvSpPr>
          <p:cNvPr id="30" name="Content Placeholder 29">
            <a:extLst>
              <a:ext uri="{FF2B5EF4-FFF2-40B4-BE49-F238E27FC236}">
                <a16:creationId xmlns:a16="http://schemas.microsoft.com/office/drawing/2014/main" id="{EB9DD69D-ECF8-434F-BE03-5BC5B65DCED8}"/>
              </a:ext>
            </a:extLst>
          </p:cNvPr>
          <p:cNvSpPr>
            <a:spLocks noGrp="1"/>
          </p:cNvSpPr>
          <p:nvPr>
            <p:ph sz="quarter" idx="21"/>
          </p:nvPr>
        </p:nvSpPr>
        <p:spPr>
          <a:xfrm>
            <a:off x="5089525" y="2503488"/>
            <a:ext cx="2573338" cy="430887"/>
          </a:xfrm>
        </p:spPr>
        <p:txBody>
          <a:bodyPr/>
          <a:lstStyle/>
          <a:p>
            <a:pPr lvl="0"/>
            <a:endParaRPr lang="en-US" dirty="0"/>
          </a:p>
        </p:txBody>
      </p:sp>
      <p:sp>
        <p:nvSpPr>
          <p:cNvPr id="32" name="Content Placeholder 31">
            <a:extLst>
              <a:ext uri="{FF2B5EF4-FFF2-40B4-BE49-F238E27FC236}">
                <a16:creationId xmlns:a16="http://schemas.microsoft.com/office/drawing/2014/main" id="{A6A3AD91-3EF2-4BF9-9211-5F2EBBF696FF}"/>
              </a:ext>
            </a:extLst>
          </p:cNvPr>
          <p:cNvSpPr>
            <a:spLocks noGrp="1"/>
          </p:cNvSpPr>
          <p:nvPr>
            <p:ph sz="quarter" idx="22"/>
          </p:nvPr>
        </p:nvSpPr>
        <p:spPr>
          <a:xfrm>
            <a:off x="7931150" y="2295525"/>
            <a:ext cx="2262188" cy="430887"/>
          </a:xfrm>
        </p:spPr>
        <p:txBody>
          <a:bodyPr/>
          <a:lstStyle/>
          <a:p>
            <a:pPr lvl="0"/>
            <a:endParaRPr lang="en-US" dirty="0"/>
          </a:p>
        </p:txBody>
      </p:sp>
      <p:sp>
        <p:nvSpPr>
          <p:cNvPr id="34" name="Content Placeholder 33">
            <a:extLst>
              <a:ext uri="{FF2B5EF4-FFF2-40B4-BE49-F238E27FC236}">
                <a16:creationId xmlns:a16="http://schemas.microsoft.com/office/drawing/2014/main" id="{7C67A879-2FE7-489B-8DB0-804109F0E274}"/>
              </a:ext>
            </a:extLst>
          </p:cNvPr>
          <p:cNvSpPr>
            <a:spLocks noGrp="1"/>
          </p:cNvSpPr>
          <p:nvPr>
            <p:ph sz="quarter" idx="23"/>
          </p:nvPr>
        </p:nvSpPr>
        <p:spPr>
          <a:xfrm>
            <a:off x="338138" y="3548063"/>
            <a:ext cx="2344737" cy="430887"/>
          </a:xfrm>
        </p:spPr>
        <p:txBody>
          <a:bodyPr/>
          <a:lstStyle/>
          <a:p>
            <a:pPr lvl="0"/>
            <a:endParaRPr lang="en-US" dirty="0"/>
          </a:p>
        </p:txBody>
      </p:sp>
      <p:sp>
        <p:nvSpPr>
          <p:cNvPr id="36" name="Content Placeholder 35">
            <a:extLst>
              <a:ext uri="{FF2B5EF4-FFF2-40B4-BE49-F238E27FC236}">
                <a16:creationId xmlns:a16="http://schemas.microsoft.com/office/drawing/2014/main" id="{0D05AA8A-90FF-460E-9976-A979014DE9A9}"/>
              </a:ext>
            </a:extLst>
          </p:cNvPr>
          <p:cNvSpPr>
            <a:spLocks noGrp="1"/>
          </p:cNvSpPr>
          <p:nvPr>
            <p:ph sz="quarter" idx="24"/>
          </p:nvPr>
        </p:nvSpPr>
        <p:spPr>
          <a:xfrm>
            <a:off x="2941638" y="3116263"/>
            <a:ext cx="2344737" cy="430887"/>
          </a:xfrm>
        </p:spPr>
        <p:txBody>
          <a:bodyPr/>
          <a:lstStyle/>
          <a:p>
            <a:pPr lvl="0"/>
            <a:endParaRPr lang="en-US" dirty="0"/>
          </a:p>
        </p:txBody>
      </p:sp>
      <p:sp>
        <p:nvSpPr>
          <p:cNvPr id="38" name="Content Placeholder 37">
            <a:extLst>
              <a:ext uri="{FF2B5EF4-FFF2-40B4-BE49-F238E27FC236}">
                <a16:creationId xmlns:a16="http://schemas.microsoft.com/office/drawing/2014/main" id="{3E3F16E1-099A-474B-8FAA-B48C1CBF0E35}"/>
              </a:ext>
            </a:extLst>
          </p:cNvPr>
          <p:cNvSpPr>
            <a:spLocks noGrp="1"/>
          </p:cNvSpPr>
          <p:nvPr>
            <p:ph sz="quarter" idx="25"/>
          </p:nvPr>
        </p:nvSpPr>
        <p:spPr>
          <a:xfrm>
            <a:off x="5665788" y="3086100"/>
            <a:ext cx="2076450" cy="430887"/>
          </a:xfrm>
        </p:spPr>
        <p:txBody>
          <a:bodyPr/>
          <a:lstStyle/>
          <a:p>
            <a:pPr lvl="0"/>
            <a:endParaRPr lang="en-US" dirty="0"/>
          </a:p>
        </p:txBody>
      </p:sp>
    </p:spTree>
    <p:extLst>
      <p:ext uri="{BB962C8B-B14F-4D97-AF65-F5344CB8AC3E}">
        <p14:creationId xmlns:p14="http://schemas.microsoft.com/office/powerpoint/2010/main" val="392743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10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08588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5025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50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531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480190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32481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66752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37927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29531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0"/>
            <a:ext cx="1520706" cy="871508"/>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endParaRPr lang="en-US" dirty="0"/>
          </a:p>
        </p:txBody>
      </p:sp>
      <p:sp>
        <p:nvSpPr>
          <p:cNvPr id="3" name="Content Placeholder 2">
            <a:extLst>
              <a:ext uri="{FF2B5EF4-FFF2-40B4-BE49-F238E27FC236}">
                <a16:creationId xmlns:a16="http://schemas.microsoft.com/office/drawing/2014/main" id="{DD5B27BA-06BB-4035-94A2-F9EE8DC664EB}"/>
              </a:ext>
            </a:extLst>
          </p:cNvPr>
          <p:cNvSpPr>
            <a:spLocks noGrp="1"/>
          </p:cNvSpPr>
          <p:nvPr>
            <p:ph sz="quarter" idx="11"/>
          </p:nvPr>
        </p:nvSpPr>
        <p:spPr>
          <a:xfrm>
            <a:off x="2414932" y="1434370"/>
            <a:ext cx="1103519" cy="871508"/>
          </a:xfrm>
        </p:spPr>
        <p:txBody>
          <a:bodyPr/>
          <a:lstStyle/>
          <a:p>
            <a:pPr lvl="0"/>
            <a:endParaRPr lang="en-US" dirty="0"/>
          </a:p>
        </p:txBody>
      </p:sp>
      <p:sp>
        <p:nvSpPr>
          <p:cNvPr id="6" name="Content Placeholder 5">
            <a:extLst>
              <a:ext uri="{FF2B5EF4-FFF2-40B4-BE49-F238E27FC236}">
                <a16:creationId xmlns:a16="http://schemas.microsoft.com/office/drawing/2014/main" id="{18135CFE-D5B2-4E49-A17D-CD7851393D40}"/>
              </a:ext>
            </a:extLst>
          </p:cNvPr>
          <p:cNvSpPr>
            <a:spLocks noGrp="1"/>
          </p:cNvSpPr>
          <p:nvPr>
            <p:ph sz="quarter" idx="12"/>
          </p:nvPr>
        </p:nvSpPr>
        <p:spPr>
          <a:xfrm>
            <a:off x="3816350" y="1435100"/>
            <a:ext cx="1630363" cy="430887"/>
          </a:xfrm>
        </p:spPr>
        <p:txBody>
          <a:bodyPr/>
          <a:lstStyle/>
          <a:p>
            <a:pPr lvl="0"/>
            <a:endParaRPr lang="en-US" dirty="0"/>
          </a:p>
        </p:txBody>
      </p:sp>
      <p:sp>
        <p:nvSpPr>
          <p:cNvPr id="9" name="Content Placeholder 8">
            <a:extLst>
              <a:ext uri="{FF2B5EF4-FFF2-40B4-BE49-F238E27FC236}">
                <a16:creationId xmlns:a16="http://schemas.microsoft.com/office/drawing/2014/main" id="{80EC4F9A-F8C5-4BDA-B1CD-97D92C5FF2D4}"/>
              </a:ext>
            </a:extLst>
          </p:cNvPr>
          <p:cNvSpPr>
            <a:spLocks noGrp="1"/>
          </p:cNvSpPr>
          <p:nvPr>
            <p:ph sz="quarter" idx="13"/>
          </p:nvPr>
        </p:nvSpPr>
        <p:spPr>
          <a:xfrm>
            <a:off x="5745163" y="1311275"/>
            <a:ext cx="1430337" cy="430887"/>
          </a:xfrm>
        </p:spPr>
        <p:txBody>
          <a:bodyPr/>
          <a:lstStyle/>
          <a:p>
            <a:pPr lvl="0"/>
            <a:endParaRPr lang="en-US" dirty="0"/>
          </a:p>
        </p:txBody>
      </p:sp>
      <p:sp>
        <p:nvSpPr>
          <p:cNvPr id="11" name="Content Placeholder 10">
            <a:extLst>
              <a:ext uri="{FF2B5EF4-FFF2-40B4-BE49-F238E27FC236}">
                <a16:creationId xmlns:a16="http://schemas.microsoft.com/office/drawing/2014/main" id="{7B68E702-1D0F-4E34-857F-3C12385422CF}"/>
              </a:ext>
            </a:extLst>
          </p:cNvPr>
          <p:cNvSpPr>
            <a:spLocks noGrp="1"/>
          </p:cNvSpPr>
          <p:nvPr>
            <p:ph sz="quarter" idx="14"/>
          </p:nvPr>
        </p:nvSpPr>
        <p:spPr>
          <a:xfrm>
            <a:off x="7375525" y="1311275"/>
            <a:ext cx="1709738" cy="430887"/>
          </a:xfrm>
        </p:spPr>
        <p:txBody>
          <a:bodyPr/>
          <a:lstStyle/>
          <a:p>
            <a:pPr lvl="0"/>
            <a:endParaRPr lang="en-US" dirty="0"/>
          </a:p>
        </p:txBody>
      </p:sp>
      <p:sp>
        <p:nvSpPr>
          <p:cNvPr id="13" name="Content Placeholder 12">
            <a:extLst>
              <a:ext uri="{FF2B5EF4-FFF2-40B4-BE49-F238E27FC236}">
                <a16:creationId xmlns:a16="http://schemas.microsoft.com/office/drawing/2014/main" id="{CA48E9E6-FDE8-4DA9-87AB-5F18C11D6AA4}"/>
              </a:ext>
            </a:extLst>
          </p:cNvPr>
          <p:cNvSpPr>
            <a:spLocks noGrp="1"/>
          </p:cNvSpPr>
          <p:nvPr>
            <p:ph sz="quarter" idx="15"/>
          </p:nvPr>
        </p:nvSpPr>
        <p:spPr>
          <a:xfrm>
            <a:off x="9285288" y="1311275"/>
            <a:ext cx="1846262" cy="430887"/>
          </a:xfrm>
        </p:spPr>
        <p:txBody>
          <a:bodyPr/>
          <a:lstStyle/>
          <a:p>
            <a:pPr lvl="0"/>
            <a:endParaRPr lang="en-US" dirty="0"/>
          </a:p>
        </p:txBody>
      </p:sp>
      <p:sp>
        <p:nvSpPr>
          <p:cNvPr id="15" name="Content Placeholder 14">
            <a:extLst>
              <a:ext uri="{FF2B5EF4-FFF2-40B4-BE49-F238E27FC236}">
                <a16:creationId xmlns:a16="http://schemas.microsoft.com/office/drawing/2014/main" id="{4068BF52-B823-4942-A0C6-F28393790564}"/>
              </a:ext>
            </a:extLst>
          </p:cNvPr>
          <p:cNvSpPr>
            <a:spLocks noGrp="1"/>
          </p:cNvSpPr>
          <p:nvPr>
            <p:ph sz="quarter" idx="16"/>
          </p:nvPr>
        </p:nvSpPr>
        <p:spPr>
          <a:xfrm>
            <a:off x="3825875" y="2041525"/>
            <a:ext cx="1770063" cy="430887"/>
          </a:xfrm>
        </p:spPr>
        <p:txBody>
          <a:bodyPr/>
          <a:lstStyle/>
          <a:p>
            <a:pPr lvl="0"/>
            <a:endParaRPr lang="en-US" dirty="0"/>
          </a:p>
        </p:txBody>
      </p:sp>
      <p:sp>
        <p:nvSpPr>
          <p:cNvPr id="17" name="Content Placeholder 16">
            <a:extLst>
              <a:ext uri="{FF2B5EF4-FFF2-40B4-BE49-F238E27FC236}">
                <a16:creationId xmlns:a16="http://schemas.microsoft.com/office/drawing/2014/main" id="{5F218DF8-8A09-4C00-819C-7676F829C4E3}"/>
              </a:ext>
            </a:extLst>
          </p:cNvPr>
          <p:cNvSpPr>
            <a:spLocks noGrp="1"/>
          </p:cNvSpPr>
          <p:nvPr>
            <p:ph sz="quarter" idx="17"/>
          </p:nvPr>
        </p:nvSpPr>
        <p:spPr>
          <a:xfrm>
            <a:off x="5903913" y="2041525"/>
            <a:ext cx="1709737" cy="430887"/>
          </a:xfrm>
        </p:spPr>
        <p:txBody>
          <a:bodyPr/>
          <a:lstStyle/>
          <a:p>
            <a:pPr lvl="0"/>
            <a:endParaRPr lang="en-US" dirty="0"/>
          </a:p>
        </p:txBody>
      </p:sp>
      <p:sp>
        <p:nvSpPr>
          <p:cNvPr id="19" name="Content Placeholder 18">
            <a:extLst>
              <a:ext uri="{FF2B5EF4-FFF2-40B4-BE49-F238E27FC236}">
                <a16:creationId xmlns:a16="http://schemas.microsoft.com/office/drawing/2014/main" id="{068A250E-E5BC-4EFC-B953-7F14C81E7634}"/>
              </a:ext>
            </a:extLst>
          </p:cNvPr>
          <p:cNvSpPr>
            <a:spLocks noGrp="1"/>
          </p:cNvSpPr>
          <p:nvPr>
            <p:ph sz="quarter" idx="18"/>
          </p:nvPr>
        </p:nvSpPr>
        <p:spPr>
          <a:xfrm>
            <a:off x="8070850" y="2041525"/>
            <a:ext cx="1846263" cy="430887"/>
          </a:xfrm>
        </p:spPr>
        <p:txBody>
          <a:bodyPr/>
          <a:lstStyle/>
          <a:p>
            <a:pPr lvl="0"/>
            <a:endParaRPr lang="en-US" dirty="0"/>
          </a:p>
        </p:txBody>
      </p:sp>
      <p:cxnSp>
        <p:nvCxnSpPr>
          <p:cNvPr id="20" name="Straight Connector 19">
            <a:extLst>
              <a:ext uri="{FF2B5EF4-FFF2-40B4-BE49-F238E27FC236}">
                <a16:creationId xmlns:a16="http://schemas.microsoft.com/office/drawing/2014/main" id="{8D7ABAA6-2239-44BC-B697-05A9304505B6}"/>
              </a:ext>
              <a:ext uri="{C183D7F6-B498-43B3-948B-1728B52AA6E4}">
                <adec:decorative xmlns:adec="http://schemas.microsoft.com/office/drawing/2017/decorative" val="1"/>
              </a:ext>
            </a:extLst>
          </p:cNvPr>
          <p:cNvCxnSpPr/>
          <p:nvPr userDrawn="1"/>
        </p:nvCxnSpPr>
        <p:spPr>
          <a:xfrm>
            <a:off x="1634836" y="4617917"/>
            <a:ext cx="8922328" cy="0"/>
          </a:xfrm>
          <a:prstGeom prst="line">
            <a:avLst/>
          </a:prstGeom>
          <a:ln w="25400">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849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76860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398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50895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8639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64108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365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4624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2392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357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9427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2636078" cy="430887"/>
          </a:xfrm>
        </p:spPr>
        <p:txBody>
          <a:bodyPr/>
          <a:lstStyle/>
          <a:p>
            <a:pPr lvl="0"/>
            <a:endParaRPr lang="en-US" dirty="0"/>
          </a:p>
        </p:txBody>
      </p:sp>
      <p:sp>
        <p:nvSpPr>
          <p:cNvPr id="5" name="Content Placeholder 4">
            <a:extLst>
              <a:ext uri="{FF2B5EF4-FFF2-40B4-BE49-F238E27FC236}">
                <a16:creationId xmlns:a16="http://schemas.microsoft.com/office/drawing/2014/main" id="{9C80D45D-CD16-454A-88FB-4C9470F028B8}"/>
              </a:ext>
            </a:extLst>
          </p:cNvPr>
          <p:cNvSpPr>
            <a:spLocks noGrp="1"/>
          </p:cNvSpPr>
          <p:nvPr>
            <p:ph sz="quarter" idx="11"/>
          </p:nvPr>
        </p:nvSpPr>
        <p:spPr>
          <a:xfrm>
            <a:off x="3687763" y="1222375"/>
            <a:ext cx="2408237" cy="430887"/>
          </a:xfrm>
        </p:spPr>
        <p:txBody>
          <a:bodyPr/>
          <a:lstStyle/>
          <a:p>
            <a:pPr lvl="0"/>
            <a:endParaRPr lang="en-US" dirty="0"/>
          </a:p>
        </p:txBody>
      </p:sp>
      <p:sp>
        <p:nvSpPr>
          <p:cNvPr id="7" name="Content Placeholder 6">
            <a:extLst>
              <a:ext uri="{FF2B5EF4-FFF2-40B4-BE49-F238E27FC236}">
                <a16:creationId xmlns:a16="http://schemas.microsoft.com/office/drawing/2014/main" id="{868560D7-9D3C-4C4F-8A0D-43D0D3344959}"/>
              </a:ext>
            </a:extLst>
          </p:cNvPr>
          <p:cNvSpPr>
            <a:spLocks noGrp="1"/>
          </p:cNvSpPr>
          <p:nvPr>
            <p:ph sz="quarter" idx="12"/>
          </p:nvPr>
        </p:nvSpPr>
        <p:spPr>
          <a:xfrm>
            <a:off x="6562725" y="1222375"/>
            <a:ext cx="2408238" cy="430887"/>
          </a:xfrm>
        </p:spPr>
        <p:txBody>
          <a:bodyPr/>
          <a:lstStyle/>
          <a:p>
            <a:pPr lvl="0"/>
            <a:endParaRPr lang="en-US" dirty="0"/>
          </a:p>
        </p:txBody>
      </p:sp>
      <p:sp>
        <p:nvSpPr>
          <p:cNvPr id="9" name="Content Placeholder 8">
            <a:extLst>
              <a:ext uri="{FF2B5EF4-FFF2-40B4-BE49-F238E27FC236}">
                <a16:creationId xmlns:a16="http://schemas.microsoft.com/office/drawing/2014/main" id="{1EBF2B3E-6440-4E09-8564-2AD955006B6E}"/>
              </a:ext>
            </a:extLst>
          </p:cNvPr>
          <p:cNvSpPr>
            <a:spLocks noGrp="1"/>
          </p:cNvSpPr>
          <p:nvPr>
            <p:ph sz="quarter" idx="13"/>
          </p:nvPr>
        </p:nvSpPr>
        <p:spPr>
          <a:xfrm>
            <a:off x="9342438" y="1098550"/>
            <a:ext cx="2408237" cy="430887"/>
          </a:xfrm>
        </p:spPr>
        <p:txBody>
          <a:bodyPr/>
          <a:lstStyle/>
          <a:p>
            <a:pPr lvl="0"/>
            <a:endParaRPr lang="en-US" dirty="0"/>
          </a:p>
        </p:txBody>
      </p:sp>
      <p:sp>
        <p:nvSpPr>
          <p:cNvPr id="11" name="Content Placeholder 10">
            <a:extLst>
              <a:ext uri="{FF2B5EF4-FFF2-40B4-BE49-F238E27FC236}">
                <a16:creationId xmlns:a16="http://schemas.microsoft.com/office/drawing/2014/main" id="{F61713E5-C2CA-45DD-95D0-DC6B6AA49E68}"/>
              </a:ext>
            </a:extLst>
          </p:cNvPr>
          <p:cNvSpPr>
            <a:spLocks noGrp="1"/>
          </p:cNvSpPr>
          <p:nvPr>
            <p:ph sz="quarter" idx="14"/>
          </p:nvPr>
        </p:nvSpPr>
        <p:spPr>
          <a:xfrm>
            <a:off x="584200" y="2663825"/>
            <a:ext cx="3341688" cy="430887"/>
          </a:xfrm>
        </p:spPr>
        <p:txBody>
          <a:bodyPr/>
          <a:lstStyle/>
          <a:p>
            <a:pPr lvl="0"/>
            <a:endParaRPr lang="en-US" dirty="0"/>
          </a:p>
        </p:txBody>
      </p:sp>
      <p:sp>
        <p:nvSpPr>
          <p:cNvPr id="13" name="Content Placeholder 12">
            <a:extLst>
              <a:ext uri="{FF2B5EF4-FFF2-40B4-BE49-F238E27FC236}">
                <a16:creationId xmlns:a16="http://schemas.microsoft.com/office/drawing/2014/main" id="{7C1F1E10-5B14-41E2-A402-81EB0F682F66}"/>
              </a:ext>
            </a:extLst>
          </p:cNvPr>
          <p:cNvSpPr>
            <a:spLocks noGrp="1"/>
          </p:cNvSpPr>
          <p:nvPr>
            <p:ph sz="quarter" idx="15"/>
          </p:nvPr>
        </p:nvSpPr>
        <p:spPr>
          <a:xfrm>
            <a:off x="4194175" y="1938338"/>
            <a:ext cx="2792413" cy="430887"/>
          </a:xfrm>
        </p:spPr>
        <p:txBody>
          <a:bodyPr/>
          <a:lstStyle/>
          <a:p>
            <a:pPr lvl="0"/>
            <a:endParaRPr lang="en-US" dirty="0"/>
          </a:p>
        </p:txBody>
      </p:sp>
      <p:sp>
        <p:nvSpPr>
          <p:cNvPr id="15" name="Content Placeholder 14">
            <a:extLst>
              <a:ext uri="{FF2B5EF4-FFF2-40B4-BE49-F238E27FC236}">
                <a16:creationId xmlns:a16="http://schemas.microsoft.com/office/drawing/2014/main" id="{AB373B35-187F-4C75-9CFA-B1D27DEA5778}"/>
              </a:ext>
            </a:extLst>
          </p:cNvPr>
          <p:cNvSpPr>
            <a:spLocks noGrp="1"/>
          </p:cNvSpPr>
          <p:nvPr>
            <p:ph sz="quarter" idx="16"/>
          </p:nvPr>
        </p:nvSpPr>
        <p:spPr>
          <a:xfrm>
            <a:off x="7434263" y="1938338"/>
            <a:ext cx="3160712" cy="430887"/>
          </a:xfrm>
        </p:spPr>
        <p:txBody>
          <a:bodyPr/>
          <a:lstStyle/>
          <a:p>
            <a:pPr lvl="0"/>
            <a:endParaRPr lang="en-US" dirty="0"/>
          </a:p>
        </p:txBody>
      </p:sp>
      <p:sp>
        <p:nvSpPr>
          <p:cNvPr id="17" name="Content Placeholder 16">
            <a:extLst>
              <a:ext uri="{FF2B5EF4-FFF2-40B4-BE49-F238E27FC236}">
                <a16:creationId xmlns:a16="http://schemas.microsoft.com/office/drawing/2014/main" id="{50E7C1FC-93C6-43FD-A7BB-ED2885EBE5E6}"/>
              </a:ext>
            </a:extLst>
          </p:cNvPr>
          <p:cNvSpPr>
            <a:spLocks noGrp="1"/>
          </p:cNvSpPr>
          <p:nvPr>
            <p:ph sz="quarter" idx="17"/>
          </p:nvPr>
        </p:nvSpPr>
        <p:spPr>
          <a:xfrm>
            <a:off x="4352925" y="2579688"/>
            <a:ext cx="2982913" cy="430887"/>
          </a:xfrm>
        </p:spPr>
        <p:txBody>
          <a:bodyPr/>
          <a:lstStyle/>
          <a:p>
            <a:pPr lvl="0"/>
            <a:endParaRPr lang="en-US" dirty="0"/>
          </a:p>
        </p:txBody>
      </p:sp>
      <p:sp>
        <p:nvSpPr>
          <p:cNvPr id="19" name="Content Placeholder 18">
            <a:extLst>
              <a:ext uri="{FF2B5EF4-FFF2-40B4-BE49-F238E27FC236}">
                <a16:creationId xmlns:a16="http://schemas.microsoft.com/office/drawing/2014/main" id="{B94682CE-407C-41FE-93FD-1E887B970271}"/>
              </a:ext>
            </a:extLst>
          </p:cNvPr>
          <p:cNvSpPr>
            <a:spLocks noGrp="1"/>
          </p:cNvSpPr>
          <p:nvPr>
            <p:ph sz="quarter" idx="18"/>
          </p:nvPr>
        </p:nvSpPr>
        <p:spPr>
          <a:xfrm>
            <a:off x="7931150" y="2493963"/>
            <a:ext cx="3160713" cy="430887"/>
          </a:xfrm>
        </p:spPr>
        <p:txBody>
          <a:bodyPr/>
          <a:lstStyle/>
          <a:p>
            <a:pPr lvl="0"/>
            <a:endParaRPr lang="en-US" dirty="0"/>
          </a:p>
        </p:txBody>
      </p:sp>
      <p:sp>
        <p:nvSpPr>
          <p:cNvPr id="21" name="Content Placeholder 20">
            <a:extLst>
              <a:ext uri="{FF2B5EF4-FFF2-40B4-BE49-F238E27FC236}">
                <a16:creationId xmlns:a16="http://schemas.microsoft.com/office/drawing/2014/main" id="{1AEF41ED-2761-4A69-B206-849A33BCD4D0}"/>
              </a:ext>
            </a:extLst>
          </p:cNvPr>
          <p:cNvSpPr>
            <a:spLocks noGrp="1"/>
          </p:cNvSpPr>
          <p:nvPr>
            <p:ph sz="quarter" idx="19"/>
          </p:nvPr>
        </p:nvSpPr>
        <p:spPr>
          <a:xfrm>
            <a:off x="496888" y="3429000"/>
            <a:ext cx="3429000" cy="430887"/>
          </a:xfrm>
        </p:spPr>
        <p:txBody>
          <a:bodyPr/>
          <a:lstStyle/>
          <a:p>
            <a:pPr lvl="0"/>
            <a:endParaRPr lang="en-US" dirty="0"/>
          </a:p>
        </p:txBody>
      </p:sp>
      <p:sp>
        <p:nvSpPr>
          <p:cNvPr id="23" name="Content Placeholder 22">
            <a:extLst>
              <a:ext uri="{FF2B5EF4-FFF2-40B4-BE49-F238E27FC236}">
                <a16:creationId xmlns:a16="http://schemas.microsoft.com/office/drawing/2014/main" id="{1BBD792D-FCF9-403A-966F-4D134AFA0E76}"/>
              </a:ext>
            </a:extLst>
          </p:cNvPr>
          <p:cNvSpPr>
            <a:spLocks noGrp="1"/>
          </p:cNvSpPr>
          <p:nvPr>
            <p:ph sz="quarter" idx="20"/>
          </p:nvPr>
        </p:nvSpPr>
        <p:spPr>
          <a:xfrm>
            <a:off x="4352925" y="3216275"/>
            <a:ext cx="2982913" cy="430887"/>
          </a:xfrm>
        </p:spPr>
        <p:txBody>
          <a:bodyPr/>
          <a:lstStyle/>
          <a:p>
            <a:pPr lvl="0"/>
            <a:endParaRPr lang="en-US" dirty="0"/>
          </a:p>
        </p:txBody>
      </p:sp>
      <p:sp>
        <p:nvSpPr>
          <p:cNvPr id="14" name="Rectangle 13">
            <a:extLst>
              <a:ext uri="{FF2B5EF4-FFF2-40B4-BE49-F238E27FC236}">
                <a16:creationId xmlns:a16="http://schemas.microsoft.com/office/drawing/2014/main" id="{AC9456B1-A4D8-4D47-B2DF-2483E6E822C3}"/>
              </a:ext>
              <a:ext uri="{C183D7F6-B498-43B3-948B-1728B52AA6E4}">
                <adec:decorative xmlns:adec="http://schemas.microsoft.com/office/drawing/2017/decorative" val="1"/>
              </a:ext>
            </a:extLst>
          </p:cNvPr>
          <p:cNvSpPr/>
          <p:nvPr userDrawn="1"/>
        </p:nvSpPr>
        <p:spPr bwMode="auto">
          <a:xfrm>
            <a:off x="1071668" y="1485219"/>
            <a:ext cx="4523037" cy="4791169"/>
          </a:xfrm>
          <a:prstGeom prst="rect">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6C9DDD1A-6574-4865-8987-4E83D7AD50F3}"/>
              </a:ext>
              <a:ext uri="{C183D7F6-B498-43B3-948B-1728B52AA6E4}">
                <adec:decorative xmlns:adec="http://schemas.microsoft.com/office/drawing/2017/decorative" val="1"/>
              </a:ext>
            </a:extLst>
          </p:cNvPr>
          <p:cNvSpPr/>
          <p:nvPr userDrawn="1"/>
        </p:nvSpPr>
        <p:spPr bwMode="auto">
          <a:xfrm>
            <a:off x="6773807" y="1485219"/>
            <a:ext cx="4523037" cy="4791169"/>
          </a:xfrm>
          <a:prstGeom prst="rect">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4857685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5167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76933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857251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78356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4159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2289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01AB4BD4-E5FD-4928-8595-5A282217AE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3827282"/>
            <a:ext cx="12192000" cy="3030718"/>
          </a:xfrm>
          <a:prstGeom prst="rect">
            <a:avLst/>
          </a:prstGeom>
        </p:spPr>
      </p:pic>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09512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4604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692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48951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image" Target="../media/image3.emf"/><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theme" Target="../theme/theme3.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51.xml"/><Relationship Id="rId117" Type="http://schemas.openxmlformats.org/officeDocument/2006/relationships/slideLayout" Target="../slideLayouts/slideLayout242.xml"/><Relationship Id="rId21" Type="http://schemas.openxmlformats.org/officeDocument/2006/relationships/slideLayout" Target="../slideLayouts/slideLayout146.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112" Type="http://schemas.openxmlformats.org/officeDocument/2006/relationships/slideLayout" Target="../slideLayouts/slideLayout237.xml"/><Relationship Id="rId16" Type="http://schemas.openxmlformats.org/officeDocument/2006/relationships/slideLayout" Target="../slideLayouts/slideLayout141.xml"/><Relationship Id="rId107" Type="http://schemas.openxmlformats.org/officeDocument/2006/relationships/slideLayout" Target="../slideLayouts/slideLayout232.xml"/><Relationship Id="rId11" Type="http://schemas.openxmlformats.org/officeDocument/2006/relationships/slideLayout" Target="../slideLayouts/slideLayout136.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102" Type="http://schemas.openxmlformats.org/officeDocument/2006/relationships/slideLayout" Target="../slideLayouts/slideLayout227.xml"/><Relationship Id="rId123" Type="http://schemas.openxmlformats.org/officeDocument/2006/relationships/image" Target="../media/image3.emf"/><Relationship Id="rId5" Type="http://schemas.openxmlformats.org/officeDocument/2006/relationships/slideLayout" Target="../slideLayouts/slideLayout130.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113" Type="http://schemas.openxmlformats.org/officeDocument/2006/relationships/slideLayout" Target="../slideLayouts/slideLayout238.xml"/><Relationship Id="rId118" Type="http://schemas.openxmlformats.org/officeDocument/2006/relationships/slideLayout" Target="../slideLayouts/slideLayout243.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59" Type="http://schemas.openxmlformats.org/officeDocument/2006/relationships/slideLayout" Target="../slideLayouts/slideLayout184.xml"/><Relationship Id="rId103" Type="http://schemas.openxmlformats.org/officeDocument/2006/relationships/slideLayout" Target="../slideLayouts/slideLayout228.xml"/><Relationship Id="rId108" Type="http://schemas.openxmlformats.org/officeDocument/2006/relationships/slideLayout" Target="../slideLayouts/slideLayout233.xml"/><Relationship Id="rId54" Type="http://schemas.openxmlformats.org/officeDocument/2006/relationships/slideLayout" Target="../slideLayouts/slideLayout179.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91" Type="http://schemas.openxmlformats.org/officeDocument/2006/relationships/slideLayout" Target="../slideLayouts/slideLayout216.xml"/><Relationship Id="rId96" Type="http://schemas.openxmlformats.org/officeDocument/2006/relationships/slideLayout" Target="../slideLayouts/slideLayout22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49" Type="http://schemas.openxmlformats.org/officeDocument/2006/relationships/slideLayout" Target="../slideLayouts/slideLayout174.xml"/><Relationship Id="rId114" Type="http://schemas.openxmlformats.org/officeDocument/2006/relationships/slideLayout" Target="../slideLayouts/slideLayout239.xml"/><Relationship Id="rId119" Type="http://schemas.openxmlformats.org/officeDocument/2006/relationships/slideLayout" Target="../slideLayouts/slideLayout244.xml"/><Relationship Id="rId44" Type="http://schemas.openxmlformats.org/officeDocument/2006/relationships/slideLayout" Target="../slideLayouts/slideLayout169.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9" Type="http://schemas.openxmlformats.org/officeDocument/2006/relationships/slideLayout" Target="../slideLayouts/slideLayout164.xml"/><Relationship Id="rId109" Type="http://schemas.openxmlformats.org/officeDocument/2006/relationships/slideLayout" Target="../slideLayouts/slideLayout234.xml"/><Relationship Id="rId34" Type="http://schemas.openxmlformats.org/officeDocument/2006/relationships/slideLayout" Target="../slideLayouts/slideLayout159.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76" Type="http://schemas.openxmlformats.org/officeDocument/2006/relationships/slideLayout" Target="../slideLayouts/slideLayout201.xml"/><Relationship Id="rId97" Type="http://schemas.openxmlformats.org/officeDocument/2006/relationships/slideLayout" Target="../slideLayouts/slideLayout222.xml"/><Relationship Id="rId104" Type="http://schemas.openxmlformats.org/officeDocument/2006/relationships/slideLayout" Target="../slideLayouts/slideLayout229.xml"/><Relationship Id="rId120" Type="http://schemas.openxmlformats.org/officeDocument/2006/relationships/slideLayout" Target="../slideLayouts/slideLayout245.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29" Type="http://schemas.openxmlformats.org/officeDocument/2006/relationships/slideLayout" Target="../slideLayouts/slideLayout154.xml"/><Relationship Id="rId24" Type="http://schemas.openxmlformats.org/officeDocument/2006/relationships/slideLayout" Target="../slideLayouts/slideLayout149.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66" Type="http://schemas.openxmlformats.org/officeDocument/2006/relationships/slideLayout" Target="../slideLayouts/slideLayout191.xml"/><Relationship Id="rId87" Type="http://schemas.openxmlformats.org/officeDocument/2006/relationships/slideLayout" Target="../slideLayouts/slideLayout212.xml"/><Relationship Id="rId110" Type="http://schemas.openxmlformats.org/officeDocument/2006/relationships/slideLayout" Target="../slideLayouts/slideLayout235.xml"/><Relationship Id="rId115" Type="http://schemas.openxmlformats.org/officeDocument/2006/relationships/slideLayout" Target="../slideLayouts/slideLayout240.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56" Type="http://schemas.openxmlformats.org/officeDocument/2006/relationships/slideLayout" Target="../slideLayouts/slideLayout181.xml"/><Relationship Id="rId77" Type="http://schemas.openxmlformats.org/officeDocument/2006/relationships/slideLayout" Target="../slideLayouts/slideLayout202.xml"/><Relationship Id="rId100" Type="http://schemas.openxmlformats.org/officeDocument/2006/relationships/slideLayout" Target="../slideLayouts/slideLayout225.xml"/><Relationship Id="rId105" Type="http://schemas.openxmlformats.org/officeDocument/2006/relationships/slideLayout" Target="../slideLayouts/slideLayout230.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93" Type="http://schemas.openxmlformats.org/officeDocument/2006/relationships/slideLayout" Target="../slideLayouts/slideLayout218.xml"/><Relationship Id="rId98" Type="http://schemas.openxmlformats.org/officeDocument/2006/relationships/slideLayout" Target="../slideLayouts/slideLayout223.xml"/><Relationship Id="rId121" Type="http://schemas.openxmlformats.org/officeDocument/2006/relationships/slideLayout" Target="../slideLayouts/slideLayout246.xml"/><Relationship Id="rId3" Type="http://schemas.openxmlformats.org/officeDocument/2006/relationships/slideLayout" Target="../slideLayouts/slideLayout128.xml"/><Relationship Id="rId25" Type="http://schemas.openxmlformats.org/officeDocument/2006/relationships/slideLayout" Target="../slideLayouts/slideLayout150.xml"/><Relationship Id="rId46" Type="http://schemas.openxmlformats.org/officeDocument/2006/relationships/slideLayout" Target="../slideLayouts/slideLayout171.xml"/><Relationship Id="rId67" Type="http://schemas.openxmlformats.org/officeDocument/2006/relationships/slideLayout" Target="../slideLayouts/slideLayout192.xml"/><Relationship Id="rId116" Type="http://schemas.openxmlformats.org/officeDocument/2006/relationships/slideLayout" Target="../slideLayouts/slideLayout24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62" Type="http://schemas.openxmlformats.org/officeDocument/2006/relationships/slideLayout" Target="../slideLayouts/slideLayout187.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111" Type="http://schemas.openxmlformats.org/officeDocument/2006/relationships/slideLayout" Target="../slideLayouts/slideLayout236.xml"/><Relationship Id="rId15" Type="http://schemas.openxmlformats.org/officeDocument/2006/relationships/slideLayout" Target="../slideLayouts/slideLayout140.xml"/><Relationship Id="rId36" Type="http://schemas.openxmlformats.org/officeDocument/2006/relationships/slideLayout" Target="../slideLayouts/slideLayout161.xml"/><Relationship Id="rId57" Type="http://schemas.openxmlformats.org/officeDocument/2006/relationships/slideLayout" Target="../slideLayouts/slideLayout182.xml"/><Relationship Id="rId106" Type="http://schemas.openxmlformats.org/officeDocument/2006/relationships/slideLayout" Target="../slideLayouts/slideLayout231.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52" Type="http://schemas.openxmlformats.org/officeDocument/2006/relationships/slideLayout" Target="../slideLayouts/slideLayout177.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94" Type="http://schemas.openxmlformats.org/officeDocument/2006/relationships/slideLayout" Target="../slideLayouts/slideLayout219.xml"/><Relationship Id="rId99" Type="http://schemas.openxmlformats.org/officeDocument/2006/relationships/slideLayout" Target="../slideLayouts/slideLayout224.xml"/><Relationship Id="rId101" Type="http://schemas.openxmlformats.org/officeDocument/2006/relationships/slideLayout" Target="../slideLayouts/slideLayout226.xml"/><Relationship Id="rId1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9754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5569" r:id="rId4"/>
    <p:sldLayoutId id="2147485564" r:id="rId5"/>
    <p:sldLayoutId id="2147485561" r:id="rId6"/>
    <p:sldLayoutId id="2147485544" r:id="rId7"/>
    <p:sldLayoutId id="2147485540" r:id="rId8"/>
    <p:sldLayoutId id="2147483664" r:id="rId9"/>
    <p:sldLayoutId id="2147485543" r:id="rId10"/>
    <p:sldLayoutId id="2147485541" r:id="rId11"/>
    <p:sldLayoutId id="2147483665" r:id="rId12"/>
    <p:sldLayoutId id="2147483666" r:id="rId13"/>
    <p:sldLayoutId id="2147483917" r:id="rId14"/>
    <p:sldLayoutId id="2147485554" r:id="rId15"/>
    <p:sldLayoutId id="2147485552" r:id="rId16"/>
    <p:sldLayoutId id="2147485550" r:id="rId17"/>
    <p:sldLayoutId id="2147483667" r:id="rId18"/>
    <p:sldLayoutId id="2147483668" r:id="rId19"/>
    <p:sldLayoutId id="2147483669" r:id="rId20"/>
    <p:sldLayoutId id="2147483676" r:id="rId21"/>
    <p:sldLayoutId id="2147485570" r:id="rId22"/>
    <p:sldLayoutId id="2147485562" r:id="rId23"/>
    <p:sldLayoutId id="2147485559" r:id="rId24"/>
    <p:sldLayoutId id="2147485558" r:id="rId25"/>
    <p:sldLayoutId id="2147485555" r:id="rId26"/>
    <p:sldLayoutId id="2147485553" r:id="rId27"/>
    <p:sldLayoutId id="2147485551" r:id="rId28"/>
    <p:sldLayoutId id="2147485586" r:id="rId29"/>
    <p:sldLayoutId id="2147485549" r:id="rId30"/>
    <p:sldLayoutId id="2147485545" r:id="rId31"/>
    <p:sldLayoutId id="2147483670" r:id="rId32"/>
    <p:sldLayoutId id="2147483671" r:id="rId33"/>
    <p:sldLayoutId id="2147483672" r:id="rId34"/>
    <p:sldLayoutId id="2147485563" r:id="rId35"/>
    <p:sldLayoutId id="2147485560" r:id="rId36"/>
    <p:sldLayoutId id="2147485557" r:id="rId37"/>
    <p:sldLayoutId id="2147485556" r:id="rId38"/>
    <p:sldLayoutId id="2147485547" r:id="rId39"/>
    <p:sldLayoutId id="2147483913" r:id="rId40"/>
    <p:sldLayoutId id="2147485568" r:id="rId41"/>
    <p:sldLayoutId id="2147485567" r:id="rId42"/>
    <p:sldLayoutId id="2147485566" r:id="rId43"/>
    <p:sldLayoutId id="2147485565" r:id="rId44"/>
    <p:sldLayoutId id="2147483674" r:id="rId45"/>
    <p:sldLayoutId id="2147483677" r:id="rId46"/>
    <p:sldLayoutId id="2147483678" r:id="rId47"/>
    <p:sldLayoutId id="2147483679" r:id="rId48"/>
    <p:sldLayoutId id="2147483680" r:id="rId49"/>
    <p:sldLayoutId id="2147483681" r:id="rId50"/>
    <p:sldLayoutId id="2147483682" r:id="rId51"/>
    <p:sldLayoutId id="2147483683" r:id="rId52"/>
    <p:sldLayoutId id="2147483684" r:id="rId53"/>
    <p:sldLayoutId id="2147483685" r:id="rId54"/>
    <p:sldLayoutId id="2147483686" r:id="rId55"/>
    <p:sldLayoutId id="2147483916" r:id="rId56"/>
    <p:sldLayoutId id="2147485539" r:id="rId57"/>
    <p:sldLayoutId id="2147485571" r:id="rId58"/>
    <p:sldLayoutId id="2147485572" r:id="rId59"/>
    <p:sldLayoutId id="2147485573" r:id="rId60"/>
    <p:sldLayoutId id="2147485577" r:id="rId61"/>
    <p:sldLayoutId id="2147485578" r:id="rId62"/>
    <p:sldLayoutId id="2147485579" r:id="rId63"/>
    <p:sldLayoutId id="2147485587" r:id="rId64"/>
    <p:sldLayoutId id="2147485588" r:id="rId65"/>
    <p:sldLayoutId id="2147485589" r:id="rId6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8388896"/>
      </p:ext>
    </p:extLst>
  </p:cSld>
  <p:clrMap bg1="dk1" tx1="lt1" bg2="dk2" tx2="lt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 id="2147483979" r:id="rId20"/>
    <p:sldLayoutId id="2147483980" r:id="rId21"/>
    <p:sldLayoutId id="2147483981" r:id="rId22"/>
    <p:sldLayoutId id="2147483982" r:id="rId23"/>
    <p:sldLayoutId id="2147483983" r:id="rId24"/>
    <p:sldLayoutId id="2147483984" r:id="rId25"/>
    <p:sldLayoutId id="2147483985" r:id="rId26"/>
    <p:sldLayoutId id="2147483986" r:id="rId27"/>
    <p:sldLayoutId id="2147483987" r:id="rId28"/>
    <p:sldLayoutId id="2147485477"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1819695"/>
      </p:ext>
    </p:extLst>
  </p:cSld>
  <p:clrMap bg1="lt1" tx1="dk1" bg2="lt2" tx2="dk2" accent1="accent1" accent2="accent2" accent3="accent3" accent4="accent4" accent5="accent5" accent6="accent6" hlink="hlink" folHlink="folHlink"/>
  <p:sldLayoutIdLst>
    <p:sldLayoutId id="2147485591" r:id="rId1"/>
    <p:sldLayoutId id="2147485592" r:id="rId2"/>
    <p:sldLayoutId id="2147485593" r:id="rId3"/>
    <p:sldLayoutId id="2147485594" r:id="rId4"/>
    <p:sldLayoutId id="2147485595" r:id="rId5"/>
    <p:sldLayoutId id="2147485596" r:id="rId6"/>
    <p:sldLayoutId id="2147485597" r:id="rId7"/>
    <p:sldLayoutId id="2147485598" r:id="rId8"/>
    <p:sldLayoutId id="2147485599" r:id="rId9"/>
    <p:sldLayoutId id="2147485600" r:id="rId10"/>
    <p:sldLayoutId id="2147485601" r:id="rId11"/>
    <p:sldLayoutId id="2147485602" r:id="rId12"/>
    <p:sldLayoutId id="2147485603" r:id="rId13"/>
    <p:sldLayoutId id="2147485604" r:id="rId14"/>
    <p:sldLayoutId id="2147485605" r:id="rId15"/>
    <p:sldLayoutId id="2147485606" r:id="rId16"/>
    <p:sldLayoutId id="2147485607" r:id="rId17"/>
    <p:sldLayoutId id="2147485608" r:id="rId18"/>
    <p:sldLayoutId id="2147485609" r:id="rId19"/>
    <p:sldLayoutId id="2147485610" r:id="rId20"/>
    <p:sldLayoutId id="2147485611" r:id="rId21"/>
    <p:sldLayoutId id="2147485612" r:id="rId22"/>
    <p:sldLayoutId id="2147485613" r:id="rId23"/>
    <p:sldLayoutId id="2147485614" r:id="rId24"/>
    <p:sldLayoutId id="2147485615" r:id="rId25"/>
    <p:sldLayoutId id="2147485616" r:id="rId26"/>
    <p:sldLayoutId id="2147485617" r:id="rId27"/>
    <p:sldLayoutId id="2147485618" r:id="rId28"/>
    <p:sldLayoutId id="2147485619" r:id="rId29"/>
    <p:sldLayoutId id="2147485620"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3" cstate="hq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49A1B1-5A8E-4E46-95DF-CCAC78182983}" type="slidenum">
              <a:rPr lang="en-US" smtClean="0"/>
              <a:pPr/>
              <a:t>‹#›</a:t>
            </a:fld>
            <a:endParaRPr lang="en-US"/>
          </a:p>
        </p:txBody>
      </p:sp>
    </p:spTree>
    <p:extLst>
      <p:ext uri="{BB962C8B-B14F-4D97-AF65-F5344CB8AC3E}">
        <p14:creationId xmlns:p14="http://schemas.microsoft.com/office/powerpoint/2010/main" val="320844406"/>
      </p:ext>
    </p:extLst>
  </p:cSld>
  <p:clrMap bg1="lt1" tx1="dk1" bg2="lt2" tx2="dk2" accent1="accent1" accent2="accent2" accent3="accent3" accent4="accent4" accent5="accent5" accent6="accent6" hlink="hlink" folHlink="folHlink"/>
  <p:sldLayoutIdLst>
    <p:sldLayoutId id="2147485622" r:id="rId1"/>
    <p:sldLayoutId id="2147485623" r:id="rId2"/>
    <p:sldLayoutId id="2147485624" r:id="rId3"/>
    <p:sldLayoutId id="2147485625" r:id="rId4"/>
    <p:sldLayoutId id="2147485626" r:id="rId5"/>
    <p:sldLayoutId id="2147485627" r:id="rId6"/>
    <p:sldLayoutId id="2147485628" r:id="rId7"/>
    <p:sldLayoutId id="2147485629" r:id="rId8"/>
    <p:sldLayoutId id="2147485630" r:id="rId9"/>
    <p:sldLayoutId id="2147485631" r:id="rId10"/>
    <p:sldLayoutId id="2147485632" r:id="rId11"/>
    <p:sldLayoutId id="2147485633" r:id="rId12"/>
    <p:sldLayoutId id="2147485634" r:id="rId13"/>
    <p:sldLayoutId id="2147485635" r:id="rId14"/>
    <p:sldLayoutId id="2147485636" r:id="rId15"/>
    <p:sldLayoutId id="2147485637" r:id="rId16"/>
    <p:sldLayoutId id="2147485638" r:id="rId17"/>
    <p:sldLayoutId id="2147485639" r:id="rId18"/>
    <p:sldLayoutId id="2147485640" r:id="rId19"/>
    <p:sldLayoutId id="2147485641" r:id="rId20"/>
    <p:sldLayoutId id="2147485642" r:id="rId21"/>
    <p:sldLayoutId id="2147485643" r:id="rId22"/>
    <p:sldLayoutId id="2147485644" r:id="rId23"/>
    <p:sldLayoutId id="2147485645" r:id="rId24"/>
    <p:sldLayoutId id="2147485646" r:id="rId25"/>
    <p:sldLayoutId id="2147485647" r:id="rId26"/>
    <p:sldLayoutId id="2147485648" r:id="rId27"/>
    <p:sldLayoutId id="2147485649" r:id="rId28"/>
    <p:sldLayoutId id="2147485650" r:id="rId29"/>
    <p:sldLayoutId id="2147485651" r:id="rId30"/>
    <p:sldLayoutId id="2147485652" r:id="rId31"/>
    <p:sldLayoutId id="2147485653" r:id="rId32"/>
    <p:sldLayoutId id="2147485654" r:id="rId33"/>
    <p:sldLayoutId id="2147485655" r:id="rId34"/>
    <p:sldLayoutId id="2147485656" r:id="rId35"/>
    <p:sldLayoutId id="2147485657" r:id="rId36"/>
    <p:sldLayoutId id="2147485658" r:id="rId37"/>
    <p:sldLayoutId id="2147485659" r:id="rId38"/>
    <p:sldLayoutId id="2147485660" r:id="rId39"/>
    <p:sldLayoutId id="2147485661" r:id="rId40"/>
    <p:sldLayoutId id="2147485662" r:id="rId41"/>
    <p:sldLayoutId id="2147485663" r:id="rId42"/>
    <p:sldLayoutId id="2147485664" r:id="rId43"/>
    <p:sldLayoutId id="2147485665" r:id="rId44"/>
    <p:sldLayoutId id="2147485666" r:id="rId45"/>
    <p:sldLayoutId id="2147485667" r:id="rId46"/>
    <p:sldLayoutId id="2147485668" r:id="rId47"/>
    <p:sldLayoutId id="2147485669" r:id="rId48"/>
    <p:sldLayoutId id="2147485670" r:id="rId49"/>
    <p:sldLayoutId id="2147485671" r:id="rId50"/>
    <p:sldLayoutId id="2147485672" r:id="rId51"/>
    <p:sldLayoutId id="2147485673" r:id="rId52"/>
    <p:sldLayoutId id="2147485674" r:id="rId53"/>
    <p:sldLayoutId id="2147485675" r:id="rId54"/>
    <p:sldLayoutId id="2147485676" r:id="rId55"/>
    <p:sldLayoutId id="2147485677" r:id="rId56"/>
    <p:sldLayoutId id="2147485678" r:id="rId57"/>
    <p:sldLayoutId id="2147485679" r:id="rId58"/>
    <p:sldLayoutId id="2147485680" r:id="rId59"/>
    <p:sldLayoutId id="2147485681" r:id="rId60"/>
    <p:sldLayoutId id="2147485682" r:id="rId61"/>
    <p:sldLayoutId id="2147485683" r:id="rId62"/>
    <p:sldLayoutId id="2147485684" r:id="rId63"/>
    <p:sldLayoutId id="2147485685" r:id="rId64"/>
    <p:sldLayoutId id="2147485686" r:id="rId65"/>
    <p:sldLayoutId id="2147485687" r:id="rId66"/>
    <p:sldLayoutId id="2147485688" r:id="rId67"/>
    <p:sldLayoutId id="2147485689" r:id="rId68"/>
    <p:sldLayoutId id="2147485690" r:id="rId69"/>
    <p:sldLayoutId id="2147485691" r:id="rId70"/>
    <p:sldLayoutId id="2147485692" r:id="rId71"/>
    <p:sldLayoutId id="2147485693" r:id="rId72"/>
    <p:sldLayoutId id="2147485694" r:id="rId73"/>
    <p:sldLayoutId id="2147485695" r:id="rId74"/>
    <p:sldLayoutId id="2147485696" r:id="rId75"/>
    <p:sldLayoutId id="2147485697" r:id="rId76"/>
    <p:sldLayoutId id="2147485698" r:id="rId77"/>
    <p:sldLayoutId id="2147485699" r:id="rId78"/>
    <p:sldLayoutId id="2147485700" r:id="rId79"/>
    <p:sldLayoutId id="2147485701" r:id="rId80"/>
    <p:sldLayoutId id="2147485702" r:id="rId81"/>
    <p:sldLayoutId id="2147485703" r:id="rId82"/>
    <p:sldLayoutId id="2147485704" r:id="rId83"/>
    <p:sldLayoutId id="2147485705" r:id="rId84"/>
    <p:sldLayoutId id="2147485706" r:id="rId85"/>
    <p:sldLayoutId id="2147485707" r:id="rId86"/>
    <p:sldLayoutId id="2147485708" r:id="rId87"/>
    <p:sldLayoutId id="2147485709" r:id="rId88"/>
    <p:sldLayoutId id="2147485710" r:id="rId89"/>
    <p:sldLayoutId id="2147485711" r:id="rId90"/>
    <p:sldLayoutId id="2147485712" r:id="rId91"/>
    <p:sldLayoutId id="2147485713" r:id="rId92"/>
    <p:sldLayoutId id="2147485714" r:id="rId93"/>
    <p:sldLayoutId id="2147485715" r:id="rId94"/>
    <p:sldLayoutId id="2147485716" r:id="rId95"/>
    <p:sldLayoutId id="2147485717" r:id="rId96"/>
    <p:sldLayoutId id="2147485718" r:id="rId97"/>
    <p:sldLayoutId id="2147485719" r:id="rId98"/>
    <p:sldLayoutId id="2147485720" r:id="rId99"/>
    <p:sldLayoutId id="2147485721" r:id="rId100"/>
    <p:sldLayoutId id="2147485722" r:id="rId101"/>
    <p:sldLayoutId id="2147485723" r:id="rId102"/>
    <p:sldLayoutId id="2147485724" r:id="rId103"/>
    <p:sldLayoutId id="2147485725" r:id="rId104"/>
    <p:sldLayoutId id="2147485726" r:id="rId105"/>
    <p:sldLayoutId id="2147485727" r:id="rId106"/>
    <p:sldLayoutId id="2147485728" r:id="rId107"/>
    <p:sldLayoutId id="2147485729" r:id="rId108"/>
    <p:sldLayoutId id="2147485730" r:id="rId109"/>
    <p:sldLayoutId id="2147485731" r:id="rId110"/>
    <p:sldLayoutId id="2147485732" r:id="rId111"/>
    <p:sldLayoutId id="2147485733" r:id="rId112"/>
    <p:sldLayoutId id="2147485734" r:id="rId113"/>
    <p:sldLayoutId id="2147485735" r:id="rId114"/>
    <p:sldLayoutId id="2147485736" r:id="rId115"/>
    <p:sldLayoutId id="2147485737" r:id="rId116"/>
    <p:sldLayoutId id="2147485738" r:id="rId117"/>
    <p:sldLayoutId id="2147485739" r:id="rId118"/>
    <p:sldLayoutId id="2147485740" r:id="rId119"/>
    <p:sldLayoutId id="2147485741" r:id="rId120"/>
    <p:sldLayoutId id="2147485742" r:id="rId12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36">
          <p15:clr>
            <a:srgbClr val="C35EA4"/>
          </p15:clr>
        </p15:guide>
        <p15:guide id="17" pos="14626">
          <p15:clr>
            <a:srgbClr val="C35EA4"/>
          </p15:clr>
        </p15:guide>
        <p15:guide id="25" orient="horz" pos="738">
          <p15:clr>
            <a:srgbClr val="C35EA4"/>
          </p15:clr>
        </p15:guide>
        <p15:guide id="26" orient="horz" pos="7898">
          <p15:clr>
            <a:srgbClr val="C35EA4"/>
          </p15:clr>
        </p15:guide>
        <p15:guide id="27" orient="horz" pos="368">
          <p15:clr>
            <a:srgbClr val="A4A3A4"/>
          </p15:clr>
        </p15:guide>
        <p15:guide id="28" pos="370">
          <p15:clr>
            <a:srgbClr val="A4A3A4"/>
          </p15:clr>
        </p15:guide>
        <p15:guide id="29" orient="horz" pos="8270">
          <p15:clr>
            <a:srgbClr val="A4A3A4"/>
          </p15:clr>
        </p15:guide>
        <p15:guide id="30" pos="1499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99.xml"/><Relationship Id="rId6" Type="http://schemas.openxmlformats.org/officeDocument/2006/relationships/chart" Target="../charts/chart1.xml"/><Relationship Id="rId5" Type="http://schemas.microsoft.com/office/2007/relationships/hdphoto" Target="../media/hdphoto1.wdp"/><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0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0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06.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55.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1.xml"/><Relationship Id="rId6" Type="http://schemas.openxmlformats.org/officeDocument/2006/relationships/image" Target="../media/image34.svg"/><Relationship Id="rId11" Type="http://schemas.openxmlformats.org/officeDocument/2006/relationships/image" Target="../media/image57.jpe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56.sv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06.xml"/><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69.png"/><Relationship Id="rId18" Type="http://schemas.openxmlformats.org/officeDocument/2006/relationships/hyperlink" Target="http://www.azure.com/AMMP" TargetMode="External"/><Relationship Id="rId3" Type="http://schemas.openxmlformats.org/officeDocument/2006/relationships/image" Target="../media/image62.png"/><Relationship Id="rId7" Type="http://schemas.openxmlformats.org/officeDocument/2006/relationships/image" Target="../media/image65.png"/><Relationship Id="rId12" Type="http://schemas.microsoft.com/office/2007/relationships/hdphoto" Target="../media/hdphoto5.wdp"/><Relationship Id="rId17" Type="http://schemas.microsoft.com/office/2007/relationships/hdphoto" Target="../media/hdphoto7.wdp"/><Relationship Id="rId2" Type="http://schemas.openxmlformats.org/officeDocument/2006/relationships/notesSlide" Target="../notesSlides/notesSlide16.xml"/><Relationship Id="rId16" Type="http://schemas.openxmlformats.org/officeDocument/2006/relationships/image" Target="../media/image71.png"/><Relationship Id="rId1" Type="http://schemas.openxmlformats.org/officeDocument/2006/relationships/slideLayout" Target="../slideLayouts/slideLayout125.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5" Type="http://schemas.openxmlformats.org/officeDocument/2006/relationships/image" Target="../media/image70.png"/><Relationship Id="rId10" Type="http://schemas.openxmlformats.org/officeDocument/2006/relationships/image" Target="../media/image67.png"/><Relationship Id="rId19" Type="http://schemas.openxmlformats.org/officeDocument/2006/relationships/image" Target="../media/image72.emf"/><Relationship Id="rId4" Type="http://schemas.microsoft.com/office/2007/relationships/hdphoto" Target="../media/hdphoto3.wdp"/><Relationship Id="rId9" Type="http://schemas.openxmlformats.org/officeDocument/2006/relationships/image" Target="../media/image66.png"/><Relationship Id="rId14" Type="http://schemas.microsoft.com/office/2007/relationships/hdphoto" Target="../media/hdphoto6.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43.xml"/></Relationships>
</file>

<file path=ppt/slides/_rels/slide20.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1.png"/><Relationship Id="rId3" Type="http://schemas.openxmlformats.org/officeDocument/2006/relationships/image" Target="../media/image73.png"/><Relationship Id="rId7" Type="http://schemas.openxmlformats.org/officeDocument/2006/relationships/image" Target="../media/image76.png"/><Relationship Id="rId12" Type="http://schemas.openxmlformats.org/officeDocument/2006/relationships/image" Target="../media/image80.svg"/><Relationship Id="rId2" Type="http://schemas.openxmlformats.org/officeDocument/2006/relationships/notesSlide" Target="../notesSlides/notesSlide18.xml"/><Relationship Id="rId1" Type="http://schemas.openxmlformats.org/officeDocument/2006/relationships/slideLayout" Target="../slideLayouts/slideLayout106.xml"/><Relationship Id="rId6" Type="http://schemas.openxmlformats.org/officeDocument/2006/relationships/image" Target="../media/image75.svg"/><Relationship Id="rId11" Type="http://schemas.openxmlformats.org/officeDocument/2006/relationships/image" Target="../media/image79.png"/><Relationship Id="rId5" Type="http://schemas.openxmlformats.org/officeDocument/2006/relationships/image" Target="../media/image74.png"/><Relationship Id="rId10" Type="http://schemas.openxmlformats.org/officeDocument/2006/relationships/image" Target="../media/image38.svg"/><Relationship Id="rId4" Type="http://schemas.openxmlformats.org/officeDocument/2006/relationships/image" Target="../media/image36.svg"/><Relationship Id="rId9" Type="http://schemas.openxmlformats.org/officeDocument/2006/relationships/image" Target="../media/image78.png"/><Relationship Id="rId14" Type="http://schemas.openxmlformats.org/officeDocument/2006/relationships/image" Target="../media/image82.sv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blog/discover-what-s-new-to-microsoft-database-services-recap-from-microsoft-ignite/" TargetMode="External"/><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65.xml"/><Relationship Id="rId5" Type="http://schemas.openxmlformats.org/officeDocument/2006/relationships/image" Target="../media/image56.sv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58.xml"/><Relationship Id="rId4" Type="http://schemas.openxmlformats.org/officeDocument/2006/relationships/image" Target="../media/image87.jpe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94.svg"/><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58.xml"/><Relationship Id="rId6" Type="http://schemas.microsoft.com/office/2007/relationships/hdphoto" Target="../media/hdphoto9.wdp"/><Relationship Id="rId11" Type="http://schemas.openxmlformats.org/officeDocument/2006/relationships/image" Target="../media/image92.svg"/><Relationship Id="rId5" Type="http://schemas.openxmlformats.org/officeDocument/2006/relationships/image" Target="../media/image89.png"/><Relationship Id="rId15" Type="http://schemas.openxmlformats.org/officeDocument/2006/relationships/image" Target="../media/image96.png"/><Relationship Id="rId10" Type="http://schemas.openxmlformats.org/officeDocument/2006/relationships/image" Target="../media/image91.png"/><Relationship Id="rId4" Type="http://schemas.microsoft.com/office/2007/relationships/hdphoto" Target="../media/hdphoto8.wdp"/><Relationship Id="rId9" Type="http://schemas.openxmlformats.org/officeDocument/2006/relationships/image" Target="../media/image38.svg"/><Relationship Id="rId14" Type="http://schemas.openxmlformats.org/officeDocument/2006/relationships/image" Target="../media/image95.png"/></Relationships>
</file>

<file path=ppt/slides/_rels/slide2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97.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58.xml"/><Relationship Id="rId6" Type="http://schemas.openxmlformats.org/officeDocument/2006/relationships/image" Target="../media/image36.svg"/><Relationship Id="rId11" Type="http://schemas.openxmlformats.org/officeDocument/2006/relationships/image" Target="../media/image99.svg"/><Relationship Id="rId5" Type="http://schemas.openxmlformats.org/officeDocument/2006/relationships/image" Target="../media/image35.png"/><Relationship Id="rId10" Type="http://schemas.openxmlformats.org/officeDocument/2006/relationships/image" Target="../media/image98.png"/><Relationship Id="rId4" Type="http://schemas.microsoft.com/office/2007/relationships/hdphoto" Target="../media/hdphoto10.wdp"/><Relationship Id="rId9"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95.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8.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43.xml"/><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09.svg"/><Relationship Id="rId18" Type="http://schemas.openxmlformats.org/officeDocument/2006/relationships/image" Target="../media/image114.png"/><Relationship Id="rId3" Type="http://schemas.openxmlformats.org/officeDocument/2006/relationships/image" Target="../media/image104.jpeg"/><Relationship Id="rId7" Type="http://schemas.openxmlformats.org/officeDocument/2006/relationships/image" Target="../media/image106.svg"/><Relationship Id="rId12" Type="http://schemas.openxmlformats.org/officeDocument/2006/relationships/image" Target="../media/image108.png"/><Relationship Id="rId17" Type="http://schemas.openxmlformats.org/officeDocument/2006/relationships/image" Target="../media/image113.svg"/><Relationship Id="rId2" Type="http://schemas.openxmlformats.org/officeDocument/2006/relationships/notesSlide" Target="../notesSlides/notesSlide30.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58.xml"/><Relationship Id="rId6" Type="http://schemas.openxmlformats.org/officeDocument/2006/relationships/image" Target="../media/image105.png"/><Relationship Id="rId11" Type="http://schemas.openxmlformats.org/officeDocument/2006/relationships/image" Target="../media/image99.svg"/><Relationship Id="rId5" Type="http://schemas.openxmlformats.org/officeDocument/2006/relationships/image" Target="../media/image38.svg"/><Relationship Id="rId15" Type="http://schemas.openxmlformats.org/officeDocument/2006/relationships/image" Target="../media/image111.svg"/><Relationship Id="rId10" Type="http://schemas.openxmlformats.org/officeDocument/2006/relationships/image" Target="../media/image98.png"/><Relationship Id="rId19" Type="http://schemas.openxmlformats.org/officeDocument/2006/relationships/image" Target="../media/image115.svg"/><Relationship Id="rId4" Type="http://schemas.openxmlformats.org/officeDocument/2006/relationships/image" Target="../media/image37.png"/><Relationship Id="rId9" Type="http://schemas.openxmlformats.org/officeDocument/2006/relationships/image" Target="../media/image94.svg"/><Relationship Id="rId14" Type="http://schemas.openxmlformats.org/officeDocument/2006/relationships/image" Target="../media/image110.png"/></Relationships>
</file>

<file path=ppt/slides/_rels/slide33.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122.png"/><Relationship Id="rId18" Type="http://schemas.openxmlformats.org/officeDocument/2006/relationships/image" Target="../media/image125.png"/><Relationship Id="rId3" Type="http://schemas.openxmlformats.org/officeDocument/2006/relationships/image" Target="../media/image117.png"/><Relationship Id="rId7" Type="http://schemas.openxmlformats.org/officeDocument/2006/relationships/image" Target="../media/image55.png"/><Relationship Id="rId12" Type="http://schemas.openxmlformats.org/officeDocument/2006/relationships/image" Target="../media/image121.svg"/><Relationship Id="rId17" Type="http://schemas.openxmlformats.org/officeDocument/2006/relationships/image" Target="../media/image106.svg"/><Relationship Id="rId2" Type="http://schemas.openxmlformats.org/officeDocument/2006/relationships/notesSlide" Target="../notesSlides/notesSlide31.xml"/><Relationship Id="rId16" Type="http://schemas.openxmlformats.org/officeDocument/2006/relationships/image" Target="../media/image105.png"/><Relationship Id="rId1" Type="http://schemas.openxmlformats.org/officeDocument/2006/relationships/slideLayout" Target="../slideLayouts/slideLayout58.xml"/><Relationship Id="rId6" Type="http://schemas.openxmlformats.org/officeDocument/2006/relationships/image" Target="../media/image38.svg"/><Relationship Id="rId11" Type="http://schemas.openxmlformats.org/officeDocument/2006/relationships/image" Target="../media/image120.png"/><Relationship Id="rId5" Type="http://schemas.openxmlformats.org/officeDocument/2006/relationships/image" Target="../media/image37.png"/><Relationship Id="rId15" Type="http://schemas.openxmlformats.org/officeDocument/2006/relationships/image" Target="../media/image124.svg"/><Relationship Id="rId10" Type="http://schemas.openxmlformats.org/officeDocument/2006/relationships/image" Target="../media/image119.svg"/><Relationship Id="rId19" Type="http://schemas.openxmlformats.org/officeDocument/2006/relationships/image" Target="../media/image126.svg"/><Relationship Id="rId4" Type="http://schemas.microsoft.com/office/2007/relationships/hdphoto" Target="../media/hdphoto11.wdp"/><Relationship Id="rId9" Type="http://schemas.openxmlformats.org/officeDocument/2006/relationships/image" Target="../media/image118.png"/><Relationship Id="rId14" Type="http://schemas.openxmlformats.org/officeDocument/2006/relationships/image" Target="../media/image1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6.xml"/></Relationships>
</file>

<file path=ppt/slides/_rels/slide3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21.svg"/><Relationship Id="rId3" Type="http://schemas.openxmlformats.org/officeDocument/2006/relationships/image" Target="../media/image127.jpeg"/><Relationship Id="rId7" Type="http://schemas.openxmlformats.org/officeDocument/2006/relationships/image" Target="../media/image38.svg"/><Relationship Id="rId12"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8.xml"/><Relationship Id="rId6" Type="http://schemas.openxmlformats.org/officeDocument/2006/relationships/image" Target="../media/image128.png"/><Relationship Id="rId11" Type="http://schemas.openxmlformats.org/officeDocument/2006/relationships/image" Target="../media/image130.svg"/><Relationship Id="rId5" Type="http://schemas.openxmlformats.org/officeDocument/2006/relationships/image" Target="../media/image94.svg"/><Relationship Id="rId10" Type="http://schemas.openxmlformats.org/officeDocument/2006/relationships/image" Target="../media/image129.png"/><Relationship Id="rId4" Type="http://schemas.openxmlformats.org/officeDocument/2006/relationships/image" Target="../media/image107.png"/><Relationship Id="rId9" Type="http://schemas.openxmlformats.org/officeDocument/2006/relationships/image" Target="../media/image99.svg"/></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32.jpeg"/><Relationship Id="rId7" Type="http://schemas.openxmlformats.org/officeDocument/2006/relationships/image" Target="../media/image136.svg"/><Relationship Id="rId2" Type="http://schemas.openxmlformats.org/officeDocument/2006/relationships/notesSlide" Target="../notesSlides/notesSlide35.xml"/><Relationship Id="rId1" Type="http://schemas.openxmlformats.org/officeDocument/2006/relationships/slideLayout" Target="../slideLayouts/slideLayout58.xml"/><Relationship Id="rId6" Type="http://schemas.openxmlformats.org/officeDocument/2006/relationships/image" Target="../media/image135.png"/><Relationship Id="rId5" Type="http://schemas.openxmlformats.org/officeDocument/2006/relationships/image" Target="../media/image134.svg"/><Relationship Id="rId10"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38.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43.xml"/><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65.xml"/><Relationship Id="rId4" Type="http://schemas.openxmlformats.org/officeDocument/2006/relationships/image" Target="../media/image38.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2.xml"/><Relationship Id="rId1" Type="http://schemas.openxmlformats.org/officeDocument/2006/relationships/slideLayout" Target="../slideLayouts/slideLayout38.xml"/><Relationship Id="rId6" Type="http://schemas.openxmlformats.org/officeDocument/2006/relationships/hyperlink" Target="https://azure.microsoft.com/en-us/overview/azure-vs-aws/cost-savings/" TargetMode="External"/><Relationship Id="rId5" Type="http://schemas.openxmlformats.org/officeDocument/2006/relationships/hyperlink" Target="https://azure.microsoft.com/en-us/overview/azure-vs-aws/" TargetMode="External"/><Relationship Id="rId4" Type="http://schemas.microsoft.com/office/2007/relationships/hdphoto" Target="../media/hdphoto12.wdp"/></Relationships>
</file>

<file path=ppt/slides/_rels/slide4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40.png"/><Relationship Id="rId7"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58.xml"/><Relationship Id="rId6" Type="http://schemas.openxmlformats.org/officeDocument/2006/relationships/image" Target="../media/image143.svg"/><Relationship Id="rId5" Type="http://schemas.openxmlformats.org/officeDocument/2006/relationships/image" Target="../media/image142.png"/><Relationship Id="rId10" Type="http://schemas.openxmlformats.org/officeDocument/2006/relationships/image" Target="../media/image38.svg"/><Relationship Id="rId4" Type="http://schemas.openxmlformats.org/officeDocument/2006/relationships/image" Target="../media/image141.tiff"/><Relationship Id="rId9"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svg"/><Relationship Id="rId18" Type="http://schemas.openxmlformats.org/officeDocument/2006/relationships/image" Target="../media/image156.png"/><Relationship Id="rId26" Type="http://schemas.openxmlformats.org/officeDocument/2006/relationships/image" Target="../media/image162.svg"/><Relationship Id="rId3" Type="http://schemas.openxmlformats.org/officeDocument/2006/relationships/image" Target="../media/image144.jpg"/><Relationship Id="rId21" Type="http://schemas.openxmlformats.org/officeDocument/2006/relationships/image" Target="../media/image158.png"/><Relationship Id="rId7" Type="http://schemas.openxmlformats.org/officeDocument/2006/relationships/image" Target="../media/image146.svg"/><Relationship Id="rId12" Type="http://schemas.openxmlformats.org/officeDocument/2006/relationships/image" Target="../media/image151.png"/><Relationship Id="rId17" Type="http://schemas.openxmlformats.org/officeDocument/2006/relationships/image" Target="../media/image134.svg"/><Relationship Id="rId25" Type="http://schemas.openxmlformats.org/officeDocument/2006/relationships/image" Target="../media/image161.png"/><Relationship Id="rId2" Type="http://schemas.openxmlformats.org/officeDocument/2006/relationships/notesSlide" Target="../notesSlides/notesSlide45.xml"/><Relationship Id="rId16" Type="http://schemas.openxmlformats.org/officeDocument/2006/relationships/image" Target="../media/image155.png"/><Relationship Id="rId20" Type="http://schemas.openxmlformats.org/officeDocument/2006/relationships/image" Target="../media/image121.svg"/><Relationship Id="rId29" Type="http://schemas.openxmlformats.org/officeDocument/2006/relationships/image" Target="../media/image164.png"/><Relationship Id="rId1" Type="http://schemas.openxmlformats.org/officeDocument/2006/relationships/slideLayout" Target="../slideLayouts/slideLayout58.xml"/><Relationship Id="rId6" Type="http://schemas.openxmlformats.org/officeDocument/2006/relationships/image" Target="../media/image145.png"/><Relationship Id="rId11" Type="http://schemas.openxmlformats.org/officeDocument/2006/relationships/image" Target="../media/image150.svg"/><Relationship Id="rId24" Type="http://schemas.openxmlformats.org/officeDocument/2006/relationships/image" Target="../media/image160.svg"/><Relationship Id="rId32" Type="http://schemas.openxmlformats.org/officeDocument/2006/relationships/image" Target="../media/image167.svg"/><Relationship Id="rId5" Type="http://schemas.openxmlformats.org/officeDocument/2006/relationships/image" Target="../media/image106.svg"/><Relationship Id="rId15" Type="http://schemas.openxmlformats.org/officeDocument/2006/relationships/image" Target="../media/image154.svg"/><Relationship Id="rId23" Type="http://schemas.openxmlformats.org/officeDocument/2006/relationships/image" Target="../media/image159.png"/><Relationship Id="rId28" Type="http://schemas.openxmlformats.org/officeDocument/2006/relationships/image" Target="../media/image163.svg"/><Relationship Id="rId10" Type="http://schemas.openxmlformats.org/officeDocument/2006/relationships/image" Target="../media/image149.png"/><Relationship Id="rId19" Type="http://schemas.openxmlformats.org/officeDocument/2006/relationships/image" Target="../media/image157.png"/><Relationship Id="rId31" Type="http://schemas.openxmlformats.org/officeDocument/2006/relationships/image" Target="../media/image166.png"/><Relationship Id="rId4" Type="http://schemas.openxmlformats.org/officeDocument/2006/relationships/image" Target="../media/image105.png"/><Relationship Id="rId9" Type="http://schemas.openxmlformats.org/officeDocument/2006/relationships/image" Target="../media/image148.svg"/><Relationship Id="rId14" Type="http://schemas.openxmlformats.org/officeDocument/2006/relationships/image" Target="../media/image153.png"/><Relationship Id="rId22" Type="http://schemas.openxmlformats.org/officeDocument/2006/relationships/image" Target="../media/image92.svg"/><Relationship Id="rId27" Type="http://schemas.openxmlformats.org/officeDocument/2006/relationships/image" Target="../media/image37.png"/><Relationship Id="rId30" Type="http://schemas.openxmlformats.org/officeDocument/2006/relationships/image" Target="../media/image165.svg"/></Relationships>
</file>

<file path=ppt/slides/_rels/slide4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06.xml"/><Relationship Id="rId6" Type="http://schemas.openxmlformats.org/officeDocument/2006/relationships/image" Target="../media/image169.svg"/><Relationship Id="rId5" Type="http://schemas.openxmlformats.org/officeDocument/2006/relationships/image" Target="../media/image168.png"/><Relationship Id="rId10" Type="http://schemas.openxmlformats.org/officeDocument/2006/relationships/image" Target="../media/image171.svg"/><Relationship Id="rId4" Type="http://schemas.openxmlformats.org/officeDocument/2006/relationships/image" Target="../media/image38.svg"/><Relationship Id="rId9" Type="http://schemas.openxmlformats.org/officeDocument/2006/relationships/image" Target="../media/image17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2" Type="http://schemas.openxmlformats.org/officeDocument/2006/relationships/hyperlink" Target="https://www.gartner.com/en/newsroom/press-releases/2021-04-21-gartner-forecasts-worldwide-public-cloud-end-user-spending-to-grow-23-percent-in-2021" TargetMode="External"/><Relationship Id="rId1" Type="http://schemas.openxmlformats.org/officeDocument/2006/relationships/slideLayout" Target="../slideLayouts/slideLayout10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34.svg"/><Relationship Id="rId7" Type="http://schemas.openxmlformats.org/officeDocument/2006/relationships/image" Target="../media/image36.svg"/><Relationship Id="rId2" Type="http://schemas.openxmlformats.org/officeDocument/2006/relationships/image" Target="../media/image33.png"/><Relationship Id="rId1" Type="http://schemas.openxmlformats.org/officeDocument/2006/relationships/slideLayout" Target="../slideLayouts/slideLayout22.xm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image" Target="../media/image171.svg"/><Relationship Id="rId10" Type="http://schemas.openxmlformats.org/officeDocument/2006/relationships/image" Target="../media/image37.png"/><Relationship Id="rId4" Type="http://schemas.openxmlformats.org/officeDocument/2006/relationships/image" Target="../media/image170.png"/><Relationship Id="rId9" Type="http://schemas.openxmlformats.org/officeDocument/2006/relationships/image" Target="../media/image169.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hyperlink" Target="https://facts.pt/GZUp6xk" TargetMode="External"/><Relationship Id="rId7" Type="http://schemas.openxmlformats.org/officeDocument/2006/relationships/chart" Target="../charts/chart3.xml"/><Relationship Id="rId2" Type="http://schemas.openxmlformats.org/officeDocument/2006/relationships/notesSlide" Target="../notesSlides/notesSlide50.xml"/><Relationship Id="rId1" Type="http://schemas.openxmlformats.org/officeDocument/2006/relationships/slideLayout" Target="../slideLayouts/slideLayout106.xml"/><Relationship Id="rId6" Type="http://schemas.microsoft.com/office/2007/relationships/hdphoto" Target="../media/hdphoto1.wdp"/><Relationship Id="rId5" Type="http://schemas.openxmlformats.org/officeDocument/2006/relationships/image" Target="../media/image42.png"/><Relationship Id="rId4" Type="http://schemas.openxmlformats.org/officeDocument/2006/relationships/image" Target="../media/image32.emf"/></Relationships>
</file>

<file path=ppt/slides/_rels/slide55.xml.rels><?xml version="1.0" encoding="UTF-8" standalone="yes"?>
<Relationships xmlns="http://schemas.openxmlformats.org/package/2006/relationships"><Relationship Id="rId8" Type="http://schemas.openxmlformats.org/officeDocument/2006/relationships/hyperlink" Target="https://aka.ms/AzureSQL_Managed_Instance" TargetMode="External"/><Relationship Id="rId13" Type="http://schemas.openxmlformats.org/officeDocument/2006/relationships/hyperlink" Target="https://azure.microsoft.com/services/database-migration/" TargetMode="External"/><Relationship Id="rId18" Type="http://schemas.openxmlformats.org/officeDocument/2006/relationships/hyperlink" Target="https://azure.microsoft.com/resources/get-to-know-azure-sql/" TargetMode="External"/><Relationship Id="rId3" Type="http://schemas.openxmlformats.org/officeDocument/2006/relationships/image" Target="../media/image173.png"/><Relationship Id="rId7" Type="http://schemas.openxmlformats.org/officeDocument/2006/relationships/hyperlink" Target="https://azure.microsoft.com/services/virtual-machines/sql-server/" TargetMode="External"/><Relationship Id="rId12" Type="http://schemas.openxmlformats.org/officeDocument/2006/relationships/hyperlink" Target="https://azure.microsoft.com/pricing/hybrid-benefit/#sql-ahb-calculator" TargetMode="External"/><Relationship Id="rId17" Type="http://schemas.openxmlformats.org/officeDocument/2006/relationships/hyperlink" Target="https://azure.microsoft.com/resources/the-total-economic-impact-of-migration-to-microsoft-azure-sql-managed-databases/" TargetMode="External"/><Relationship Id="rId2" Type="http://schemas.openxmlformats.org/officeDocument/2006/relationships/notesSlide" Target="../notesSlides/notesSlide51.xml"/><Relationship Id="rId16" Type="http://schemas.openxmlformats.org/officeDocument/2006/relationships/hyperlink" Target="https://facts.pt/GZUp6xk" TargetMode="External"/><Relationship Id="rId20" Type="http://schemas.openxmlformats.org/officeDocument/2006/relationships/hyperlink" Target="https://azure.microsoft.com/resources/the-total-economic-impacttm-of-migration-to-microsoft-azure-sql-managed-databases/" TargetMode="External"/><Relationship Id="rId1" Type="http://schemas.openxmlformats.org/officeDocument/2006/relationships/slideLayout" Target="../slideLayouts/slideLayout98.xml"/><Relationship Id="rId6" Type="http://schemas.openxmlformats.org/officeDocument/2006/relationships/hyperlink" Target="https://azure.microsoft.com/en-us/services/azure-sql/sql-managed-instance/" TargetMode="External"/><Relationship Id="rId11" Type="http://schemas.openxmlformats.org/officeDocument/2006/relationships/hyperlink" Target="https://aka.ms/choose_your_AzureSQL_database" TargetMode="External"/><Relationship Id="rId5" Type="http://schemas.openxmlformats.org/officeDocument/2006/relationships/hyperlink" Target="https://aka.ms/azure_sql" TargetMode="External"/><Relationship Id="rId15" Type="http://schemas.openxmlformats.org/officeDocument/2006/relationships/hyperlink" Target="https://azure.microsoft.com/resources/the-economic-value-of-migrating-on-premises-sql-server-instances-to-microsoft-azure-sql-solutions/" TargetMode="External"/><Relationship Id="rId10" Type="http://schemas.openxmlformats.org/officeDocument/2006/relationships/hyperlink" Target="https://aka.ms/sqledge" TargetMode="External"/><Relationship Id="rId19" Type="http://schemas.openxmlformats.org/officeDocument/2006/relationships/hyperlink" Target="https://azure.microsoft.com/en-us/resources/launch-your-azure-sql-database/" TargetMode="External"/><Relationship Id="rId4" Type="http://schemas.openxmlformats.org/officeDocument/2006/relationships/image" Target="../media/image174.svg"/><Relationship Id="rId9" Type="http://schemas.openxmlformats.org/officeDocument/2006/relationships/hyperlink" Target="https://azure.microsoft.com/services/sql-database/" TargetMode="External"/><Relationship Id="rId14" Type="http://schemas.openxmlformats.org/officeDocument/2006/relationships/hyperlink" Target="http://datamigration.microsoft.com/"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9.xml"/><Relationship Id="rId6" Type="http://schemas.openxmlformats.org/officeDocument/2006/relationships/image" Target="../media/image36.svg"/><Relationship Id="rId11" Type="http://schemas.openxmlformats.org/officeDocument/2006/relationships/image" Target="../media/image41.sv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84200" y="2303525"/>
            <a:ext cx="6956287" cy="1259960"/>
          </a:xfrm>
        </p:spPr>
        <p:txBody>
          <a:bodyPr/>
          <a:lstStyle/>
          <a:p>
            <a:pPr lvl="0">
              <a:lnSpc>
                <a:spcPct val="110000"/>
              </a:lnSpc>
              <a:spcBef>
                <a:spcPts val="0"/>
              </a:spcBef>
              <a:spcAft>
                <a:spcPts val="1500"/>
              </a:spcAft>
              <a:buSzPct val="90000"/>
            </a:pPr>
            <a:r>
              <a:rPr lang="en-US" sz="2000" spc="0" dirty="0">
                <a:ln>
                  <a:noFill/>
                </a:ln>
                <a:solidFill>
                  <a:srgbClr val="50E6FF"/>
                </a:solidFill>
              </a:rPr>
              <a:t>An introduction to</a:t>
            </a:r>
            <a:br>
              <a:rPr lang="en-US" sz="2000" spc="0" dirty="0">
                <a:ln>
                  <a:noFill/>
                </a:ln>
                <a:solidFill>
                  <a:srgbClr val="50E6FF"/>
                </a:solidFill>
              </a:rPr>
            </a:br>
            <a:r>
              <a:rPr lang="en-US" dirty="0"/>
              <a:t>Azure SQL managed databases</a:t>
            </a:r>
            <a:endParaRPr lang="en-US" sz="2000" i="1" spc="0" dirty="0">
              <a:solidFill>
                <a:schemeClr val="tx1"/>
              </a:solidFill>
            </a:endParaRPr>
          </a:p>
        </p:txBody>
      </p:sp>
      <p:pic>
        <p:nvPicPr>
          <p:cNvPr id="12" name="MS logo white - EMF" descr="Microsoft logo">
            <a:extLst>
              <a:ext uri="{FF2B5EF4-FFF2-40B4-BE49-F238E27FC236}">
                <a16:creationId xmlns:a16="http://schemas.microsoft.com/office/drawing/2014/main" id="{98489E1F-4D0D-4A3E-9D5D-684CEFAED84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7" name="Text Placeholder 16">
            <a:extLst>
              <a:ext uri="{FF2B5EF4-FFF2-40B4-BE49-F238E27FC236}">
                <a16:creationId xmlns:a16="http://schemas.microsoft.com/office/drawing/2014/main" id="{39731453-73E3-4218-B3B9-48F3AFDE67FE}"/>
              </a:ext>
            </a:extLst>
          </p:cNvPr>
          <p:cNvSpPr>
            <a:spLocks noGrp="1"/>
          </p:cNvSpPr>
          <p:nvPr>
            <p:ph type="body" sz="quarter" idx="13"/>
          </p:nvPr>
        </p:nvSpPr>
        <p:spPr>
          <a:xfrm>
            <a:off x="577783" y="3559196"/>
            <a:ext cx="4219575" cy="615553"/>
          </a:xfrm>
        </p:spPr>
        <p:txBody>
          <a:bodyPr/>
          <a:lstStyle/>
          <a:p>
            <a:pPr marL="0" indent="0">
              <a:buNone/>
            </a:pPr>
            <a:r>
              <a:rPr lang="en-US" sz="2000" i="1" dirty="0">
                <a:ln w="3175">
                  <a:noFill/>
                </a:ln>
                <a:solidFill>
                  <a:prstClr val="white"/>
                </a:solidFill>
                <a:latin typeface="Segoe UI Semibold"/>
                <a:cs typeface="Segoe UI" panose="020B0502040204020203" pitchFamily="34" charset="0"/>
              </a:rPr>
              <a:t>Azure SQL Database</a:t>
            </a:r>
            <a:br>
              <a:rPr lang="en-US" sz="2000" i="1" dirty="0">
                <a:ln w="3175">
                  <a:noFill/>
                </a:ln>
                <a:solidFill>
                  <a:prstClr val="white"/>
                </a:solidFill>
                <a:latin typeface="Segoe UI Semibold"/>
                <a:cs typeface="Segoe UI" panose="020B0502040204020203" pitchFamily="34" charset="0"/>
              </a:rPr>
            </a:br>
            <a:r>
              <a:rPr lang="en-US" sz="2000" i="1" dirty="0">
                <a:ln w="3175">
                  <a:noFill/>
                </a:ln>
                <a:solidFill>
                  <a:prstClr val="white"/>
                </a:solidFill>
                <a:latin typeface="Segoe UI Semibold"/>
                <a:cs typeface="Segoe UI" panose="020B0502040204020203" pitchFamily="34" charset="0"/>
              </a:rPr>
              <a:t>Azure SQL Managed Instance</a:t>
            </a:r>
            <a:endParaRPr lang="en-US" dirty="0"/>
          </a:p>
        </p:txBody>
      </p:sp>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16E92-D1BF-4A04-A1A1-E0DF84BA6CB4}"/>
              </a:ext>
            </a:extLst>
          </p:cNvPr>
          <p:cNvSpPr>
            <a:spLocks noGrp="1"/>
          </p:cNvSpPr>
          <p:nvPr>
            <p:ph type="title"/>
          </p:nvPr>
        </p:nvSpPr>
        <p:spPr/>
        <p:txBody>
          <a:bodyPr/>
          <a:lstStyle/>
          <a:p>
            <a:r>
              <a:rPr lang="en-US" dirty="0"/>
              <a:t>Azure SQL provides more price-performance value</a:t>
            </a:r>
          </a:p>
        </p:txBody>
      </p:sp>
      <p:sp>
        <p:nvSpPr>
          <p:cNvPr id="36" name="Rounded Rectangle 35">
            <a:extLst>
              <a:ext uri="{FF2B5EF4-FFF2-40B4-BE49-F238E27FC236}">
                <a16:creationId xmlns:a16="http://schemas.microsoft.com/office/drawing/2014/main" id="{AD7B61CF-1991-A84B-A00F-F0378C77F799}"/>
              </a:ext>
              <a:ext uri="{C183D7F6-B498-43B3-948B-1728B52AA6E4}">
                <adec:decorative xmlns:adec="http://schemas.microsoft.com/office/drawing/2017/decorative" val="1"/>
              </a:ext>
            </a:extLst>
          </p:cNvPr>
          <p:cNvSpPr/>
          <p:nvPr/>
        </p:nvSpPr>
        <p:spPr>
          <a:xfrm>
            <a:off x="584200" y="1435099"/>
            <a:ext cx="5275424" cy="1632205"/>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41" name="Rounded Rectangle 40">
            <a:extLst>
              <a:ext uri="{FF2B5EF4-FFF2-40B4-BE49-F238E27FC236}">
                <a16:creationId xmlns:a16="http://schemas.microsoft.com/office/drawing/2014/main" id="{AAE7E1DA-9060-1748-B3A7-59B7903E402C}"/>
              </a:ext>
              <a:ext uri="{C183D7F6-B498-43B3-948B-1728B52AA6E4}">
                <adec:decorative xmlns:adec="http://schemas.microsoft.com/office/drawing/2017/decorative" val="1"/>
              </a:ext>
            </a:extLst>
          </p:cNvPr>
          <p:cNvSpPr/>
          <p:nvPr/>
        </p:nvSpPr>
        <p:spPr>
          <a:xfrm>
            <a:off x="584200" y="2238209"/>
            <a:ext cx="5275424" cy="4030829"/>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FE7032E-4D6A-3841-BCF0-128FA6A28393}"/>
              </a:ext>
              <a:ext uri="{C183D7F6-B498-43B3-948B-1728B52AA6E4}">
                <adec:decorative xmlns:adec="http://schemas.microsoft.com/office/drawing/2017/decorative" val="1"/>
              </a:ext>
            </a:extLst>
          </p:cNvPr>
          <p:cNvGrpSpPr/>
          <p:nvPr/>
        </p:nvGrpSpPr>
        <p:grpSpPr>
          <a:xfrm>
            <a:off x="1518835" y="2239260"/>
            <a:ext cx="3564740" cy="3086101"/>
            <a:chOff x="1966992" y="2510725"/>
            <a:chExt cx="3271565" cy="3029306"/>
          </a:xfrm>
        </p:grpSpPr>
        <p:pic>
          <p:nvPicPr>
            <p:cNvPr id="51" name="Picture 50">
              <a:extLst>
                <a:ext uri="{FF2B5EF4-FFF2-40B4-BE49-F238E27FC236}">
                  <a16:creationId xmlns:a16="http://schemas.microsoft.com/office/drawing/2014/main" id="{489C974E-8046-A14E-AA94-3DBFC8627DA3}"/>
                </a:ext>
              </a:extLst>
            </p:cNvPr>
            <p:cNvPicPr>
              <a:picLocks noChangeAspect="1"/>
            </p:cNvPicPr>
            <p:nvPr/>
          </p:nvPicPr>
          <p:blipFill>
            <a:blip r:embed="rId3">
              <a:alphaModFix amt="20000"/>
            </a:blip>
            <a:stretch>
              <a:fillRect/>
            </a:stretch>
          </p:blipFill>
          <p:spPr>
            <a:xfrm rot="16200000">
              <a:off x="2921150" y="3222624"/>
              <a:ext cx="3029306" cy="1605508"/>
            </a:xfrm>
            <a:prstGeom prst="rect">
              <a:avLst/>
            </a:prstGeom>
          </p:spPr>
        </p:pic>
        <p:pic>
          <p:nvPicPr>
            <p:cNvPr id="53" name="Picture 52">
              <a:extLst>
                <a:ext uri="{FF2B5EF4-FFF2-40B4-BE49-F238E27FC236}">
                  <a16:creationId xmlns:a16="http://schemas.microsoft.com/office/drawing/2014/main" id="{810484D0-F256-1241-8632-DCC1CC250D52}"/>
                </a:ext>
              </a:extLst>
            </p:cNvPr>
            <p:cNvPicPr>
              <a:picLocks noChangeAspect="1"/>
            </p:cNvPicPr>
            <p:nvPr/>
          </p:nvPicPr>
          <p:blipFill>
            <a:blip r:embed="rId3">
              <a:alphaModFix amt="20000"/>
            </a:blip>
            <a:stretch>
              <a:fillRect/>
            </a:stretch>
          </p:blipFill>
          <p:spPr>
            <a:xfrm rot="16200000">
              <a:off x="1255093" y="3222624"/>
              <a:ext cx="3029306" cy="1605508"/>
            </a:xfrm>
            <a:prstGeom prst="rect">
              <a:avLst/>
            </a:prstGeom>
          </p:spPr>
        </p:pic>
      </p:grpSp>
      <p:sp>
        <p:nvSpPr>
          <p:cNvPr id="49" name="Rounded Rectangle 48">
            <a:extLst>
              <a:ext uri="{FF2B5EF4-FFF2-40B4-BE49-F238E27FC236}">
                <a16:creationId xmlns:a16="http://schemas.microsoft.com/office/drawing/2014/main" id="{B57FBE5B-80D7-EA41-85C4-5479006C2B61}"/>
              </a:ext>
              <a:ext uri="{C183D7F6-B498-43B3-948B-1728B52AA6E4}">
                <adec:decorative xmlns:adec="http://schemas.microsoft.com/office/drawing/2017/decorative" val="1"/>
              </a:ext>
            </a:extLst>
          </p:cNvPr>
          <p:cNvSpPr/>
          <p:nvPr/>
        </p:nvSpPr>
        <p:spPr>
          <a:xfrm>
            <a:off x="6324600" y="1435099"/>
            <a:ext cx="5275424" cy="1632205"/>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0" name="Rounded Rectangle 49">
            <a:extLst>
              <a:ext uri="{FF2B5EF4-FFF2-40B4-BE49-F238E27FC236}">
                <a16:creationId xmlns:a16="http://schemas.microsoft.com/office/drawing/2014/main" id="{C3D0D912-0F44-3943-8709-A5CB9A783232}"/>
              </a:ext>
              <a:ext uri="{C183D7F6-B498-43B3-948B-1728B52AA6E4}">
                <adec:decorative xmlns:adec="http://schemas.microsoft.com/office/drawing/2017/decorative" val="1"/>
              </a:ext>
            </a:extLst>
          </p:cNvPr>
          <p:cNvSpPr/>
          <p:nvPr/>
        </p:nvSpPr>
        <p:spPr>
          <a:xfrm>
            <a:off x="6324600" y="2238209"/>
            <a:ext cx="5275424" cy="4030829"/>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3B224C05-7DAC-9942-96FB-68E59BB9F44C}"/>
              </a:ext>
              <a:ext uri="{C183D7F6-B498-43B3-948B-1728B52AA6E4}">
                <adec:decorative xmlns:adec="http://schemas.microsoft.com/office/drawing/2017/decorative" val="1"/>
              </a:ext>
            </a:extLst>
          </p:cNvPr>
          <p:cNvGrpSpPr/>
          <p:nvPr/>
        </p:nvGrpSpPr>
        <p:grpSpPr>
          <a:xfrm>
            <a:off x="7220918" y="2239261"/>
            <a:ext cx="3564740" cy="3118664"/>
            <a:chOff x="1966992" y="2510725"/>
            <a:chExt cx="3271565" cy="3029306"/>
          </a:xfrm>
        </p:grpSpPr>
        <p:pic>
          <p:nvPicPr>
            <p:cNvPr id="55" name="Picture 54">
              <a:extLst>
                <a:ext uri="{FF2B5EF4-FFF2-40B4-BE49-F238E27FC236}">
                  <a16:creationId xmlns:a16="http://schemas.microsoft.com/office/drawing/2014/main" id="{3ECCEA45-DE73-D843-AC8B-2D02369DA636}"/>
                </a:ext>
              </a:extLst>
            </p:cNvPr>
            <p:cNvPicPr>
              <a:picLocks noChangeAspect="1"/>
            </p:cNvPicPr>
            <p:nvPr/>
          </p:nvPicPr>
          <p:blipFill>
            <a:blip r:embed="rId3">
              <a:alphaModFix amt="20000"/>
            </a:blip>
            <a:stretch>
              <a:fillRect/>
            </a:stretch>
          </p:blipFill>
          <p:spPr>
            <a:xfrm rot="16200000">
              <a:off x="2921150" y="3222624"/>
              <a:ext cx="3029306" cy="1605508"/>
            </a:xfrm>
            <a:prstGeom prst="rect">
              <a:avLst/>
            </a:prstGeom>
          </p:spPr>
        </p:pic>
        <p:pic>
          <p:nvPicPr>
            <p:cNvPr id="56" name="Picture 55">
              <a:extLst>
                <a:ext uri="{FF2B5EF4-FFF2-40B4-BE49-F238E27FC236}">
                  <a16:creationId xmlns:a16="http://schemas.microsoft.com/office/drawing/2014/main" id="{3AADD2E4-2038-054B-87EB-416782BAE01F}"/>
                </a:ext>
              </a:extLst>
            </p:cNvPr>
            <p:cNvPicPr>
              <a:picLocks noChangeAspect="1"/>
            </p:cNvPicPr>
            <p:nvPr/>
          </p:nvPicPr>
          <p:blipFill>
            <a:blip r:embed="rId3">
              <a:alphaModFix amt="20000"/>
            </a:blip>
            <a:stretch>
              <a:fillRect/>
            </a:stretch>
          </p:blipFill>
          <p:spPr>
            <a:xfrm rot="16200000">
              <a:off x="1255093" y="3222624"/>
              <a:ext cx="3029306" cy="1605508"/>
            </a:xfrm>
            <a:prstGeom prst="rect">
              <a:avLst/>
            </a:prstGeom>
          </p:spPr>
        </p:pic>
      </p:grpSp>
      <p:cxnSp>
        <p:nvCxnSpPr>
          <p:cNvPr id="12" name="Straight Connector 11">
            <a:extLst>
              <a:ext uri="{FF2B5EF4-FFF2-40B4-BE49-F238E27FC236}">
                <a16:creationId xmlns:a16="http://schemas.microsoft.com/office/drawing/2014/main" id="{F4E679F3-6BC5-417F-9F99-AC807712435C}"/>
              </a:ext>
              <a:ext uri="{C183D7F6-B498-43B3-948B-1728B52AA6E4}">
                <adec:decorative xmlns:adec="http://schemas.microsoft.com/office/drawing/2017/decorative" val="1"/>
              </a:ext>
            </a:extLst>
          </p:cNvPr>
          <p:cNvCxnSpPr>
            <a:cxnSpLocks/>
          </p:cNvCxnSpPr>
          <p:nvPr/>
        </p:nvCxnSpPr>
        <p:spPr>
          <a:xfrm>
            <a:off x="588936" y="5369925"/>
            <a:ext cx="5269423"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190D83-AACA-4D53-88B3-943DBF589C1A}"/>
              </a:ext>
              <a:ext uri="{C183D7F6-B498-43B3-948B-1728B52AA6E4}">
                <adec:decorative xmlns:adec="http://schemas.microsoft.com/office/drawing/2017/decorative" val="1"/>
              </a:ext>
            </a:extLst>
          </p:cNvPr>
          <p:cNvCxnSpPr>
            <a:cxnSpLocks/>
          </p:cNvCxnSpPr>
          <p:nvPr/>
        </p:nvCxnSpPr>
        <p:spPr>
          <a:xfrm>
            <a:off x="6323308" y="5363166"/>
            <a:ext cx="5269424"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EEB928-914C-4554-86DE-0680D3DE13C5}"/>
              </a:ext>
            </a:extLst>
          </p:cNvPr>
          <p:cNvSpPr txBox="1"/>
          <p:nvPr/>
        </p:nvSpPr>
        <p:spPr>
          <a:xfrm>
            <a:off x="584199" y="1360456"/>
            <a:ext cx="5266295" cy="880241"/>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mn-cs"/>
              </a:rPr>
              <a:t>Azure SQL Managed Instance vs SQL Server on AWS RDS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mn-ea"/>
                <a:cs typeface="+mn-cs"/>
              </a:rPr>
              <a:t>MSOLTPE Benchmark</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UI Semibold"/>
              </a:rPr>
              <a:t>April 2022</a:t>
            </a:r>
            <a:endParaRPr kumimoji="0" lang="en-US" sz="1200" b="0" i="0" u="none" strike="noStrike" kern="1200" cap="none" spc="0" normalizeH="0" baseline="0" noProof="0" dirty="0">
              <a:ln>
                <a:noFill/>
              </a:ln>
              <a:solidFill>
                <a:schemeClr val="bg1"/>
              </a:solidFill>
              <a:effectLst/>
              <a:uLnTx/>
              <a:uFillTx/>
              <a:latin typeface="Segoe UI Semibold"/>
              <a:ea typeface="+mn-ea"/>
              <a:cs typeface="+mn-cs"/>
            </a:endParaRPr>
          </a:p>
        </p:txBody>
      </p:sp>
      <p:sp>
        <p:nvSpPr>
          <p:cNvPr id="40" name="TextBox 39">
            <a:extLst>
              <a:ext uri="{FF2B5EF4-FFF2-40B4-BE49-F238E27FC236}">
                <a16:creationId xmlns:a16="http://schemas.microsoft.com/office/drawing/2014/main" id="{39BF94A3-E323-4EAF-B0FD-2EA996689089}"/>
              </a:ext>
            </a:extLst>
          </p:cNvPr>
          <p:cNvSpPr txBox="1"/>
          <p:nvPr/>
        </p:nvSpPr>
        <p:spPr>
          <a:xfrm rot="16200000">
            <a:off x="331261" y="3871830"/>
            <a:ext cx="1913987" cy="590931"/>
          </a:xfrm>
          <a:prstGeom prst="rect">
            <a:avLst/>
          </a:prstGeom>
          <a:noFill/>
        </p:spPr>
        <p:txBody>
          <a:bodyPr wrap="square" lIns="91440" tIns="91440" rIns="91440" bIns="10972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Price/Transactions per second (</a:t>
            </a:r>
            <a:r>
              <a:rPr kumimoji="0" lang="en-US" sz="1400" b="1" i="0" u="none" strike="noStrike" kern="1200" cap="none" spc="0" normalizeH="0" baseline="0" noProof="0" dirty="0" err="1">
                <a:ln>
                  <a:noFill/>
                </a:ln>
                <a:solidFill>
                  <a:srgbClr val="000000"/>
                </a:solidFill>
                <a:effectLst/>
                <a:uLnTx/>
                <a:uFillTx/>
                <a:latin typeface="Segoe UI Semibold"/>
                <a:ea typeface="+mn-ea"/>
                <a:cs typeface="+mn-cs"/>
              </a:rPr>
              <a:t>tps</a:t>
            </a: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a:t>
            </a:r>
          </a:p>
        </p:txBody>
      </p:sp>
      <p:pic>
        <p:nvPicPr>
          <p:cNvPr id="8" name="Picture 7" descr="Icon">
            <a:extLst>
              <a:ext uri="{FF2B5EF4-FFF2-40B4-BE49-F238E27FC236}">
                <a16:creationId xmlns:a16="http://schemas.microsoft.com/office/drawing/2014/main" id="{4E633D62-F615-4DAE-8EE8-D15085A036B2}"/>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979848" y="5499129"/>
            <a:ext cx="388890" cy="233333"/>
          </a:xfrm>
          <a:prstGeom prst="rect">
            <a:avLst/>
          </a:prstGeom>
        </p:spPr>
      </p:pic>
      <p:grpSp>
        <p:nvGrpSpPr>
          <p:cNvPr id="42" name="Group 41" descr="Icon">
            <a:extLst>
              <a:ext uri="{FF2B5EF4-FFF2-40B4-BE49-F238E27FC236}">
                <a16:creationId xmlns:a16="http://schemas.microsoft.com/office/drawing/2014/main" id="{3B55C263-2A8F-8241-94F3-FCA55645E7C2}"/>
              </a:ext>
            </a:extLst>
          </p:cNvPr>
          <p:cNvGrpSpPr>
            <a:grpSpLocks noChangeAspect="1"/>
          </p:cNvGrpSpPr>
          <p:nvPr/>
        </p:nvGrpSpPr>
        <p:grpSpPr>
          <a:xfrm>
            <a:off x="2349851" y="5490887"/>
            <a:ext cx="331859" cy="257404"/>
            <a:chOff x="3486498" y="5451027"/>
            <a:chExt cx="1893396" cy="1468600"/>
          </a:xfrm>
          <a:solidFill>
            <a:schemeClr val="accent1"/>
          </a:solidFill>
        </p:grpSpPr>
        <p:sp>
          <p:nvSpPr>
            <p:cNvPr id="43" name="Freeform: Shape 23">
              <a:extLst>
                <a:ext uri="{FF2B5EF4-FFF2-40B4-BE49-F238E27FC236}">
                  <a16:creationId xmlns:a16="http://schemas.microsoft.com/office/drawing/2014/main" id="{7E276B12-AF91-2F49-925B-56F32963A9A6}"/>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Freeform: Shape 24">
              <a:extLst>
                <a:ext uri="{FF2B5EF4-FFF2-40B4-BE49-F238E27FC236}">
                  <a16:creationId xmlns:a16="http://schemas.microsoft.com/office/drawing/2014/main" id="{303331B3-F7EC-7442-A546-8FCF94305068}"/>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 name="TextBox 24">
            <a:extLst>
              <a:ext uri="{FF2B5EF4-FFF2-40B4-BE49-F238E27FC236}">
                <a16:creationId xmlns:a16="http://schemas.microsoft.com/office/drawing/2014/main" id="{11A42D30-2CD3-4294-B5FA-20EA55616D6B}"/>
              </a:ext>
            </a:extLst>
          </p:cNvPr>
          <p:cNvSpPr txBox="1"/>
          <p:nvPr/>
        </p:nvSpPr>
        <p:spPr>
          <a:xfrm>
            <a:off x="6341507" y="1360456"/>
            <a:ext cx="4579395" cy="880241"/>
          </a:xfrm>
          <a:prstGeom prst="rect">
            <a:avLst/>
          </a:prstGeom>
          <a:noFill/>
        </p:spPr>
        <p:txBody>
          <a:bodyPr wrap="none" lIns="182880" tIns="146304" rIns="182880" bIns="146304"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mn-cs"/>
              </a:rPr>
              <a:t>SQL Server on Azure VM vs SQL Server on AWS EC2</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mn-ea"/>
                <a:cs typeface="+mn-cs"/>
              </a:rPr>
              <a:t>Transactional Field Test Benchmark</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mn-ea"/>
                <a:cs typeface="+mn-cs"/>
              </a:rPr>
              <a:t>April 2022</a:t>
            </a:r>
          </a:p>
        </p:txBody>
      </p:sp>
      <p:sp>
        <p:nvSpPr>
          <p:cNvPr id="4" name="TextBox 3">
            <a:extLst>
              <a:ext uri="{FF2B5EF4-FFF2-40B4-BE49-F238E27FC236}">
                <a16:creationId xmlns:a16="http://schemas.microsoft.com/office/drawing/2014/main" id="{B3784213-4007-4173-8201-643BA2B66ADF}"/>
              </a:ext>
            </a:extLst>
          </p:cNvPr>
          <p:cNvSpPr txBox="1"/>
          <p:nvPr/>
        </p:nvSpPr>
        <p:spPr>
          <a:xfrm>
            <a:off x="662913" y="6313602"/>
            <a:ext cx="3691330"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Source: Principled Technologies</a:t>
            </a:r>
          </a:p>
        </p:txBody>
      </p:sp>
      <p:sp>
        <p:nvSpPr>
          <p:cNvPr id="11" name="TextBox 10">
            <a:extLst>
              <a:ext uri="{FF2B5EF4-FFF2-40B4-BE49-F238E27FC236}">
                <a16:creationId xmlns:a16="http://schemas.microsoft.com/office/drawing/2014/main" id="{FB8637AA-5006-4C4A-A7F7-AC9C3B872EF3}"/>
              </a:ext>
            </a:extLst>
          </p:cNvPr>
          <p:cNvSpPr txBox="1"/>
          <p:nvPr/>
        </p:nvSpPr>
        <p:spPr>
          <a:xfrm>
            <a:off x="6341507" y="6313602"/>
            <a:ext cx="3691330"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Source: </a:t>
            </a:r>
            <a:r>
              <a:rPr lang="en-US" sz="1100" dirty="0" err="1">
                <a:gradFill>
                  <a:gsLst>
                    <a:gs pos="2917">
                      <a:schemeClr val="tx1"/>
                    </a:gs>
                    <a:gs pos="30000">
                      <a:schemeClr val="tx1"/>
                    </a:gs>
                  </a:gsLst>
                  <a:lin ang="5400000" scaled="0"/>
                </a:gradFill>
              </a:rPr>
              <a:t>GigaOm</a:t>
            </a:r>
            <a:endParaRPr lang="en-US" sz="1100" dirty="0">
              <a:gradFill>
                <a:gsLst>
                  <a:gs pos="2917">
                    <a:schemeClr val="tx1"/>
                  </a:gs>
                  <a:gs pos="30000">
                    <a:schemeClr val="tx1"/>
                  </a:gs>
                </a:gsLst>
                <a:lin ang="5400000" scaled="0"/>
              </a:gradFill>
            </a:endParaRPr>
          </a:p>
        </p:txBody>
      </p:sp>
      <p:graphicFrame>
        <p:nvGraphicFramePr>
          <p:cNvPr id="7" name="Chart 6" descr="Bar chart">
            <a:extLst>
              <a:ext uri="{FF2B5EF4-FFF2-40B4-BE49-F238E27FC236}">
                <a16:creationId xmlns:a16="http://schemas.microsoft.com/office/drawing/2014/main" id="{0BDFDC0F-B112-8B94-2647-DAD2063D0953}"/>
              </a:ext>
            </a:extLst>
          </p:cNvPr>
          <p:cNvGraphicFramePr/>
          <p:nvPr>
            <p:extLst>
              <p:ext uri="{D42A27DB-BD31-4B8C-83A1-F6EECF244321}">
                <p14:modId xmlns:p14="http://schemas.microsoft.com/office/powerpoint/2010/main" val="2388084569"/>
              </p:ext>
            </p:extLst>
          </p:nvPr>
        </p:nvGraphicFramePr>
        <p:xfrm>
          <a:off x="1524136" y="2279560"/>
          <a:ext cx="3503702" cy="3096776"/>
        </p:xfrm>
        <a:graphic>
          <a:graphicData uri="http://schemas.openxmlformats.org/drawingml/2006/chart">
            <c:chart xmlns:c="http://schemas.openxmlformats.org/drawingml/2006/chart" xmlns:r="http://schemas.openxmlformats.org/officeDocument/2006/relationships" r:id="rId6"/>
          </a:graphicData>
        </a:graphic>
      </p:graphicFrame>
      <p:sp>
        <p:nvSpPr>
          <p:cNvPr id="14" name="Rectangle 14">
            <a:extLst>
              <a:ext uri="{FF2B5EF4-FFF2-40B4-BE49-F238E27FC236}">
                <a16:creationId xmlns:a16="http://schemas.microsoft.com/office/drawing/2014/main" id="{DA5F7761-EAF4-E3FF-7EF3-80A4C58C0B20}"/>
              </a:ext>
              <a:ext uri="{C183D7F6-B498-43B3-948B-1728B52AA6E4}">
                <adec:decorative xmlns:adec="http://schemas.microsoft.com/office/drawing/2017/decorative" val="1"/>
              </a:ext>
            </a:extLst>
          </p:cNvPr>
          <p:cNvSpPr/>
          <p:nvPr/>
        </p:nvSpPr>
        <p:spPr bwMode="auto">
          <a:xfrm>
            <a:off x="2526559" y="2921727"/>
            <a:ext cx="1274352" cy="1944907"/>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5">
            <a:extLst>
              <a:ext uri="{FF2B5EF4-FFF2-40B4-BE49-F238E27FC236}">
                <a16:creationId xmlns:a16="http://schemas.microsoft.com/office/drawing/2014/main" id="{7EAFECCA-974E-54E2-9B9D-749EEA2740D0}"/>
              </a:ext>
              <a:ext uri="{C183D7F6-B498-43B3-948B-1728B52AA6E4}">
                <adec:decorative xmlns:adec="http://schemas.microsoft.com/office/drawing/2017/decorative" val="1"/>
              </a:ext>
            </a:extLst>
          </p:cNvPr>
          <p:cNvSpPr/>
          <p:nvPr/>
        </p:nvSpPr>
        <p:spPr bwMode="auto">
          <a:xfrm rot="13500000">
            <a:off x="2489469" y="4821822"/>
            <a:ext cx="78502" cy="82296"/>
          </a:xfrm>
          <a:custGeom>
            <a:avLst/>
            <a:gdLst>
              <a:gd name="connsiteX0" fmla="*/ 0 w 200891"/>
              <a:gd name="connsiteY0" fmla="*/ 0 h 200891"/>
              <a:gd name="connsiteX1" fmla="*/ 200891 w 200891"/>
              <a:gd name="connsiteY1" fmla="*/ 0 h 200891"/>
              <a:gd name="connsiteX2" fmla="*/ 200891 w 200891"/>
              <a:gd name="connsiteY2" fmla="*/ 200891 h 200891"/>
              <a:gd name="connsiteX3" fmla="*/ 0 w 200891"/>
              <a:gd name="connsiteY3" fmla="*/ 200891 h 200891"/>
              <a:gd name="connsiteX4" fmla="*/ 0 w 200891"/>
              <a:gd name="connsiteY4" fmla="*/ 0 h 200891"/>
              <a:gd name="connsiteX0" fmla="*/ 200891 w 292331"/>
              <a:gd name="connsiteY0" fmla="*/ 200891 h 292331"/>
              <a:gd name="connsiteX1" fmla="*/ 0 w 292331"/>
              <a:gd name="connsiteY1" fmla="*/ 200891 h 292331"/>
              <a:gd name="connsiteX2" fmla="*/ 0 w 292331"/>
              <a:gd name="connsiteY2" fmla="*/ 0 h 292331"/>
              <a:gd name="connsiteX3" fmla="*/ 200891 w 292331"/>
              <a:gd name="connsiteY3" fmla="*/ 0 h 292331"/>
              <a:gd name="connsiteX4" fmla="*/ 292331 w 292331"/>
              <a:gd name="connsiteY4" fmla="*/ 292331 h 292331"/>
              <a:gd name="connsiteX0" fmla="*/ 200891 w 200891"/>
              <a:gd name="connsiteY0" fmla="*/ 200891 h 200891"/>
              <a:gd name="connsiteX1" fmla="*/ 0 w 200891"/>
              <a:gd name="connsiteY1" fmla="*/ 200891 h 200891"/>
              <a:gd name="connsiteX2" fmla="*/ 0 w 200891"/>
              <a:gd name="connsiteY2" fmla="*/ 0 h 200891"/>
              <a:gd name="connsiteX3" fmla="*/ 200891 w 200891"/>
              <a:gd name="connsiteY3" fmla="*/ 0 h 200891"/>
              <a:gd name="connsiteX0" fmla="*/ 0 w 200891"/>
              <a:gd name="connsiteY0" fmla="*/ 200891 h 200891"/>
              <a:gd name="connsiteX1" fmla="*/ 0 w 200891"/>
              <a:gd name="connsiteY1" fmla="*/ 0 h 200891"/>
              <a:gd name="connsiteX2" fmla="*/ 200891 w 200891"/>
              <a:gd name="connsiteY2" fmla="*/ 0 h 200891"/>
            </a:gdLst>
            <a:ahLst/>
            <a:cxnLst>
              <a:cxn ang="0">
                <a:pos x="connsiteX0" y="connsiteY0"/>
              </a:cxn>
              <a:cxn ang="0">
                <a:pos x="connsiteX1" y="connsiteY1"/>
              </a:cxn>
              <a:cxn ang="0">
                <a:pos x="connsiteX2" y="connsiteY2"/>
              </a:cxn>
            </a:cxnLst>
            <a:rect l="l" t="t" r="r" b="b"/>
            <a:pathLst>
              <a:path w="200891" h="200891">
                <a:moveTo>
                  <a:pt x="0" y="200891"/>
                </a:moveTo>
                <a:lnTo>
                  <a:pt x="0" y="0"/>
                </a:lnTo>
                <a:lnTo>
                  <a:pt x="200891" y="0"/>
                </a:lnTo>
              </a:path>
            </a:pathLst>
          </a:custGeom>
          <a:solidFill>
            <a:schemeClr val="accent2"/>
          </a:solidFill>
          <a:ln w="12700">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9" name="Chart 18" descr="Bar chart">
            <a:extLst>
              <a:ext uri="{FF2B5EF4-FFF2-40B4-BE49-F238E27FC236}">
                <a16:creationId xmlns:a16="http://schemas.microsoft.com/office/drawing/2014/main" id="{27B38741-DA64-41DD-7DBB-2F7EC8AD6868}"/>
              </a:ext>
            </a:extLst>
          </p:cNvPr>
          <p:cNvGraphicFramePr/>
          <p:nvPr>
            <p:extLst>
              <p:ext uri="{D42A27DB-BD31-4B8C-83A1-F6EECF244321}">
                <p14:modId xmlns:p14="http://schemas.microsoft.com/office/powerpoint/2010/main" val="880206605"/>
              </p:ext>
            </p:extLst>
          </p:nvPr>
        </p:nvGraphicFramePr>
        <p:xfrm>
          <a:off x="7281956" y="2261148"/>
          <a:ext cx="3503702" cy="3096776"/>
        </p:xfrm>
        <a:graphic>
          <a:graphicData uri="http://schemas.openxmlformats.org/drawingml/2006/chart">
            <c:chart xmlns:c="http://schemas.openxmlformats.org/drawingml/2006/chart" xmlns:r="http://schemas.openxmlformats.org/officeDocument/2006/relationships" r:id="rId7"/>
          </a:graphicData>
        </a:graphic>
      </p:graphicFrame>
      <p:pic>
        <p:nvPicPr>
          <p:cNvPr id="68" name="Picture 67" descr="Icon">
            <a:extLst>
              <a:ext uri="{FF2B5EF4-FFF2-40B4-BE49-F238E27FC236}">
                <a16:creationId xmlns:a16="http://schemas.microsoft.com/office/drawing/2014/main" id="{6846A714-00DA-4194-D3FC-FDDE260EBB67}"/>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9766318" y="5456848"/>
            <a:ext cx="388890" cy="233333"/>
          </a:xfrm>
          <a:prstGeom prst="rect">
            <a:avLst/>
          </a:prstGeom>
        </p:spPr>
      </p:pic>
      <p:grpSp>
        <p:nvGrpSpPr>
          <p:cNvPr id="73" name="Group 72" descr="Icon">
            <a:extLst>
              <a:ext uri="{FF2B5EF4-FFF2-40B4-BE49-F238E27FC236}">
                <a16:creationId xmlns:a16="http://schemas.microsoft.com/office/drawing/2014/main" id="{21CA67A7-509A-33BF-0EE9-E2674B975BCF}"/>
              </a:ext>
            </a:extLst>
          </p:cNvPr>
          <p:cNvGrpSpPr>
            <a:grpSpLocks noChangeAspect="1"/>
          </p:cNvGrpSpPr>
          <p:nvPr/>
        </p:nvGrpSpPr>
        <p:grpSpPr>
          <a:xfrm>
            <a:off x="8085203" y="5448606"/>
            <a:ext cx="331859" cy="257404"/>
            <a:chOff x="3486498" y="5451027"/>
            <a:chExt cx="1893396" cy="1468600"/>
          </a:xfrm>
          <a:solidFill>
            <a:schemeClr val="accent1"/>
          </a:solidFill>
        </p:grpSpPr>
        <p:sp>
          <p:nvSpPr>
            <p:cNvPr id="75" name="Freeform: Shape 23">
              <a:extLst>
                <a:ext uri="{FF2B5EF4-FFF2-40B4-BE49-F238E27FC236}">
                  <a16:creationId xmlns:a16="http://schemas.microsoft.com/office/drawing/2014/main" id="{2F83335D-0A95-0710-2168-350FE4DB4352}"/>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24">
              <a:extLst>
                <a:ext uri="{FF2B5EF4-FFF2-40B4-BE49-F238E27FC236}">
                  <a16:creationId xmlns:a16="http://schemas.microsoft.com/office/drawing/2014/main" id="{3E8D6F04-D579-F560-D28D-726E3A8CB54C}"/>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 name="Rectangle 14">
            <a:extLst>
              <a:ext uri="{FF2B5EF4-FFF2-40B4-BE49-F238E27FC236}">
                <a16:creationId xmlns:a16="http://schemas.microsoft.com/office/drawing/2014/main" id="{7532D936-9C37-F7D9-3D9F-AB06DE269BE5}"/>
              </a:ext>
              <a:ext uri="{C183D7F6-B498-43B3-948B-1728B52AA6E4}">
                <adec:decorative xmlns:adec="http://schemas.microsoft.com/office/drawing/2017/decorative" val="1"/>
              </a:ext>
            </a:extLst>
          </p:cNvPr>
          <p:cNvSpPr/>
          <p:nvPr/>
        </p:nvSpPr>
        <p:spPr bwMode="auto">
          <a:xfrm>
            <a:off x="8274288" y="2886020"/>
            <a:ext cx="1274352" cy="489282"/>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770CC94E-999E-3EFC-8992-57535146C4D3}"/>
              </a:ext>
            </a:extLst>
          </p:cNvPr>
          <p:cNvSpPr txBox="1"/>
          <p:nvPr/>
        </p:nvSpPr>
        <p:spPr>
          <a:xfrm>
            <a:off x="7545546" y="2947333"/>
            <a:ext cx="1367310" cy="35124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b="1">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31% LESS</a:t>
            </a:r>
          </a:p>
        </p:txBody>
      </p:sp>
      <p:sp>
        <p:nvSpPr>
          <p:cNvPr id="28" name="Rectangle 15">
            <a:extLst>
              <a:ext uri="{FF2B5EF4-FFF2-40B4-BE49-F238E27FC236}">
                <a16:creationId xmlns:a16="http://schemas.microsoft.com/office/drawing/2014/main" id="{5EBCA7A6-AFFB-177A-AB4F-EBE26D9349D0}"/>
              </a:ext>
              <a:ext uri="{C183D7F6-B498-43B3-948B-1728B52AA6E4}">
                <adec:decorative xmlns:adec="http://schemas.microsoft.com/office/drawing/2017/decorative" val="1"/>
              </a:ext>
            </a:extLst>
          </p:cNvPr>
          <p:cNvSpPr/>
          <p:nvPr/>
        </p:nvSpPr>
        <p:spPr bwMode="auto">
          <a:xfrm rot="13500000">
            <a:off x="8238186" y="3325508"/>
            <a:ext cx="78502" cy="82296"/>
          </a:xfrm>
          <a:custGeom>
            <a:avLst/>
            <a:gdLst>
              <a:gd name="connsiteX0" fmla="*/ 0 w 200891"/>
              <a:gd name="connsiteY0" fmla="*/ 0 h 200891"/>
              <a:gd name="connsiteX1" fmla="*/ 200891 w 200891"/>
              <a:gd name="connsiteY1" fmla="*/ 0 h 200891"/>
              <a:gd name="connsiteX2" fmla="*/ 200891 w 200891"/>
              <a:gd name="connsiteY2" fmla="*/ 200891 h 200891"/>
              <a:gd name="connsiteX3" fmla="*/ 0 w 200891"/>
              <a:gd name="connsiteY3" fmla="*/ 200891 h 200891"/>
              <a:gd name="connsiteX4" fmla="*/ 0 w 200891"/>
              <a:gd name="connsiteY4" fmla="*/ 0 h 200891"/>
              <a:gd name="connsiteX0" fmla="*/ 200891 w 292331"/>
              <a:gd name="connsiteY0" fmla="*/ 200891 h 292331"/>
              <a:gd name="connsiteX1" fmla="*/ 0 w 292331"/>
              <a:gd name="connsiteY1" fmla="*/ 200891 h 292331"/>
              <a:gd name="connsiteX2" fmla="*/ 0 w 292331"/>
              <a:gd name="connsiteY2" fmla="*/ 0 h 292331"/>
              <a:gd name="connsiteX3" fmla="*/ 200891 w 292331"/>
              <a:gd name="connsiteY3" fmla="*/ 0 h 292331"/>
              <a:gd name="connsiteX4" fmla="*/ 292331 w 292331"/>
              <a:gd name="connsiteY4" fmla="*/ 292331 h 292331"/>
              <a:gd name="connsiteX0" fmla="*/ 200891 w 200891"/>
              <a:gd name="connsiteY0" fmla="*/ 200891 h 200891"/>
              <a:gd name="connsiteX1" fmla="*/ 0 w 200891"/>
              <a:gd name="connsiteY1" fmla="*/ 200891 h 200891"/>
              <a:gd name="connsiteX2" fmla="*/ 0 w 200891"/>
              <a:gd name="connsiteY2" fmla="*/ 0 h 200891"/>
              <a:gd name="connsiteX3" fmla="*/ 200891 w 200891"/>
              <a:gd name="connsiteY3" fmla="*/ 0 h 200891"/>
              <a:gd name="connsiteX0" fmla="*/ 0 w 200891"/>
              <a:gd name="connsiteY0" fmla="*/ 200891 h 200891"/>
              <a:gd name="connsiteX1" fmla="*/ 0 w 200891"/>
              <a:gd name="connsiteY1" fmla="*/ 0 h 200891"/>
              <a:gd name="connsiteX2" fmla="*/ 200891 w 200891"/>
              <a:gd name="connsiteY2" fmla="*/ 0 h 200891"/>
            </a:gdLst>
            <a:ahLst/>
            <a:cxnLst>
              <a:cxn ang="0">
                <a:pos x="connsiteX0" y="connsiteY0"/>
              </a:cxn>
              <a:cxn ang="0">
                <a:pos x="connsiteX1" y="connsiteY1"/>
              </a:cxn>
              <a:cxn ang="0">
                <a:pos x="connsiteX2" y="connsiteY2"/>
              </a:cxn>
            </a:cxnLst>
            <a:rect l="l" t="t" r="r" b="b"/>
            <a:pathLst>
              <a:path w="200891" h="200891">
                <a:moveTo>
                  <a:pt x="0" y="200891"/>
                </a:moveTo>
                <a:lnTo>
                  <a:pt x="0" y="0"/>
                </a:lnTo>
                <a:lnTo>
                  <a:pt x="200891" y="0"/>
                </a:lnTo>
              </a:path>
            </a:pathLst>
          </a:custGeom>
          <a:solidFill>
            <a:schemeClr val="accent2"/>
          </a:solidFill>
          <a:ln w="12700">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CC29ECA-3613-6B51-B02F-8D5CCEF05525}"/>
              </a:ext>
            </a:extLst>
          </p:cNvPr>
          <p:cNvSpPr txBox="1"/>
          <p:nvPr/>
        </p:nvSpPr>
        <p:spPr>
          <a:xfrm>
            <a:off x="1849663" y="2948851"/>
            <a:ext cx="1367310" cy="35124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b="1">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93% LESS</a:t>
            </a:r>
          </a:p>
        </p:txBody>
      </p:sp>
      <p:sp>
        <p:nvSpPr>
          <p:cNvPr id="29" name="TextBox 28">
            <a:extLst>
              <a:ext uri="{FF2B5EF4-FFF2-40B4-BE49-F238E27FC236}">
                <a16:creationId xmlns:a16="http://schemas.microsoft.com/office/drawing/2014/main" id="{A97F77C2-C078-955A-AD5B-95F3C48AAFDB}"/>
              </a:ext>
            </a:extLst>
          </p:cNvPr>
          <p:cNvSpPr txBox="1"/>
          <p:nvPr/>
        </p:nvSpPr>
        <p:spPr>
          <a:xfrm rot="16200000">
            <a:off x="6221014" y="4202414"/>
            <a:ext cx="1913987" cy="397032"/>
          </a:xfrm>
          <a:prstGeom prst="rect">
            <a:avLst/>
          </a:prstGeom>
          <a:noFill/>
        </p:spPr>
        <p:txBody>
          <a:bodyPr wrap="square" lIns="91440" tIns="91440" rIns="91440" bIns="10972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Price/Transactions</a:t>
            </a:r>
          </a:p>
        </p:txBody>
      </p:sp>
      <p:sp>
        <p:nvSpPr>
          <p:cNvPr id="30" name="TextBox 29">
            <a:extLst>
              <a:ext uri="{FF2B5EF4-FFF2-40B4-BE49-F238E27FC236}">
                <a16:creationId xmlns:a16="http://schemas.microsoft.com/office/drawing/2014/main" id="{D86D82EA-EA11-F572-EC4B-B0F83B757500}"/>
              </a:ext>
            </a:extLst>
          </p:cNvPr>
          <p:cNvSpPr txBox="1"/>
          <p:nvPr/>
        </p:nvSpPr>
        <p:spPr>
          <a:xfrm>
            <a:off x="1918288" y="5837371"/>
            <a:ext cx="2831808" cy="369332"/>
          </a:xfrm>
          <a:prstGeom prst="rect">
            <a:avLst/>
          </a:prstGeom>
          <a:noFill/>
        </p:spPr>
        <p:txBody>
          <a:bodyPr wrap="square" rtlCol="0">
            <a:spAutoFit/>
          </a:bodyPr>
          <a:lstStyle/>
          <a:p>
            <a:pPr algn="ctr"/>
            <a:r>
              <a:rPr lang="en-US" sz="900" dirty="0">
                <a:latin typeface="Segoe UI" panose="020B0502040204020203" pitchFamily="34" charset="0"/>
                <a:cs typeface="Segoe UI" panose="020B0502040204020203" pitchFamily="34" charset="0"/>
              </a:rPr>
              <a:t>Price performance comparison. Lower is better.</a:t>
            </a:r>
          </a:p>
          <a:p>
            <a:pPr algn="ctr"/>
            <a:r>
              <a:rPr lang="en-US" sz="900" dirty="0">
                <a:latin typeface="Segoe UI" panose="020B0502040204020203" pitchFamily="34" charset="0"/>
                <a:cs typeface="Segoe UI" panose="020B0502040204020203" pitchFamily="34" charset="0"/>
              </a:rPr>
              <a:t>Includes Azure Hybrid Benefit</a:t>
            </a:r>
          </a:p>
        </p:txBody>
      </p:sp>
      <p:sp>
        <p:nvSpPr>
          <p:cNvPr id="32" name="TextBox 31">
            <a:extLst>
              <a:ext uri="{FF2B5EF4-FFF2-40B4-BE49-F238E27FC236}">
                <a16:creationId xmlns:a16="http://schemas.microsoft.com/office/drawing/2014/main" id="{B6CBE59D-4202-1146-A655-F83C4965E098}"/>
              </a:ext>
            </a:extLst>
          </p:cNvPr>
          <p:cNvSpPr txBox="1"/>
          <p:nvPr/>
        </p:nvSpPr>
        <p:spPr>
          <a:xfrm>
            <a:off x="7617903" y="5837371"/>
            <a:ext cx="2831808" cy="369332"/>
          </a:xfrm>
          <a:prstGeom prst="rect">
            <a:avLst/>
          </a:prstGeom>
          <a:noFill/>
        </p:spPr>
        <p:txBody>
          <a:bodyPr wrap="square" rtlCol="0">
            <a:spAutoFit/>
          </a:bodyPr>
          <a:lstStyle/>
          <a:p>
            <a:pPr algn="ctr"/>
            <a:r>
              <a:rPr lang="en-US" sz="900" dirty="0">
                <a:latin typeface="Segoe UI" panose="020B0502040204020203" pitchFamily="34" charset="0"/>
                <a:cs typeface="Segoe UI" panose="020B0502040204020203" pitchFamily="34" charset="0"/>
              </a:rPr>
              <a:t>Price performance comparison. Lower is better.</a:t>
            </a:r>
          </a:p>
          <a:p>
            <a:pPr algn="ctr"/>
            <a:r>
              <a:rPr lang="en-US" sz="900" dirty="0">
                <a:latin typeface="Segoe UI" panose="020B0502040204020203" pitchFamily="34" charset="0"/>
                <a:cs typeface="Segoe UI" panose="020B0502040204020203" pitchFamily="34" charset="0"/>
              </a:rPr>
              <a:t>Includes Azure Hybrid Benefit and 3-yr commitment</a:t>
            </a:r>
          </a:p>
        </p:txBody>
      </p:sp>
    </p:spTree>
    <p:extLst>
      <p:ext uri="{BB962C8B-B14F-4D97-AF65-F5344CB8AC3E}">
        <p14:creationId xmlns:p14="http://schemas.microsoft.com/office/powerpoint/2010/main" val="358686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C2597-4626-4D1A-B86F-B4BADB5B0BAD}"/>
              </a:ext>
            </a:extLst>
          </p:cNvPr>
          <p:cNvSpPr>
            <a:spLocks noGrp="1"/>
          </p:cNvSpPr>
          <p:nvPr>
            <p:ph type="title"/>
          </p:nvPr>
        </p:nvSpPr>
        <p:spPr/>
        <p:txBody>
          <a:bodyPr/>
          <a:lstStyle/>
          <a:p>
            <a:r>
              <a:rPr lang="en-US" dirty="0"/>
              <a:t>Managed solutions that do more for you</a:t>
            </a:r>
          </a:p>
        </p:txBody>
      </p:sp>
      <p:sp>
        <p:nvSpPr>
          <p:cNvPr id="85" name="TextBox 84">
            <a:extLst>
              <a:ext uri="{FF2B5EF4-FFF2-40B4-BE49-F238E27FC236}">
                <a16:creationId xmlns:a16="http://schemas.microsoft.com/office/drawing/2014/main" id="{C9C30A98-4F36-4F46-BBB6-AEBC5391EF1A}"/>
              </a:ext>
            </a:extLst>
          </p:cNvPr>
          <p:cNvSpPr txBox="1"/>
          <p:nvPr/>
        </p:nvSpPr>
        <p:spPr>
          <a:xfrm>
            <a:off x="10344538" y="2978047"/>
            <a:ext cx="1695062" cy="461665"/>
          </a:xfrm>
          <a:prstGeom prst="rect">
            <a:avLst/>
          </a:prstGeom>
          <a:noFill/>
        </p:spPr>
        <p:txBody>
          <a:bodyPr wrap="square">
            <a:spAutoFit/>
          </a:bodyPr>
          <a:lstStyle/>
          <a:p>
            <a:endParaRPr lang="en-US" sz="1200" dirty="0">
              <a:latin typeface="Segoe UI Semibold"/>
            </a:endParaRPr>
          </a:p>
          <a:p>
            <a:r>
              <a:rPr lang="en-US" sz="1100" dirty="0">
                <a:latin typeface="Segoe UI" panose="020B0502040204020203" pitchFamily="34" charset="0"/>
                <a:cs typeface="Segoe UI" panose="020B0502040204020203" pitchFamily="34" charset="0"/>
              </a:rPr>
              <a:t>*in connected scenario</a:t>
            </a:r>
          </a:p>
        </p:txBody>
      </p:sp>
      <p:sp>
        <p:nvSpPr>
          <p:cNvPr id="104" name="TextBox 103">
            <a:extLst>
              <a:ext uri="{FF2B5EF4-FFF2-40B4-BE49-F238E27FC236}">
                <a16:creationId xmlns:a16="http://schemas.microsoft.com/office/drawing/2014/main" id="{809CEFBF-A712-B749-BDDC-D9ADE627BAC3}"/>
              </a:ext>
              <a:ext uri="{C183D7F6-B498-43B3-948B-1728B52AA6E4}">
                <adec:decorative xmlns:adec="http://schemas.microsoft.com/office/drawing/2017/decorative" val="1"/>
              </a:ext>
            </a:extLst>
          </p:cNvPr>
          <p:cNvSpPr txBox="1"/>
          <p:nvPr/>
        </p:nvSpPr>
        <p:spPr>
          <a:xfrm>
            <a:off x="10392697" y="1941321"/>
            <a:ext cx="359245" cy="316682"/>
          </a:xfrm>
          <a:prstGeom prst="roundRect">
            <a:avLst/>
          </a:prstGeom>
          <a:solidFill>
            <a:schemeClr val="accent1"/>
          </a:solidFill>
          <a:ln>
            <a:noFill/>
          </a:ln>
        </p:spPr>
        <p:txBody>
          <a:bodyPr wrap="square" lIns="91440" tIns="73152" rIns="91440" bIns="73152" rtlCol="0" anchor="ctr" anchorCtr="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3110DC9F-EEAE-4A91-99F6-144529238F4E}"/>
              </a:ext>
            </a:extLst>
          </p:cNvPr>
          <p:cNvSpPr txBox="1"/>
          <p:nvPr/>
        </p:nvSpPr>
        <p:spPr>
          <a:xfrm>
            <a:off x="10743563" y="1901146"/>
            <a:ext cx="1333565" cy="397032"/>
          </a:xfrm>
          <a:prstGeom prst="rect">
            <a:avLst/>
          </a:prstGeom>
          <a:noFill/>
          <a:ln>
            <a:noFill/>
          </a:ln>
        </p:spPr>
        <p:txBody>
          <a:bodyPr wrap="square" lIns="91440" tIns="73152" rIns="91440" bIns="73152" rtlCol="0" anchor="ctr" anchorCtr="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effectLst/>
                <a:uLnTx/>
                <a:uFillTx/>
                <a:latin typeface="+mj-lt"/>
                <a:ea typeface="+mn-ea"/>
                <a:cs typeface="+mn-cs"/>
              </a:rPr>
              <a:t>Managed by customer</a:t>
            </a:r>
          </a:p>
        </p:txBody>
      </p:sp>
      <p:sp>
        <p:nvSpPr>
          <p:cNvPr id="105" name="TextBox 104">
            <a:extLst>
              <a:ext uri="{FF2B5EF4-FFF2-40B4-BE49-F238E27FC236}">
                <a16:creationId xmlns:a16="http://schemas.microsoft.com/office/drawing/2014/main" id="{013C9E8C-3841-6344-92DD-574320C2CFDA}"/>
              </a:ext>
              <a:ext uri="{C183D7F6-B498-43B3-948B-1728B52AA6E4}">
                <adec:decorative xmlns:adec="http://schemas.microsoft.com/office/drawing/2017/decorative" val="1"/>
              </a:ext>
            </a:extLst>
          </p:cNvPr>
          <p:cNvSpPr txBox="1"/>
          <p:nvPr/>
        </p:nvSpPr>
        <p:spPr>
          <a:xfrm>
            <a:off x="10392697" y="2333729"/>
            <a:ext cx="359245" cy="316682"/>
          </a:xfrm>
          <a:prstGeom prst="roundRect">
            <a:avLst/>
          </a:prstGeom>
          <a:solidFill>
            <a:schemeClr val="accent2"/>
          </a:solidFill>
          <a:ln>
            <a:noFill/>
          </a:ln>
        </p:spPr>
        <p:txBody>
          <a:bodyPr wrap="square" lIns="91440" tIns="73152" rIns="91440" bIns="73152" rtlCol="0" anchor="ctr" anchorCtr="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BF8802FA-E6F0-4B2D-B94B-287256427715}"/>
              </a:ext>
            </a:extLst>
          </p:cNvPr>
          <p:cNvSpPr txBox="1"/>
          <p:nvPr/>
        </p:nvSpPr>
        <p:spPr>
          <a:xfrm>
            <a:off x="10752261" y="2293554"/>
            <a:ext cx="1333565" cy="397032"/>
          </a:xfrm>
          <a:prstGeom prst="rect">
            <a:avLst/>
          </a:prstGeom>
          <a:noFill/>
          <a:ln>
            <a:noFill/>
          </a:ln>
        </p:spPr>
        <p:txBody>
          <a:bodyPr wrap="square" lIns="91440" tIns="73152" rIns="91440" bIns="73152" rtlCol="0" anchor="ctr" anchorCtr="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effectLst/>
                <a:uLnTx/>
                <a:uFillTx/>
                <a:latin typeface="+mj-lt"/>
                <a:ea typeface="+mn-ea"/>
                <a:cs typeface="+mn-cs"/>
              </a:rPr>
              <a:t>Managed by Microsoft</a:t>
            </a:r>
          </a:p>
        </p:txBody>
      </p:sp>
      <p:sp>
        <p:nvSpPr>
          <p:cNvPr id="106" name="TextBox 105">
            <a:extLst>
              <a:ext uri="{FF2B5EF4-FFF2-40B4-BE49-F238E27FC236}">
                <a16:creationId xmlns:a16="http://schemas.microsoft.com/office/drawing/2014/main" id="{C3FEAC72-3C99-1344-85D6-AF8D072A105D}"/>
              </a:ext>
              <a:ext uri="{C183D7F6-B498-43B3-948B-1728B52AA6E4}">
                <adec:decorative xmlns:adec="http://schemas.microsoft.com/office/drawing/2017/decorative" val="1"/>
              </a:ext>
            </a:extLst>
          </p:cNvPr>
          <p:cNvSpPr txBox="1"/>
          <p:nvPr/>
        </p:nvSpPr>
        <p:spPr>
          <a:xfrm>
            <a:off x="10392697" y="2717051"/>
            <a:ext cx="359245" cy="316682"/>
          </a:xfrm>
          <a:prstGeom prst="roundRect">
            <a:avLst/>
          </a:prstGeom>
          <a:solidFill>
            <a:schemeClr val="tx1"/>
          </a:solidFill>
          <a:ln>
            <a:noFill/>
          </a:ln>
        </p:spPr>
        <p:txBody>
          <a:bodyPr wrap="square" lIns="91440" tIns="73152" rIns="91440" bIns="73152" rtlCol="0" anchor="ctr" anchorCtr="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027F2023-2281-4ACD-81FA-9AF3C1AC8040}"/>
              </a:ext>
            </a:extLst>
          </p:cNvPr>
          <p:cNvSpPr txBox="1"/>
          <p:nvPr/>
        </p:nvSpPr>
        <p:spPr>
          <a:xfrm>
            <a:off x="10743562" y="2676876"/>
            <a:ext cx="1333565" cy="397032"/>
          </a:xfrm>
          <a:prstGeom prst="rect">
            <a:avLst/>
          </a:prstGeom>
          <a:noFill/>
          <a:ln>
            <a:noFill/>
          </a:ln>
        </p:spPr>
        <p:txBody>
          <a:bodyPr wrap="square" lIns="91440" tIns="73152" rIns="91440" bIns="73152" rtlCol="0" anchor="ctr" anchorCtr="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effectLst/>
                <a:uLnTx/>
                <a:uFillTx/>
                <a:latin typeface="+mj-lt"/>
                <a:ea typeface="+mn-ea"/>
                <a:cs typeface="+mn-cs"/>
              </a:rPr>
              <a:t>Machine learning capability</a:t>
            </a:r>
          </a:p>
        </p:txBody>
      </p:sp>
      <p:pic>
        <p:nvPicPr>
          <p:cNvPr id="70" name="Graphic 69" descr="SQL Server on Azure VMs icon">
            <a:extLst>
              <a:ext uri="{FF2B5EF4-FFF2-40B4-BE49-F238E27FC236}">
                <a16:creationId xmlns:a16="http://schemas.microsoft.com/office/drawing/2014/main" id="{40CB541E-E489-4A65-8D59-242F38269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670" y="1386683"/>
            <a:ext cx="402336" cy="402336"/>
          </a:xfrm>
          <a:prstGeom prst="rect">
            <a:avLst/>
          </a:prstGeom>
        </p:spPr>
      </p:pic>
      <p:sp>
        <p:nvSpPr>
          <p:cNvPr id="98" name="Rectangle 97">
            <a:extLst>
              <a:ext uri="{FF2B5EF4-FFF2-40B4-BE49-F238E27FC236}">
                <a16:creationId xmlns:a16="http://schemas.microsoft.com/office/drawing/2014/main" id="{B165CA1F-4037-0C44-9386-DC0ADD765A7B}"/>
              </a:ext>
            </a:extLst>
          </p:cNvPr>
          <p:cNvSpPr/>
          <p:nvPr/>
        </p:nvSpPr>
        <p:spPr>
          <a:xfrm>
            <a:off x="1116006" y="1359036"/>
            <a:ext cx="1411964" cy="461665"/>
          </a:xfrm>
          <a:prstGeom prst="rect">
            <a:avLst/>
          </a:prstGeom>
        </p:spPr>
        <p:txBody>
          <a:bodyPr wrap="square">
            <a:spAutoFit/>
          </a:bodyPr>
          <a:lstStyle/>
          <a:p>
            <a:r>
              <a:rPr lang="en-US" sz="1200" b="1" dirty="0">
                <a:solidFill>
                  <a:srgbClr val="0F7FD6"/>
                </a:solidFill>
                <a:latin typeface="Segoe UI Semibold"/>
              </a:rPr>
              <a:t>SQL Server </a:t>
            </a:r>
            <a:br>
              <a:rPr lang="en-US" sz="1200" b="1" dirty="0">
                <a:solidFill>
                  <a:srgbClr val="0F7FD6"/>
                </a:solidFill>
                <a:latin typeface="Segoe UI Semibold"/>
              </a:rPr>
            </a:br>
            <a:r>
              <a:rPr lang="en-US" sz="1200" b="1" dirty="0">
                <a:solidFill>
                  <a:srgbClr val="0F7FD6"/>
                </a:solidFill>
                <a:latin typeface="Segoe UI Semibold"/>
              </a:rPr>
              <a:t>on Azure VMs</a:t>
            </a:r>
          </a:p>
        </p:txBody>
      </p:sp>
      <p:sp>
        <p:nvSpPr>
          <p:cNvPr id="57" name="Rectangle 56">
            <a:extLst>
              <a:ext uri="{FF2B5EF4-FFF2-40B4-BE49-F238E27FC236}">
                <a16:creationId xmlns:a16="http://schemas.microsoft.com/office/drawing/2014/main" id="{3EB76BF1-96B3-44D1-AE7D-6E5B0FE5F80D}"/>
              </a:ext>
            </a:extLst>
          </p:cNvPr>
          <p:cNvSpPr/>
          <p:nvPr/>
        </p:nvSpPr>
        <p:spPr>
          <a:xfrm>
            <a:off x="588263" y="5955481"/>
            <a:ext cx="2285725" cy="35553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Datacenter management</a:t>
            </a:r>
          </a:p>
        </p:txBody>
      </p:sp>
      <p:sp>
        <p:nvSpPr>
          <p:cNvPr id="58" name="Rectangle 57">
            <a:extLst>
              <a:ext uri="{FF2B5EF4-FFF2-40B4-BE49-F238E27FC236}">
                <a16:creationId xmlns:a16="http://schemas.microsoft.com/office/drawing/2014/main" id="{6A1054CD-4F81-47D7-B0C7-E05C724121CD}"/>
              </a:ext>
            </a:extLst>
          </p:cNvPr>
          <p:cNvSpPr/>
          <p:nvPr/>
        </p:nvSpPr>
        <p:spPr>
          <a:xfrm>
            <a:off x="588263" y="5556555"/>
            <a:ext cx="2285725" cy="35553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Hardware</a:t>
            </a:r>
          </a:p>
        </p:txBody>
      </p:sp>
      <p:sp>
        <p:nvSpPr>
          <p:cNvPr id="59" name="Rectangle 58">
            <a:extLst>
              <a:ext uri="{FF2B5EF4-FFF2-40B4-BE49-F238E27FC236}">
                <a16:creationId xmlns:a16="http://schemas.microsoft.com/office/drawing/2014/main" id="{66106CE6-4C10-45C4-917C-6C969CC280EB}"/>
              </a:ext>
            </a:extLst>
          </p:cNvPr>
          <p:cNvSpPr/>
          <p:nvPr/>
        </p:nvSpPr>
        <p:spPr>
          <a:xfrm>
            <a:off x="588263" y="5157629"/>
            <a:ext cx="2285725" cy="35553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Virtualization</a:t>
            </a:r>
          </a:p>
        </p:txBody>
      </p:sp>
      <p:sp>
        <p:nvSpPr>
          <p:cNvPr id="60" name="Rectangle 59">
            <a:extLst>
              <a:ext uri="{FF2B5EF4-FFF2-40B4-BE49-F238E27FC236}">
                <a16:creationId xmlns:a16="http://schemas.microsoft.com/office/drawing/2014/main" id="{D813522D-3071-4A06-B897-377166DC0A2D}"/>
              </a:ext>
            </a:extLst>
          </p:cNvPr>
          <p:cNvSpPr/>
          <p:nvPr/>
        </p:nvSpPr>
        <p:spPr>
          <a:xfrm>
            <a:off x="588263" y="4758703"/>
            <a:ext cx="2285725" cy="35553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Operating system</a:t>
            </a:r>
          </a:p>
        </p:txBody>
      </p:sp>
      <p:sp>
        <p:nvSpPr>
          <p:cNvPr id="61" name="Rectangle 60">
            <a:extLst>
              <a:ext uri="{FF2B5EF4-FFF2-40B4-BE49-F238E27FC236}">
                <a16:creationId xmlns:a16="http://schemas.microsoft.com/office/drawing/2014/main" id="{C8D9385E-7C43-48B8-B2E6-41EE9B82102A}"/>
              </a:ext>
            </a:extLst>
          </p:cNvPr>
          <p:cNvSpPr/>
          <p:nvPr/>
        </p:nvSpPr>
        <p:spPr>
          <a:xfrm>
            <a:off x="588263" y="4359777"/>
            <a:ext cx="2285725" cy="35553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Database provision/ Patch/Scaling</a:t>
            </a:r>
          </a:p>
        </p:txBody>
      </p:sp>
      <p:sp>
        <p:nvSpPr>
          <p:cNvPr id="62" name="Rectangle 61">
            <a:extLst>
              <a:ext uri="{FF2B5EF4-FFF2-40B4-BE49-F238E27FC236}">
                <a16:creationId xmlns:a16="http://schemas.microsoft.com/office/drawing/2014/main" id="{71FEE0D1-2F9B-4CCF-807B-C6C1516BAF14}"/>
              </a:ext>
            </a:extLst>
          </p:cNvPr>
          <p:cNvSpPr/>
          <p:nvPr/>
        </p:nvSpPr>
        <p:spPr>
          <a:xfrm>
            <a:off x="588263" y="2764072"/>
            <a:ext cx="2285725" cy="35553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a:t>
            </a:r>
          </a:p>
        </p:txBody>
      </p:sp>
      <p:sp>
        <p:nvSpPr>
          <p:cNvPr id="63" name="Rectangle 62">
            <a:extLst>
              <a:ext uri="{FF2B5EF4-FFF2-40B4-BE49-F238E27FC236}">
                <a16:creationId xmlns:a16="http://schemas.microsoft.com/office/drawing/2014/main" id="{39E56CA2-3C1F-41EC-B66E-04BAE9FF46D0}"/>
              </a:ext>
            </a:extLst>
          </p:cNvPr>
          <p:cNvSpPr>
            <a:spLocks/>
          </p:cNvSpPr>
          <p:nvPr/>
        </p:nvSpPr>
        <p:spPr>
          <a:xfrm>
            <a:off x="588263" y="2365146"/>
            <a:ext cx="2285725" cy="35553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Applications</a:t>
            </a:r>
          </a:p>
        </p:txBody>
      </p:sp>
      <p:sp>
        <p:nvSpPr>
          <p:cNvPr id="64" name="Rectangle 63">
            <a:extLst>
              <a:ext uri="{FF2B5EF4-FFF2-40B4-BE49-F238E27FC236}">
                <a16:creationId xmlns:a16="http://schemas.microsoft.com/office/drawing/2014/main" id="{D1C10B07-31DB-4C1A-90CD-A3C2E4745325}"/>
              </a:ext>
            </a:extLst>
          </p:cNvPr>
          <p:cNvSpPr/>
          <p:nvPr/>
        </p:nvSpPr>
        <p:spPr>
          <a:xfrm>
            <a:off x="588263" y="3960851"/>
            <a:ext cx="2285725" cy="35553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High Availability /DR/Backups</a:t>
            </a:r>
          </a:p>
        </p:txBody>
      </p:sp>
      <p:sp>
        <p:nvSpPr>
          <p:cNvPr id="65" name="Rectangle 64">
            <a:extLst>
              <a:ext uri="{FF2B5EF4-FFF2-40B4-BE49-F238E27FC236}">
                <a16:creationId xmlns:a16="http://schemas.microsoft.com/office/drawing/2014/main" id="{8BDB8119-75D5-4B31-92D9-1FB5D71A69FD}"/>
              </a:ext>
            </a:extLst>
          </p:cNvPr>
          <p:cNvSpPr/>
          <p:nvPr/>
        </p:nvSpPr>
        <p:spPr>
          <a:xfrm>
            <a:off x="588263" y="3561924"/>
            <a:ext cx="2285725" cy="355533"/>
          </a:xfrm>
          <a:prstGeom prst="roundRect">
            <a:avLst/>
          </a:prstGeom>
          <a:solidFill>
            <a:srgbClr val="0078D4"/>
          </a:solidFill>
          <a:ln w="57150"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SQL instance-level features</a:t>
            </a:r>
          </a:p>
        </p:txBody>
      </p:sp>
      <p:sp>
        <p:nvSpPr>
          <p:cNvPr id="66" name="Rectangle 65">
            <a:extLst>
              <a:ext uri="{FF2B5EF4-FFF2-40B4-BE49-F238E27FC236}">
                <a16:creationId xmlns:a16="http://schemas.microsoft.com/office/drawing/2014/main" id="{46198AFC-8D67-4C35-A99E-B147C5DE211E}"/>
              </a:ext>
            </a:extLst>
          </p:cNvPr>
          <p:cNvSpPr/>
          <p:nvPr/>
        </p:nvSpPr>
        <p:spPr>
          <a:xfrm>
            <a:off x="588263" y="3162998"/>
            <a:ext cx="2285725" cy="35553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Database</a:t>
            </a:r>
          </a:p>
        </p:txBody>
      </p:sp>
      <p:pic>
        <p:nvPicPr>
          <p:cNvPr id="99" name="Graphic 98" descr="Azure SQL Managed Instance icon">
            <a:extLst>
              <a:ext uri="{FF2B5EF4-FFF2-40B4-BE49-F238E27FC236}">
                <a16:creationId xmlns:a16="http://schemas.microsoft.com/office/drawing/2014/main" id="{08A228C4-B8BF-47F1-A50D-C7F8AE9599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78129" y="1386683"/>
            <a:ext cx="402336" cy="402336"/>
          </a:xfrm>
          <a:prstGeom prst="rect">
            <a:avLst/>
          </a:prstGeom>
        </p:spPr>
      </p:pic>
      <p:sp>
        <p:nvSpPr>
          <p:cNvPr id="97" name="Rectangle 96">
            <a:extLst>
              <a:ext uri="{FF2B5EF4-FFF2-40B4-BE49-F238E27FC236}">
                <a16:creationId xmlns:a16="http://schemas.microsoft.com/office/drawing/2014/main" id="{522EF3E9-72C0-0746-974C-2BF5422BC1B7}"/>
              </a:ext>
            </a:extLst>
          </p:cNvPr>
          <p:cNvSpPr/>
          <p:nvPr/>
        </p:nvSpPr>
        <p:spPr>
          <a:xfrm>
            <a:off x="3541389" y="1359036"/>
            <a:ext cx="1641458" cy="461665"/>
          </a:xfrm>
          <a:prstGeom prst="rect">
            <a:avLst/>
          </a:prstGeom>
        </p:spPr>
        <p:txBody>
          <a:bodyPr wrap="square">
            <a:spAutoFit/>
          </a:bodyPr>
          <a:lstStyle/>
          <a:p>
            <a:r>
              <a:rPr lang="en-US" sz="1200" b="1" dirty="0">
                <a:solidFill>
                  <a:srgbClr val="0F7FD6"/>
                </a:solidFill>
                <a:latin typeface="Segoe UI Semibold"/>
              </a:rPr>
              <a:t>Azure SQL</a:t>
            </a:r>
            <a:br>
              <a:rPr lang="en-US" sz="1200" b="1" dirty="0">
                <a:solidFill>
                  <a:srgbClr val="0F7FD6"/>
                </a:solidFill>
                <a:latin typeface="Segoe UI Semibold"/>
              </a:rPr>
            </a:br>
            <a:r>
              <a:rPr lang="en-US" sz="1200" b="1" dirty="0">
                <a:solidFill>
                  <a:srgbClr val="0F7FD6"/>
                </a:solidFill>
                <a:latin typeface="Segoe UI Semibold"/>
              </a:rPr>
              <a:t>Managed Instance</a:t>
            </a:r>
          </a:p>
        </p:txBody>
      </p:sp>
      <p:sp>
        <p:nvSpPr>
          <p:cNvPr id="46" name="Rectangle 45">
            <a:extLst>
              <a:ext uri="{FF2B5EF4-FFF2-40B4-BE49-F238E27FC236}">
                <a16:creationId xmlns:a16="http://schemas.microsoft.com/office/drawing/2014/main" id="{D9D8B5F7-142A-409F-877C-5832398BC781}"/>
              </a:ext>
            </a:extLst>
          </p:cNvPr>
          <p:cNvSpPr/>
          <p:nvPr/>
        </p:nvSpPr>
        <p:spPr>
          <a:xfrm>
            <a:off x="2989281" y="2755931"/>
            <a:ext cx="2300354" cy="35992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a:t>
            </a:r>
          </a:p>
        </p:txBody>
      </p:sp>
      <p:sp>
        <p:nvSpPr>
          <p:cNvPr id="47" name="Rectangle 46">
            <a:extLst>
              <a:ext uri="{FF2B5EF4-FFF2-40B4-BE49-F238E27FC236}">
                <a16:creationId xmlns:a16="http://schemas.microsoft.com/office/drawing/2014/main" id="{8F0E9108-5E06-445A-891B-D17D04DF0367}"/>
              </a:ext>
            </a:extLst>
          </p:cNvPr>
          <p:cNvSpPr>
            <a:spLocks/>
          </p:cNvSpPr>
          <p:nvPr/>
        </p:nvSpPr>
        <p:spPr>
          <a:xfrm>
            <a:off x="2989281" y="2356535"/>
            <a:ext cx="2300352" cy="35992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Applications</a:t>
            </a:r>
          </a:p>
        </p:txBody>
      </p:sp>
      <p:sp>
        <p:nvSpPr>
          <p:cNvPr id="48" name="Rectangle 47">
            <a:extLst>
              <a:ext uri="{FF2B5EF4-FFF2-40B4-BE49-F238E27FC236}">
                <a16:creationId xmlns:a16="http://schemas.microsoft.com/office/drawing/2014/main" id="{58615383-93CE-498E-B00C-F5CC5C5797D9}"/>
              </a:ext>
            </a:extLst>
          </p:cNvPr>
          <p:cNvSpPr/>
          <p:nvPr/>
        </p:nvSpPr>
        <p:spPr>
          <a:xfrm>
            <a:off x="2989281" y="5951091"/>
            <a:ext cx="2300354"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Datacenter management</a:t>
            </a:r>
          </a:p>
        </p:txBody>
      </p:sp>
      <p:sp>
        <p:nvSpPr>
          <p:cNvPr id="49" name="Rectangle 48">
            <a:extLst>
              <a:ext uri="{FF2B5EF4-FFF2-40B4-BE49-F238E27FC236}">
                <a16:creationId xmlns:a16="http://schemas.microsoft.com/office/drawing/2014/main" id="{285FDDD1-F574-48FA-9217-C1E79C9A7159}"/>
              </a:ext>
            </a:extLst>
          </p:cNvPr>
          <p:cNvSpPr/>
          <p:nvPr/>
        </p:nvSpPr>
        <p:spPr>
          <a:xfrm>
            <a:off x="2989281" y="5551697"/>
            <a:ext cx="2300354"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Hardware</a:t>
            </a:r>
          </a:p>
        </p:txBody>
      </p:sp>
      <p:sp>
        <p:nvSpPr>
          <p:cNvPr id="50" name="Rectangle 49">
            <a:extLst>
              <a:ext uri="{FF2B5EF4-FFF2-40B4-BE49-F238E27FC236}">
                <a16:creationId xmlns:a16="http://schemas.microsoft.com/office/drawing/2014/main" id="{4138F735-68CE-46DC-9B05-1B702EFD242C}"/>
              </a:ext>
            </a:extLst>
          </p:cNvPr>
          <p:cNvSpPr/>
          <p:nvPr/>
        </p:nvSpPr>
        <p:spPr>
          <a:xfrm>
            <a:off x="2989281" y="5152302"/>
            <a:ext cx="2300354"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Virtualization</a:t>
            </a:r>
          </a:p>
        </p:txBody>
      </p:sp>
      <p:sp>
        <p:nvSpPr>
          <p:cNvPr id="51" name="Rectangle 50">
            <a:extLst>
              <a:ext uri="{FF2B5EF4-FFF2-40B4-BE49-F238E27FC236}">
                <a16:creationId xmlns:a16="http://schemas.microsoft.com/office/drawing/2014/main" id="{94A3C87D-84A0-4319-948E-10186874CC84}"/>
              </a:ext>
            </a:extLst>
          </p:cNvPr>
          <p:cNvSpPr/>
          <p:nvPr/>
        </p:nvSpPr>
        <p:spPr>
          <a:xfrm>
            <a:off x="2989281" y="4752906"/>
            <a:ext cx="2300354"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Operating system</a:t>
            </a:r>
          </a:p>
        </p:txBody>
      </p:sp>
      <p:sp>
        <p:nvSpPr>
          <p:cNvPr id="52" name="Rectangle 51">
            <a:extLst>
              <a:ext uri="{FF2B5EF4-FFF2-40B4-BE49-F238E27FC236}">
                <a16:creationId xmlns:a16="http://schemas.microsoft.com/office/drawing/2014/main" id="{7324E054-94C3-434A-9D8B-A54AF91BED74}"/>
              </a:ext>
            </a:extLst>
          </p:cNvPr>
          <p:cNvSpPr/>
          <p:nvPr/>
        </p:nvSpPr>
        <p:spPr>
          <a:xfrm>
            <a:off x="2989281" y="4353511"/>
            <a:ext cx="2300354"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Database provision/ Patch/Scaling</a:t>
            </a:r>
          </a:p>
        </p:txBody>
      </p:sp>
      <p:sp>
        <p:nvSpPr>
          <p:cNvPr id="53" name="Rectangle 52">
            <a:extLst>
              <a:ext uri="{FF2B5EF4-FFF2-40B4-BE49-F238E27FC236}">
                <a16:creationId xmlns:a16="http://schemas.microsoft.com/office/drawing/2014/main" id="{D56462D3-FD9D-4A0F-945D-41D251F3887F}"/>
              </a:ext>
            </a:extLst>
          </p:cNvPr>
          <p:cNvSpPr/>
          <p:nvPr/>
        </p:nvSpPr>
        <p:spPr>
          <a:xfrm>
            <a:off x="2989281" y="3954116"/>
            <a:ext cx="2300354"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High Availability/ DR/Backups</a:t>
            </a:r>
          </a:p>
        </p:txBody>
      </p:sp>
      <p:sp>
        <p:nvSpPr>
          <p:cNvPr id="54" name="Rectangle 53">
            <a:extLst>
              <a:ext uri="{FF2B5EF4-FFF2-40B4-BE49-F238E27FC236}">
                <a16:creationId xmlns:a16="http://schemas.microsoft.com/office/drawing/2014/main" id="{08C5A1B4-BC7B-4DD7-990E-72B91A6ED127}"/>
              </a:ext>
            </a:extLst>
          </p:cNvPr>
          <p:cNvSpPr>
            <a:spLocks/>
          </p:cNvSpPr>
          <p:nvPr/>
        </p:nvSpPr>
        <p:spPr>
          <a:xfrm>
            <a:off x="2989281" y="1957140"/>
            <a:ext cx="2300352" cy="359923"/>
          </a:xfrm>
          <a:prstGeom prst="roundRect">
            <a:avLst/>
          </a:prstGeom>
          <a:solidFill>
            <a:schemeClr val="tx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Intelligent performance/security</a:t>
            </a:r>
          </a:p>
        </p:txBody>
      </p:sp>
      <p:sp>
        <p:nvSpPr>
          <p:cNvPr id="55" name="Rectangle 54">
            <a:extLst>
              <a:ext uri="{FF2B5EF4-FFF2-40B4-BE49-F238E27FC236}">
                <a16:creationId xmlns:a16="http://schemas.microsoft.com/office/drawing/2014/main" id="{A0255AC4-D453-4B69-94AB-00EA6CDE4821}"/>
              </a:ext>
            </a:extLst>
          </p:cNvPr>
          <p:cNvSpPr/>
          <p:nvPr/>
        </p:nvSpPr>
        <p:spPr>
          <a:xfrm>
            <a:off x="2989281" y="3554720"/>
            <a:ext cx="2300354" cy="359923"/>
          </a:xfrm>
          <a:prstGeom prst="roundRect">
            <a:avLst/>
          </a:prstGeom>
          <a:solidFill>
            <a:srgbClr val="0078D4"/>
          </a:solidFill>
          <a:ln w="57150" cap="flat" cmpd="sng" algn="ctr">
            <a:noFill/>
            <a:prstDash val="solid"/>
          </a:ln>
          <a:effectLst/>
        </p:spPr>
        <p:txBody>
          <a:bodyPr lIns="143428" tIns="89642" rIns="143428" bIns="89642" rtlCol="0" anchor="ctr" anchorCtr="0">
            <a:noAutofit/>
          </a:bodyPr>
          <a:lstStyle/>
          <a:p>
            <a:pPr lvl="0" algn="ctr" defTabSz="1218330">
              <a:defRPr/>
            </a:pPr>
            <a:r>
              <a:rPr lang="en-US" sz="1000" kern="0">
                <a:solidFill>
                  <a:srgbClr val="FFFFFF"/>
                </a:solidFill>
                <a:latin typeface="Segoe UI"/>
                <a:ea typeface="Segoe UI" pitchFamily="34" charset="0"/>
                <a:cs typeface="Segoe UI" pitchFamily="34" charset="0"/>
              </a:rPr>
              <a:t>SQL instance-level features</a:t>
            </a:r>
          </a:p>
        </p:txBody>
      </p:sp>
      <p:sp>
        <p:nvSpPr>
          <p:cNvPr id="56" name="Rectangle 55">
            <a:extLst>
              <a:ext uri="{FF2B5EF4-FFF2-40B4-BE49-F238E27FC236}">
                <a16:creationId xmlns:a16="http://schemas.microsoft.com/office/drawing/2014/main" id="{6239A8C1-4056-4170-9C6B-2563852683E2}"/>
              </a:ext>
            </a:extLst>
          </p:cNvPr>
          <p:cNvSpPr/>
          <p:nvPr/>
        </p:nvSpPr>
        <p:spPr>
          <a:xfrm>
            <a:off x="2989281" y="3155326"/>
            <a:ext cx="2300352" cy="35992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Database</a:t>
            </a:r>
          </a:p>
        </p:txBody>
      </p:sp>
      <p:pic>
        <p:nvPicPr>
          <p:cNvPr id="100" name="Graphic 99" descr="Azure SQL Database icon">
            <a:extLst>
              <a:ext uri="{FF2B5EF4-FFF2-40B4-BE49-F238E27FC236}">
                <a16:creationId xmlns:a16="http://schemas.microsoft.com/office/drawing/2014/main" id="{53528CB2-822B-4309-B10D-BF62C8DB7C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4455" y="1386683"/>
            <a:ext cx="402336" cy="402336"/>
          </a:xfrm>
          <a:prstGeom prst="rect">
            <a:avLst/>
          </a:prstGeom>
        </p:spPr>
      </p:pic>
      <p:sp>
        <p:nvSpPr>
          <p:cNvPr id="96" name="Rectangle 95">
            <a:extLst>
              <a:ext uri="{FF2B5EF4-FFF2-40B4-BE49-F238E27FC236}">
                <a16:creationId xmlns:a16="http://schemas.microsoft.com/office/drawing/2014/main" id="{298AC0D5-D530-8B44-A891-5A0B58856479}"/>
              </a:ext>
            </a:extLst>
          </p:cNvPr>
          <p:cNvSpPr/>
          <p:nvPr/>
        </p:nvSpPr>
        <p:spPr>
          <a:xfrm>
            <a:off x="5906791" y="1359036"/>
            <a:ext cx="1411964" cy="461665"/>
          </a:xfrm>
          <a:prstGeom prst="rect">
            <a:avLst/>
          </a:prstGeom>
        </p:spPr>
        <p:txBody>
          <a:bodyPr wrap="square">
            <a:spAutoFit/>
          </a:bodyPr>
          <a:lstStyle/>
          <a:p>
            <a:r>
              <a:rPr lang="en-US" sz="1200" b="1">
                <a:solidFill>
                  <a:srgbClr val="0F7FD6"/>
                </a:solidFill>
                <a:latin typeface="Segoe UI Semibold"/>
              </a:rPr>
              <a:t>Azure SQL Database </a:t>
            </a:r>
          </a:p>
        </p:txBody>
      </p:sp>
      <p:sp>
        <p:nvSpPr>
          <p:cNvPr id="35" name="Rectangle 34">
            <a:extLst>
              <a:ext uri="{FF2B5EF4-FFF2-40B4-BE49-F238E27FC236}">
                <a16:creationId xmlns:a16="http://schemas.microsoft.com/office/drawing/2014/main" id="{7B5F23C3-3E7F-497E-BCCE-A6B000225A84}"/>
              </a:ext>
            </a:extLst>
          </p:cNvPr>
          <p:cNvSpPr/>
          <p:nvPr/>
        </p:nvSpPr>
        <p:spPr>
          <a:xfrm>
            <a:off x="5399971" y="3150530"/>
            <a:ext cx="2303596" cy="35992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Database</a:t>
            </a:r>
          </a:p>
        </p:txBody>
      </p:sp>
      <p:sp>
        <p:nvSpPr>
          <p:cNvPr id="36" name="Rectangle 35">
            <a:extLst>
              <a:ext uri="{FF2B5EF4-FFF2-40B4-BE49-F238E27FC236}">
                <a16:creationId xmlns:a16="http://schemas.microsoft.com/office/drawing/2014/main" id="{ED1366CF-C30B-44E8-A1EB-9B4C0C455B80}"/>
              </a:ext>
            </a:extLst>
          </p:cNvPr>
          <p:cNvSpPr>
            <a:spLocks/>
          </p:cNvSpPr>
          <p:nvPr/>
        </p:nvSpPr>
        <p:spPr>
          <a:xfrm>
            <a:off x="5399971" y="2357076"/>
            <a:ext cx="2303596" cy="35992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Applications</a:t>
            </a:r>
          </a:p>
        </p:txBody>
      </p:sp>
      <p:sp>
        <p:nvSpPr>
          <p:cNvPr id="37" name="Rectangle 36">
            <a:extLst>
              <a:ext uri="{FF2B5EF4-FFF2-40B4-BE49-F238E27FC236}">
                <a16:creationId xmlns:a16="http://schemas.microsoft.com/office/drawing/2014/main" id="{B1BFF04A-000C-48F9-BB7A-D6EC2D0F7620}"/>
              </a:ext>
            </a:extLst>
          </p:cNvPr>
          <p:cNvSpPr/>
          <p:nvPr/>
        </p:nvSpPr>
        <p:spPr>
          <a:xfrm>
            <a:off x="5399971" y="5951091"/>
            <a:ext cx="2303596"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Datacenter management</a:t>
            </a:r>
          </a:p>
        </p:txBody>
      </p:sp>
      <p:sp>
        <p:nvSpPr>
          <p:cNvPr id="38" name="Rectangle 37">
            <a:extLst>
              <a:ext uri="{FF2B5EF4-FFF2-40B4-BE49-F238E27FC236}">
                <a16:creationId xmlns:a16="http://schemas.microsoft.com/office/drawing/2014/main" id="{9AFE3A96-5BD3-433B-9489-0502219CE254}"/>
              </a:ext>
            </a:extLst>
          </p:cNvPr>
          <p:cNvSpPr/>
          <p:nvPr/>
        </p:nvSpPr>
        <p:spPr>
          <a:xfrm>
            <a:off x="5399971" y="5554365"/>
            <a:ext cx="2303596"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Hardware</a:t>
            </a:r>
          </a:p>
        </p:txBody>
      </p:sp>
      <p:sp>
        <p:nvSpPr>
          <p:cNvPr id="39" name="Rectangle 38">
            <a:extLst>
              <a:ext uri="{FF2B5EF4-FFF2-40B4-BE49-F238E27FC236}">
                <a16:creationId xmlns:a16="http://schemas.microsoft.com/office/drawing/2014/main" id="{7698172B-74A8-42C6-BC89-1ED0AE09AD5C}"/>
              </a:ext>
            </a:extLst>
          </p:cNvPr>
          <p:cNvSpPr/>
          <p:nvPr/>
        </p:nvSpPr>
        <p:spPr>
          <a:xfrm>
            <a:off x="5399971" y="5157639"/>
            <a:ext cx="2303596"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Virtualization</a:t>
            </a:r>
          </a:p>
        </p:txBody>
      </p:sp>
      <p:sp>
        <p:nvSpPr>
          <p:cNvPr id="40" name="Rectangle 39">
            <a:extLst>
              <a:ext uri="{FF2B5EF4-FFF2-40B4-BE49-F238E27FC236}">
                <a16:creationId xmlns:a16="http://schemas.microsoft.com/office/drawing/2014/main" id="{194D0F36-84E4-486A-A96A-90A2C2527C08}"/>
              </a:ext>
            </a:extLst>
          </p:cNvPr>
          <p:cNvSpPr/>
          <p:nvPr/>
        </p:nvSpPr>
        <p:spPr>
          <a:xfrm>
            <a:off x="5399971" y="4760911"/>
            <a:ext cx="2303596"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Operating system</a:t>
            </a:r>
          </a:p>
        </p:txBody>
      </p:sp>
      <p:sp>
        <p:nvSpPr>
          <p:cNvPr id="41" name="Rectangle 40">
            <a:extLst>
              <a:ext uri="{FF2B5EF4-FFF2-40B4-BE49-F238E27FC236}">
                <a16:creationId xmlns:a16="http://schemas.microsoft.com/office/drawing/2014/main" id="{8DD24F32-4DF3-417D-A2F2-213B67F70953}"/>
              </a:ext>
            </a:extLst>
          </p:cNvPr>
          <p:cNvSpPr/>
          <p:nvPr/>
        </p:nvSpPr>
        <p:spPr>
          <a:xfrm>
            <a:off x="5399971" y="4364184"/>
            <a:ext cx="2303596"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Database provision/ Patch/Scaling</a:t>
            </a:r>
          </a:p>
        </p:txBody>
      </p:sp>
      <p:sp>
        <p:nvSpPr>
          <p:cNvPr id="42" name="Rectangle 41">
            <a:extLst>
              <a:ext uri="{FF2B5EF4-FFF2-40B4-BE49-F238E27FC236}">
                <a16:creationId xmlns:a16="http://schemas.microsoft.com/office/drawing/2014/main" id="{B1395FA9-3831-4462-A518-89C021251802}"/>
              </a:ext>
            </a:extLst>
          </p:cNvPr>
          <p:cNvSpPr/>
          <p:nvPr/>
        </p:nvSpPr>
        <p:spPr>
          <a:xfrm>
            <a:off x="5399971" y="3967458"/>
            <a:ext cx="2303596"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High Availability/ DR/Backups</a:t>
            </a:r>
          </a:p>
        </p:txBody>
      </p:sp>
      <p:sp>
        <p:nvSpPr>
          <p:cNvPr id="43" name="Rectangle 42">
            <a:extLst>
              <a:ext uri="{FF2B5EF4-FFF2-40B4-BE49-F238E27FC236}">
                <a16:creationId xmlns:a16="http://schemas.microsoft.com/office/drawing/2014/main" id="{4D167619-1F9D-4B72-8A55-D55C3C63901B}"/>
              </a:ext>
            </a:extLst>
          </p:cNvPr>
          <p:cNvSpPr>
            <a:spLocks/>
          </p:cNvSpPr>
          <p:nvPr/>
        </p:nvSpPr>
        <p:spPr>
          <a:xfrm>
            <a:off x="5399971" y="1960349"/>
            <a:ext cx="2303596" cy="359923"/>
          </a:xfrm>
          <a:prstGeom prst="roundRect">
            <a:avLst/>
          </a:prstGeom>
          <a:solidFill>
            <a:schemeClr val="tx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Intelligent performance/security</a:t>
            </a:r>
          </a:p>
        </p:txBody>
      </p:sp>
      <p:sp>
        <p:nvSpPr>
          <p:cNvPr id="44" name="Rectangle 43">
            <a:extLst>
              <a:ext uri="{FF2B5EF4-FFF2-40B4-BE49-F238E27FC236}">
                <a16:creationId xmlns:a16="http://schemas.microsoft.com/office/drawing/2014/main" id="{1F5F5DAA-CF39-46C7-A5BB-A329CF17E98B}"/>
              </a:ext>
            </a:extLst>
          </p:cNvPr>
          <p:cNvSpPr>
            <a:spLocks/>
          </p:cNvSpPr>
          <p:nvPr/>
        </p:nvSpPr>
        <p:spPr>
          <a:xfrm>
            <a:off x="5399971" y="2753803"/>
            <a:ext cx="2303596" cy="35992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a:t>
            </a:r>
          </a:p>
        </p:txBody>
      </p:sp>
      <p:pic>
        <p:nvPicPr>
          <p:cNvPr id="84" name="Picture 83" descr="Azure SQL Edge icon">
            <a:extLst>
              <a:ext uri="{FF2B5EF4-FFF2-40B4-BE49-F238E27FC236}">
                <a16:creationId xmlns:a16="http://schemas.microsoft.com/office/drawing/2014/main" id="{6213AEFD-4E3E-4115-80E4-DB6364A083DD}"/>
              </a:ext>
            </a:extLst>
          </p:cNvPr>
          <p:cNvPicPr>
            <a:picLocks noChangeAspect="1"/>
          </p:cNvPicPr>
          <p:nvPr/>
        </p:nvPicPr>
        <p:blipFill>
          <a:blip r:embed="rId9"/>
          <a:stretch>
            <a:fillRect/>
          </a:stretch>
        </p:blipFill>
        <p:spPr>
          <a:xfrm>
            <a:off x="7909042" y="1357018"/>
            <a:ext cx="508589" cy="461666"/>
          </a:xfrm>
          <a:prstGeom prst="rect">
            <a:avLst/>
          </a:prstGeom>
        </p:spPr>
      </p:pic>
      <p:sp>
        <p:nvSpPr>
          <p:cNvPr id="81" name="Rectangle 80">
            <a:extLst>
              <a:ext uri="{FF2B5EF4-FFF2-40B4-BE49-F238E27FC236}">
                <a16:creationId xmlns:a16="http://schemas.microsoft.com/office/drawing/2014/main" id="{1E24E41C-C95C-4855-A740-62C01ED462C3}"/>
              </a:ext>
            </a:extLst>
          </p:cNvPr>
          <p:cNvSpPr/>
          <p:nvPr/>
        </p:nvSpPr>
        <p:spPr>
          <a:xfrm>
            <a:off x="8415862" y="1359036"/>
            <a:ext cx="1522302" cy="461665"/>
          </a:xfrm>
          <a:prstGeom prst="rect">
            <a:avLst/>
          </a:prstGeom>
        </p:spPr>
        <p:txBody>
          <a:bodyPr wrap="square" lIns="91440" tIns="45720" rIns="91440" bIns="45720" anchor="t">
            <a:spAutoFit/>
          </a:bodyPr>
          <a:lstStyle/>
          <a:p>
            <a:r>
              <a:rPr lang="en-US" sz="1200" b="1" dirty="0">
                <a:solidFill>
                  <a:srgbClr val="0F7FD6"/>
                </a:solidFill>
                <a:latin typeface="Segoe UI Semibold"/>
              </a:rPr>
              <a:t>Azure SQL </a:t>
            </a:r>
          </a:p>
          <a:p>
            <a:r>
              <a:rPr lang="en-US" sz="1200" b="1" dirty="0">
                <a:solidFill>
                  <a:srgbClr val="0F7FD6"/>
                </a:solidFill>
                <a:latin typeface="Segoe UI Semibold"/>
              </a:rPr>
              <a:t>Edge*</a:t>
            </a:r>
            <a:endParaRPr lang="en-US" sz="900" dirty="0">
              <a:latin typeface="Segoe UI" panose="020B0502040204020203" pitchFamily="34" charset="0"/>
              <a:cs typeface="Segoe UI" panose="020B0502040204020203" pitchFamily="34" charset="0"/>
            </a:endParaRPr>
          </a:p>
        </p:txBody>
      </p:sp>
      <p:sp>
        <p:nvSpPr>
          <p:cNvPr id="71" name="Rectangle 70">
            <a:extLst>
              <a:ext uri="{FF2B5EF4-FFF2-40B4-BE49-F238E27FC236}">
                <a16:creationId xmlns:a16="http://schemas.microsoft.com/office/drawing/2014/main" id="{733A4680-CE4F-4217-9720-9D14033F045B}"/>
              </a:ext>
            </a:extLst>
          </p:cNvPr>
          <p:cNvSpPr/>
          <p:nvPr/>
        </p:nvSpPr>
        <p:spPr>
          <a:xfrm>
            <a:off x="7813792" y="3141526"/>
            <a:ext cx="2303596" cy="35992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2"/>
                </a:solidFill>
                <a:effectLst/>
                <a:uLnTx/>
                <a:uFillTx/>
                <a:latin typeface="Segoe UI"/>
                <a:ea typeface="Segoe UI" pitchFamily="34" charset="0"/>
                <a:cs typeface="Segoe UI" pitchFamily="34" charset="0"/>
              </a:rPr>
              <a:t>Database</a:t>
            </a:r>
          </a:p>
        </p:txBody>
      </p:sp>
      <p:sp>
        <p:nvSpPr>
          <p:cNvPr id="72" name="Rectangle 71">
            <a:extLst>
              <a:ext uri="{FF2B5EF4-FFF2-40B4-BE49-F238E27FC236}">
                <a16:creationId xmlns:a16="http://schemas.microsoft.com/office/drawing/2014/main" id="{5F7AFE3F-7BF3-4958-8240-F404DFD19EF6}"/>
              </a:ext>
            </a:extLst>
          </p:cNvPr>
          <p:cNvSpPr>
            <a:spLocks/>
          </p:cNvSpPr>
          <p:nvPr/>
        </p:nvSpPr>
        <p:spPr>
          <a:xfrm>
            <a:off x="7813792" y="2348072"/>
            <a:ext cx="2303596" cy="35992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Applications</a:t>
            </a:r>
          </a:p>
        </p:txBody>
      </p:sp>
      <p:sp>
        <p:nvSpPr>
          <p:cNvPr id="74" name="Rectangle 73">
            <a:extLst>
              <a:ext uri="{FF2B5EF4-FFF2-40B4-BE49-F238E27FC236}">
                <a16:creationId xmlns:a16="http://schemas.microsoft.com/office/drawing/2014/main" id="{DEABC21A-4078-4463-9FDC-63EAC78E7E73}"/>
              </a:ext>
            </a:extLst>
          </p:cNvPr>
          <p:cNvSpPr/>
          <p:nvPr/>
        </p:nvSpPr>
        <p:spPr>
          <a:xfrm>
            <a:off x="7813792" y="5545361"/>
            <a:ext cx="2303596" cy="359923"/>
          </a:xfrm>
          <a:prstGeom prst="round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2"/>
                </a:solidFill>
                <a:effectLst/>
                <a:uLnTx/>
                <a:uFillTx/>
                <a:latin typeface="Segoe UI"/>
                <a:ea typeface="Segoe UI" pitchFamily="34" charset="0"/>
                <a:cs typeface="Segoe UI" pitchFamily="34" charset="0"/>
              </a:rPr>
              <a:t>Hardware &amp; Operating System</a:t>
            </a:r>
          </a:p>
        </p:txBody>
      </p:sp>
      <p:sp>
        <p:nvSpPr>
          <p:cNvPr id="75" name="Rectangle 74">
            <a:extLst>
              <a:ext uri="{FF2B5EF4-FFF2-40B4-BE49-F238E27FC236}">
                <a16:creationId xmlns:a16="http://schemas.microsoft.com/office/drawing/2014/main" id="{11CD6272-5497-42B2-BFAC-801302A9059D}"/>
              </a:ext>
            </a:extLst>
          </p:cNvPr>
          <p:cNvSpPr/>
          <p:nvPr/>
        </p:nvSpPr>
        <p:spPr>
          <a:xfrm>
            <a:off x="7813792" y="5148635"/>
            <a:ext cx="2303596" cy="359923"/>
          </a:xfrm>
          <a:prstGeom prst="round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2"/>
                </a:solidFill>
                <a:effectLst/>
                <a:uLnTx/>
                <a:uFillTx/>
                <a:latin typeface="Segoe UI"/>
                <a:ea typeface="Segoe UI" pitchFamily="34" charset="0"/>
                <a:cs typeface="Segoe UI" pitchFamily="34" charset="0"/>
              </a:rPr>
              <a:t>Container Platform</a:t>
            </a:r>
          </a:p>
        </p:txBody>
      </p:sp>
      <p:sp>
        <p:nvSpPr>
          <p:cNvPr id="76" name="Rectangle 75">
            <a:extLst>
              <a:ext uri="{FF2B5EF4-FFF2-40B4-BE49-F238E27FC236}">
                <a16:creationId xmlns:a16="http://schemas.microsoft.com/office/drawing/2014/main" id="{B3E4620A-071B-47DE-BC0A-F3694307449C}"/>
              </a:ext>
            </a:extLst>
          </p:cNvPr>
          <p:cNvSpPr/>
          <p:nvPr/>
        </p:nvSpPr>
        <p:spPr>
          <a:xfrm>
            <a:off x="7813792" y="4751907"/>
            <a:ext cx="2303596" cy="359923"/>
          </a:xfrm>
          <a:prstGeom prst="roundRect">
            <a:avLst/>
          </a:prstGeom>
          <a:solidFill>
            <a:schemeClr val="accent2"/>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effectLst/>
                <a:uLnTx/>
                <a:uFillTx/>
                <a:latin typeface="Segoe UI"/>
                <a:ea typeface="Segoe UI" pitchFamily="34" charset="0"/>
                <a:cs typeface="Segoe UI" pitchFamily="34" charset="0"/>
              </a:rPr>
              <a:t>Operating system (container)</a:t>
            </a:r>
          </a:p>
        </p:txBody>
      </p:sp>
      <p:sp>
        <p:nvSpPr>
          <p:cNvPr id="77" name="Rectangle 76">
            <a:extLst>
              <a:ext uri="{FF2B5EF4-FFF2-40B4-BE49-F238E27FC236}">
                <a16:creationId xmlns:a16="http://schemas.microsoft.com/office/drawing/2014/main" id="{E966D2E6-E447-41AE-BD20-CE6852D2BC30}"/>
              </a:ext>
            </a:extLst>
          </p:cNvPr>
          <p:cNvSpPr/>
          <p:nvPr/>
        </p:nvSpPr>
        <p:spPr>
          <a:xfrm>
            <a:off x="7813792" y="4355180"/>
            <a:ext cx="2303596" cy="359923"/>
          </a:xfrm>
          <a:prstGeom prst="roundRect">
            <a:avLst/>
          </a:prstGeom>
          <a:solidFill>
            <a:schemeClr val="accent2"/>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Database provision/ Patch/Scaling</a:t>
            </a:r>
          </a:p>
        </p:txBody>
      </p:sp>
      <p:sp>
        <p:nvSpPr>
          <p:cNvPr id="78" name="Rectangle 77">
            <a:extLst>
              <a:ext uri="{FF2B5EF4-FFF2-40B4-BE49-F238E27FC236}">
                <a16:creationId xmlns:a16="http://schemas.microsoft.com/office/drawing/2014/main" id="{3E157C45-7AD3-4333-BCA7-FB193BEBCD6F}"/>
              </a:ext>
            </a:extLst>
          </p:cNvPr>
          <p:cNvSpPr/>
          <p:nvPr/>
        </p:nvSpPr>
        <p:spPr>
          <a:xfrm>
            <a:off x="7813792" y="3958454"/>
            <a:ext cx="2303596" cy="359923"/>
          </a:xfrm>
          <a:prstGeom prst="round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High Availability/ DR/Backups</a:t>
            </a:r>
          </a:p>
        </p:txBody>
      </p:sp>
      <p:sp>
        <p:nvSpPr>
          <p:cNvPr id="79" name="Rectangle 78">
            <a:extLst>
              <a:ext uri="{FF2B5EF4-FFF2-40B4-BE49-F238E27FC236}">
                <a16:creationId xmlns:a16="http://schemas.microsoft.com/office/drawing/2014/main" id="{F2FD7B59-9C4D-4734-B806-C8F359ADDC19}"/>
              </a:ext>
            </a:extLst>
          </p:cNvPr>
          <p:cNvSpPr>
            <a:spLocks/>
          </p:cNvSpPr>
          <p:nvPr/>
        </p:nvSpPr>
        <p:spPr>
          <a:xfrm>
            <a:off x="7813792" y="1951345"/>
            <a:ext cx="2303596" cy="359923"/>
          </a:xfrm>
          <a:prstGeom prst="roundRect">
            <a:avLst/>
          </a:prstGeom>
          <a:solidFill>
            <a:schemeClr val="tx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Intelligent performance/security</a:t>
            </a:r>
          </a:p>
        </p:txBody>
      </p:sp>
      <p:sp>
        <p:nvSpPr>
          <p:cNvPr id="80" name="Rectangle 79">
            <a:extLst>
              <a:ext uri="{FF2B5EF4-FFF2-40B4-BE49-F238E27FC236}">
                <a16:creationId xmlns:a16="http://schemas.microsoft.com/office/drawing/2014/main" id="{6BFFC34C-036C-4813-8E5B-75B8413621B4}"/>
              </a:ext>
            </a:extLst>
          </p:cNvPr>
          <p:cNvSpPr>
            <a:spLocks/>
          </p:cNvSpPr>
          <p:nvPr/>
        </p:nvSpPr>
        <p:spPr>
          <a:xfrm>
            <a:off x="7813792" y="2744799"/>
            <a:ext cx="2303596" cy="359923"/>
          </a:xfrm>
          <a:prstGeom prst="roundRect">
            <a:avLst/>
          </a:prstGeom>
          <a:solidFill>
            <a:srgbClr val="0078D4"/>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a:t>
            </a:r>
          </a:p>
        </p:txBody>
      </p:sp>
      <p:sp>
        <p:nvSpPr>
          <p:cNvPr id="87" name="Rectangle 86">
            <a:extLst>
              <a:ext uri="{FF2B5EF4-FFF2-40B4-BE49-F238E27FC236}">
                <a16:creationId xmlns:a16="http://schemas.microsoft.com/office/drawing/2014/main" id="{00F0DB84-7450-4F73-851E-3AB8EF70157C}"/>
              </a:ext>
            </a:extLst>
          </p:cNvPr>
          <p:cNvSpPr/>
          <p:nvPr/>
        </p:nvSpPr>
        <p:spPr>
          <a:xfrm>
            <a:off x="7813792" y="5951091"/>
            <a:ext cx="2303596" cy="359923"/>
          </a:xfrm>
          <a:prstGeom prst="round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Segoe UI" pitchFamily="34" charset="0"/>
                <a:cs typeface="Segoe UI" pitchFamily="34" charset="0"/>
              </a:rPr>
              <a:t>Device management (IoT Hub)</a:t>
            </a:r>
          </a:p>
        </p:txBody>
      </p:sp>
    </p:spTree>
    <p:extLst>
      <p:ext uri="{BB962C8B-B14F-4D97-AF65-F5344CB8AC3E}">
        <p14:creationId xmlns:p14="http://schemas.microsoft.com/office/powerpoint/2010/main" val="40200387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F4DF-55BD-422C-9FAD-3914C9918F6A}"/>
              </a:ext>
            </a:extLst>
          </p:cNvPr>
          <p:cNvSpPr>
            <a:spLocks noGrp="1"/>
          </p:cNvSpPr>
          <p:nvPr>
            <p:ph type="title"/>
          </p:nvPr>
        </p:nvSpPr>
        <p:spPr>
          <a:xfrm>
            <a:off x="588262" y="457200"/>
            <a:ext cx="11603737" cy="553998"/>
          </a:xfrm>
        </p:spPr>
        <p:txBody>
          <a:bodyPr/>
          <a:lstStyle/>
          <a:p>
            <a:r>
              <a:rPr lang="en-US" dirty="0"/>
              <a:t>Azure SQL</a:t>
            </a:r>
          </a:p>
        </p:txBody>
      </p:sp>
      <p:sp>
        <p:nvSpPr>
          <p:cNvPr id="62" name="TextBox 61">
            <a:extLst>
              <a:ext uri="{FF2B5EF4-FFF2-40B4-BE49-F238E27FC236}">
                <a16:creationId xmlns:a16="http://schemas.microsoft.com/office/drawing/2014/main" id="{A9DE422D-15B0-4D4D-A0DF-986CC498AB83}"/>
              </a:ext>
            </a:extLst>
          </p:cNvPr>
          <p:cNvSpPr txBox="1"/>
          <p:nvPr/>
        </p:nvSpPr>
        <p:spPr>
          <a:xfrm>
            <a:off x="388307" y="901566"/>
            <a:ext cx="939758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ln w="3175">
                  <a:noFill/>
                </a:ln>
                <a:solidFill>
                  <a:schemeClr val="accent1"/>
                </a:solidFill>
                <a:latin typeface="+mj-lt"/>
                <a:cs typeface="Segoe UI" pitchFamily="34" charset="0"/>
              </a:rPr>
              <a:t>Azure SQL Database and Azure SQL Managed Instance</a:t>
            </a:r>
          </a:p>
        </p:txBody>
      </p:sp>
      <p:sp>
        <p:nvSpPr>
          <p:cNvPr id="79" name="Rounded Rectangle 78">
            <a:extLst>
              <a:ext uri="{FF2B5EF4-FFF2-40B4-BE49-F238E27FC236}">
                <a16:creationId xmlns:a16="http://schemas.microsoft.com/office/drawing/2014/main" id="{D6D3BBCD-EE52-F44F-861D-A6EACFBBE3B9}"/>
              </a:ext>
              <a:ext uri="{C183D7F6-B498-43B3-948B-1728B52AA6E4}">
                <adec:decorative xmlns:adec="http://schemas.microsoft.com/office/drawing/2017/decorative" val="1"/>
              </a:ext>
            </a:extLst>
          </p:cNvPr>
          <p:cNvSpPr/>
          <p:nvPr/>
        </p:nvSpPr>
        <p:spPr>
          <a:xfrm>
            <a:off x="587828" y="5305826"/>
            <a:ext cx="11016344" cy="35849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dirty="0">
              <a:gradFill>
                <a:gsLst>
                  <a:gs pos="0">
                    <a:srgbClr val="FFFFFF"/>
                  </a:gs>
                  <a:gs pos="100000">
                    <a:srgbClr val="FFFFFF"/>
                  </a:gs>
                </a:gsLst>
                <a:lin ang="5400000" scaled="0"/>
              </a:gradFill>
              <a:ea typeface="Segoe UI" pitchFamily="34" charset="0"/>
              <a:cs typeface="Segoe UI" pitchFamily="34" charset="0"/>
            </a:endParaRPr>
          </a:p>
        </p:txBody>
      </p:sp>
      <p:sp>
        <p:nvSpPr>
          <p:cNvPr id="63" name="Rounded Rectangle 62">
            <a:extLst>
              <a:ext uri="{FF2B5EF4-FFF2-40B4-BE49-F238E27FC236}">
                <a16:creationId xmlns:a16="http://schemas.microsoft.com/office/drawing/2014/main" id="{3B48D2DC-03C7-5043-9851-34F6CDC2E92D}"/>
              </a:ext>
              <a:ext uri="{C183D7F6-B498-43B3-948B-1728B52AA6E4}">
                <adec:decorative xmlns:adec="http://schemas.microsoft.com/office/drawing/2017/decorative" val="1"/>
              </a:ext>
            </a:extLst>
          </p:cNvPr>
          <p:cNvSpPr/>
          <p:nvPr/>
        </p:nvSpPr>
        <p:spPr>
          <a:xfrm>
            <a:off x="2818265" y="1645915"/>
            <a:ext cx="2103120"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B436D57C-EEF6-5F41-B1F5-7E129CE3A681}"/>
              </a:ext>
              <a:ext uri="{C183D7F6-B498-43B3-948B-1728B52AA6E4}">
                <adec:decorative xmlns:adec="http://schemas.microsoft.com/office/drawing/2017/decorative" val="1"/>
              </a:ext>
            </a:extLst>
          </p:cNvPr>
          <p:cNvSpPr/>
          <p:nvPr/>
        </p:nvSpPr>
        <p:spPr>
          <a:xfrm>
            <a:off x="2817144" y="2449024"/>
            <a:ext cx="2103120"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8DC1DD86-C6A8-6342-9E58-57D53E78B422}"/>
              </a:ext>
              <a:ext uri="{C183D7F6-B498-43B3-948B-1728B52AA6E4}">
                <adec:decorative xmlns:adec="http://schemas.microsoft.com/office/drawing/2017/decorative" val="1"/>
              </a:ext>
            </a:extLst>
          </p:cNvPr>
          <p:cNvSpPr/>
          <p:nvPr/>
        </p:nvSpPr>
        <p:spPr>
          <a:xfrm>
            <a:off x="5047993" y="1645915"/>
            <a:ext cx="2103120"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F50CACA8-FB9A-814F-88EA-F0012A1CF041}"/>
              </a:ext>
              <a:ext uri="{C183D7F6-B498-43B3-948B-1728B52AA6E4}">
                <adec:decorative xmlns:adec="http://schemas.microsoft.com/office/drawing/2017/decorative" val="1"/>
              </a:ext>
            </a:extLst>
          </p:cNvPr>
          <p:cNvSpPr/>
          <p:nvPr/>
        </p:nvSpPr>
        <p:spPr>
          <a:xfrm>
            <a:off x="5051887" y="2449024"/>
            <a:ext cx="2103120"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F31AFEDE-4D97-074F-B57E-99DFB38E97C4}"/>
              </a:ext>
              <a:ext uri="{C183D7F6-B498-43B3-948B-1728B52AA6E4}">
                <adec:decorative xmlns:adec="http://schemas.microsoft.com/office/drawing/2017/decorative" val="1"/>
              </a:ext>
            </a:extLst>
          </p:cNvPr>
          <p:cNvSpPr/>
          <p:nvPr/>
        </p:nvSpPr>
        <p:spPr>
          <a:xfrm>
            <a:off x="9521503" y="1645915"/>
            <a:ext cx="2103120"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65F57786-0313-B346-9E72-B3674E8893F2}"/>
              </a:ext>
              <a:ext uri="{C183D7F6-B498-43B3-948B-1728B52AA6E4}">
                <adec:decorative xmlns:adec="http://schemas.microsoft.com/office/drawing/2017/decorative" val="1"/>
              </a:ext>
            </a:extLst>
          </p:cNvPr>
          <p:cNvSpPr/>
          <p:nvPr/>
        </p:nvSpPr>
        <p:spPr>
          <a:xfrm>
            <a:off x="9521372" y="2449024"/>
            <a:ext cx="2103120"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D8FDEF51-327B-2449-AF3D-BCAFB99867EF}"/>
              </a:ext>
              <a:ext uri="{C183D7F6-B498-43B3-948B-1728B52AA6E4}">
                <adec:decorative xmlns:adec="http://schemas.microsoft.com/office/drawing/2017/decorative" val="1"/>
              </a:ext>
            </a:extLst>
          </p:cNvPr>
          <p:cNvSpPr/>
          <p:nvPr/>
        </p:nvSpPr>
        <p:spPr>
          <a:xfrm>
            <a:off x="582401" y="1645915"/>
            <a:ext cx="2103120"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D7C4A0EE-6BFF-C146-923F-6093D7F25815}"/>
              </a:ext>
              <a:ext uri="{C183D7F6-B498-43B3-948B-1728B52AA6E4}">
                <adec:decorative xmlns:adec="http://schemas.microsoft.com/office/drawing/2017/decorative" val="1"/>
              </a:ext>
            </a:extLst>
          </p:cNvPr>
          <p:cNvSpPr/>
          <p:nvPr/>
        </p:nvSpPr>
        <p:spPr>
          <a:xfrm>
            <a:off x="582401" y="2449024"/>
            <a:ext cx="2103120"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aphic 1">
            <a:extLst>
              <a:ext uri="{FF2B5EF4-FFF2-40B4-BE49-F238E27FC236}">
                <a16:creationId xmlns:a16="http://schemas.microsoft.com/office/drawing/2014/main" id="{9E243E77-7AE3-48F7-A48F-C2B541FD0E95}"/>
              </a:ext>
              <a:ext uri="{C183D7F6-B498-43B3-948B-1728B52AA6E4}">
                <adec:decorative xmlns:adec="http://schemas.microsoft.com/office/drawing/2017/decorative" val="1"/>
              </a:ext>
            </a:extLst>
          </p:cNvPr>
          <p:cNvGrpSpPr>
            <a:grpSpLocks noChangeAspect="1"/>
          </p:cNvGrpSpPr>
          <p:nvPr/>
        </p:nvGrpSpPr>
        <p:grpSpPr>
          <a:xfrm>
            <a:off x="1278401" y="2790724"/>
            <a:ext cx="999722" cy="1000504"/>
            <a:chOff x="3537040" y="7516899"/>
            <a:chExt cx="395374" cy="395683"/>
          </a:xfrm>
          <a:solidFill>
            <a:schemeClr val="accent1"/>
          </a:solidFill>
        </p:grpSpPr>
        <p:sp>
          <p:nvSpPr>
            <p:cNvPr id="77" name="Freeform: Shape 76">
              <a:extLst>
                <a:ext uri="{FF2B5EF4-FFF2-40B4-BE49-F238E27FC236}">
                  <a16:creationId xmlns:a16="http://schemas.microsoft.com/office/drawing/2014/main" id="{26524D6B-A6FF-4814-9B0D-A018E950CD20}"/>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7A3E312-8434-4FB0-B7D2-6E2099D53D0A}"/>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grpSp>
        <p:nvGrpSpPr>
          <p:cNvPr id="48" name="Group 32">
            <a:extLst>
              <a:ext uri="{FF2B5EF4-FFF2-40B4-BE49-F238E27FC236}">
                <a16:creationId xmlns:a16="http://schemas.microsoft.com/office/drawing/2014/main" id="{A9C6F9BA-343C-4F3E-9324-24C1002A8DD6}"/>
              </a:ext>
              <a:ext uri="{C183D7F6-B498-43B3-948B-1728B52AA6E4}">
                <adec:decorative xmlns:adec="http://schemas.microsoft.com/office/drawing/2017/decorative" val="1"/>
              </a:ext>
            </a:extLst>
          </p:cNvPr>
          <p:cNvGrpSpPr>
            <a:grpSpLocks noChangeAspect="1"/>
          </p:cNvGrpSpPr>
          <p:nvPr/>
        </p:nvGrpSpPr>
        <p:grpSpPr bwMode="auto">
          <a:xfrm>
            <a:off x="3431449" y="2831117"/>
            <a:ext cx="880503" cy="880503"/>
            <a:chOff x="2812" y="999"/>
            <a:chExt cx="312" cy="312"/>
          </a:xfrm>
        </p:grpSpPr>
        <p:sp>
          <p:nvSpPr>
            <p:cNvPr id="49" name="AutoShape 31">
              <a:extLst>
                <a:ext uri="{FF2B5EF4-FFF2-40B4-BE49-F238E27FC236}">
                  <a16:creationId xmlns:a16="http://schemas.microsoft.com/office/drawing/2014/main" id="{4FA7C047-2DF3-4FD0-8994-C745CA278A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3">
              <a:extLst>
                <a:ext uri="{FF2B5EF4-FFF2-40B4-BE49-F238E27FC236}">
                  <a16:creationId xmlns:a16="http://schemas.microsoft.com/office/drawing/2014/main" id="{313B05F6-FE31-45DC-A2EE-C0590E21A77F}"/>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4">
              <a:extLst>
                <a:ext uri="{FF2B5EF4-FFF2-40B4-BE49-F238E27FC236}">
                  <a16:creationId xmlns:a16="http://schemas.microsoft.com/office/drawing/2014/main" id="{770D9B96-59A1-49EE-BFD4-7510B72C43E5}"/>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5">
              <a:extLst>
                <a:ext uri="{FF2B5EF4-FFF2-40B4-BE49-F238E27FC236}">
                  <a16:creationId xmlns:a16="http://schemas.microsoft.com/office/drawing/2014/main" id="{ABBA1D39-488F-4AD2-8AF2-9E3DF763B252}"/>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6">
              <a:extLst>
                <a:ext uri="{FF2B5EF4-FFF2-40B4-BE49-F238E27FC236}">
                  <a16:creationId xmlns:a16="http://schemas.microsoft.com/office/drawing/2014/main" id="{315D321C-0DA8-463F-8A91-8AD458007B68}"/>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7">
              <a:extLst>
                <a:ext uri="{FF2B5EF4-FFF2-40B4-BE49-F238E27FC236}">
                  <a16:creationId xmlns:a16="http://schemas.microsoft.com/office/drawing/2014/main" id="{C738050E-26DC-450E-B0D3-FF6BB9441DBA}"/>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8">
              <a:extLst>
                <a:ext uri="{FF2B5EF4-FFF2-40B4-BE49-F238E27FC236}">
                  <a16:creationId xmlns:a16="http://schemas.microsoft.com/office/drawing/2014/main" id="{123A5592-EE6A-4BE9-8209-7788F1CB9461}"/>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a:extLst>
                <a:ext uri="{FF2B5EF4-FFF2-40B4-BE49-F238E27FC236}">
                  <a16:creationId xmlns:a16="http://schemas.microsoft.com/office/drawing/2014/main" id="{181F18B6-34D4-4D06-AB02-1A3D0EE1B0F1}"/>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a:extLst>
                <a:ext uri="{FF2B5EF4-FFF2-40B4-BE49-F238E27FC236}">
                  <a16:creationId xmlns:a16="http://schemas.microsoft.com/office/drawing/2014/main" id="{E0651503-EF37-4342-A8C3-D386E273EE3D}"/>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1">
              <a:extLst>
                <a:ext uri="{FF2B5EF4-FFF2-40B4-BE49-F238E27FC236}">
                  <a16:creationId xmlns:a16="http://schemas.microsoft.com/office/drawing/2014/main" id="{2503CA6E-D5E1-4344-8215-0E0E1F68B38D}"/>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2">
              <a:extLst>
                <a:ext uri="{FF2B5EF4-FFF2-40B4-BE49-F238E27FC236}">
                  <a16:creationId xmlns:a16="http://schemas.microsoft.com/office/drawing/2014/main" id="{59733F3C-3CFE-48EE-86D5-ECBA45D70D4E}"/>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3">
              <a:extLst>
                <a:ext uri="{FF2B5EF4-FFF2-40B4-BE49-F238E27FC236}">
                  <a16:creationId xmlns:a16="http://schemas.microsoft.com/office/drawing/2014/main" id="{58E61DD2-E9FB-42B0-B90D-32FD984D4DA2}"/>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44">
              <a:extLst>
                <a:ext uri="{FF2B5EF4-FFF2-40B4-BE49-F238E27FC236}">
                  <a16:creationId xmlns:a16="http://schemas.microsoft.com/office/drawing/2014/main" id="{2BAA71D8-80BB-4E20-BB8E-34B0505FC630}"/>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7" name="serverless">
            <a:extLst>
              <a:ext uri="{FF2B5EF4-FFF2-40B4-BE49-F238E27FC236}">
                <a16:creationId xmlns:a16="http://schemas.microsoft.com/office/drawing/2014/main" id="{1740F33F-B866-42A5-93A3-455CFBC7FDE9}"/>
              </a:ext>
              <a:ext uri="{C183D7F6-B498-43B3-948B-1728B52AA6E4}">
                <adec:decorative xmlns:adec="http://schemas.microsoft.com/office/drawing/2017/decorative" val="1"/>
              </a:ext>
            </a:extLst>
          </p:cNvPr>
          <p:cNvGrpSpPr/>
          <p:nvPr/>
        </p:nvGrpSpPr>
        <p:grpSpPr>
          <a:xfrm>
            <a:off x="5644414" y="2813455"/>
            <a:ext cx="903170" cy="903166"/>
            <a:chOff x="2577128" y="2114551"/>
            <a:chExt cx="440844" cy="440842"/>
          </a:xfrm>
        </p:grpSpPr>
        <p:sp>
          <p:nvSpPr>
            <p:cNvPr id="128" name="Freeform: Shape 127">
              <a:extLst>
                <a:ext uri="{FF2B5EF4-FFF2-40B4-BE49-F238E27FC236}">
                  <a16:creationId xmlns:a16="http://schemas.microsoft.com/office/drawing/2014/main" id="{F1B6E97E-E70E-41D7-B5F0-837C1B240D4D}"/>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chemeClr val="tx1"/>
            </a:solidFill>
            <a:ln w="4517"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E2B12EF-40E6-40FE-A0B0-1AB039238E27}"/>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0078D4"/>
            </a:solidFill>
            <a:ln w="4517"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FFFAE71-D480-4200-BBC6-9D011F260DEA}"/>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0078D4"/>
            </a:solidFill>
            <a:ln w="4517"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57C0EEF-5AB5-45D7-9F28-3E61BB92A12F}"/>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0078D4"/>
            </a:solidFill>
            <a:ln w="4517"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EE65798-0AF6-4EA7-A798-D90C01E4BE6A}"/>
                </a:ext>
              </a:extLst>
            </p:cNvPr>
            <p:cNvSpPr/>
            <p:nvPr/>
          </p:nvSpPr>
          <p:spPr>
            <a:xfrm>
              <a:off x="2716515" y="2253698"/>
              <a:ext cx="163612" cy="90895"/>
            </a:xfrm>
            <a:custGeom>
              <a:avLst/>
              <a:gdLst>
                <a:gd name="connsiteX0" fmla="*/ 142585 w 163612"/>
                <a:gd name="connsiteY0" fmla="*/ 51743 h 90895"/>
                <a:gd name="connsiteX1" fmla="*/ 137075 w 163612"/>
                <a:gd name="connsiteY1" fmla="*/ 51743 h 90895"/>
                <a:gd name="connsiteX2" fmla="*/ 106999 w 163612"/>
                <a:gd name="connsiteY2" fmla="*/ 21667 h 90895"/>
                <a:gd name="connsiteX3" fmla="*/ 99958 w 163612"/>
                <a:gd name="connsiteY3" fmla="*/ 22509 h 90895"/>
                <a:gd name="connsiteX4" fmla="*/ 61846 w 163612"/>
                <a:gd name="connsiteY4" fmla="*/ 1616 h 90895"/>
                <a:gd name="connsiteX5" fmla="*/ 16693 w 163612"/>
                <a:gd name="connsiteY5" fmla="*/ 46769 h 90895"/>
                <a:gd name="connsiteX6" fmla="*/ 16999 w 163612"/>
                <a:gd name="connsiteY6" fmla="*/ 52279 h 90895"/>
                <a:gd name="connsiteX7" fmla="*/ 1616 w 163612"/>
                <a:gd name="connsiteY7" fmla="*/ 71412 h 90895"/>
                <a:gd name="connsiteX8" fmla="*/ 1616 w 163612"/>
                <a:gd name="connsiteY8" fmla="*/ 72407 h 90895"/>
                <a:gd name="connsiteX9" fmla="*/ 21208 w 163612"/>
                <a:gd name="connsiteY9" fmla="*/ 91998 h 90895"/>
                <a:gd name="connsiteX10" fmla="*/ 142585 w 163612"/>
                <a:gd name="connsiteY10" fmla="*/ 91998 h 90895"/>
                <a:gd name="connsiteX11" fmla="*/ 162177 w 163612"/>
                <a:gd name="connsiteY11" fmla="*/ 72407 h 90895"/>
                <a:gd name="connsiteX12" fmla="*/ 162177 w 163612"/>
                <a:gd name="connsiteY12" fmla="*/ 71412 h 90895"/>
                <a:gd name="connsiteX13" fmla="*/ 142585 w 163612"/>
                <a:gd name="connsiteY13" fmla="*/ 51743 h 9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612" h="90895">
                  <a:moveTo>
                    <a:pt x="142585" y="51743"/>
                  </a:moveTo>
                  <a:lnTo>
                    <a:pt x="137075" y="51743"/>
                  </a:lnTo>
                  <a:cubicBezTo>
                    <a:pt x="137075" y="35136"/>
                    <a:pt x="123606" y="21667"/>
                    <a:pt x="106999" y="21667"/>
                  </a:cubicBezTo>
                  <a:cubicBezTo>
                    <a:pt x="104550" y="21667"/>
                    <a:pt x="102177" y="21973"/>
                    <a:pt x="99958" y="22509"/>
                  </a:cubicBezTo>
                  <a:cubicBezTo>
                    <a:pt x="91922" y="9958"/>
                    <a:pt x="77917" y="1616"/>
                    <a:pt x="61846" y="1616"/>
                  </a:cubicBezTo>
                  <a:cubicBezTo>
                    <a:pt x="36897" y="1616"/>
                    <a:pt x="16693" y="21820"/>
                    <a:pt x="16693" y="46769"/>
                  </a:cubicBezTo>
                  <a:cubicBezTo>
                    <a:pt x="16693" y="48606"/>
                    <a:pt x="16846" y="50442"/>
                    <a:pt x="16999" y="52279"/>
                  </a:cubicBezTo>
                  <a:cubicBezTo>
                    <a:pt x="8198" y="54193"/>
                    <a:pt x="1616" y="61998"/>
                    <a:pt x="1616" y="71412"/>
                  </a:cubicBezTo>
                  <a:lnTo>
                    <a:pt x="1616" y="72407"/>
                  </a:lnTo>
                  <a:cubicBezTo>
                    <a:pt x="1616" y="83197"/>
                    <a:pt x="10417" y="91998"/>
                    <a:pt x="21208" y="91998"/>
                  </a:cubicBezTo>
                  <a:lnTo>
                    <a:pt x="142585" y="91998"/>
                  </a:lnTo>
                  <a:cubicBezTo>
                    <a:pt x="153376" y="91998"/>
                    <a:pt x="162177" y="83197"/>
                    <a:pt x="162177" y="72407"/>
                  </a:cubicBezTo>
                  <a:lnTo>
                    <a:pt x="162177" y="71412"/>
                  </a:lnTo>
                  <a:cubicBezTo>
                    <a:pt x="162177" y="60468"/>
                    <a:pt x="153376" y="51743"/>
                    <a:pt x="142585" y="51743"/>
                  </a:cubicBezTo>
                  <a:close/>
                </a:path>
              </a:pathLst>
            </a:custGeom>
            <a:solidFill>
              <a:srgbClr val="FFFFFF"/>
            </a:solidFill>
            <a:ln w="4517" cap="flat">
              <a:noFill/>
              <a:prstDash val="solid"/>
              <a:miter/>
            </a:ln>
          </p:spPr>
          <p:txBody>
            <a:bodyPr rtlCol="0" anchor="ctr"/>
            <a:lstStyle/>
            <a:p>
              <a:endParaRPr lang="en-US"/>
            </a:p>
          </p:txBody>
        </p:sp>
      </p:grpSp>
      <p:grpSp>
        <p:nvGrpSpPr>
          <p:cNvPr id="151" name="data 4">
            <a:extLst>
              <a:ext uri="{FF2B5EF4-FFF2-40B4-BE49-F238E27FC236}">
                <a16:creationId xmlns:a16="http://schemas.microsoft.com/office/drawing/2014/main" id="{156CA544-3C92-4F8E-B943-BBDD0989D28E}"/>
              </a:ext>
              <a:ext uri="{C183D7F6-B498-43B3-948B-1728B52AA6E4}">
                <adec:decorative xmlns:adec="http://schemas.microsoft.com/office/drawing/2017/decorative" val="1"/>
              </a:ext>
            </a:extLst>
          </p:cNvPr>
          <p:cNvGrpSpPr/>
          <p:nvPr/>
        </p:nvGrpSpPr>
        <p:grpSpPr>
          <a:xfrm>
            <a:off x="9979735" y="2897831"/>
            <a:ext cx="815476" cy="863262"/>
            <a:chOff x="2634513" y="3079730"/>
            <a:chExt cx="351636" cy="372246"/>
          </a:xfrm>
        </p:grpSpPr>
        <p:sp>
          <p:nvSpPr>
            <p:cNvPr id="152" name="Freeform: Shape 151">
              <a:extLst>
                <a:ext uri="{FF2B5EF4-FFF2-40B4-BE49-F238E27FC236}">
                  <a16:creationId xmlns:a16="http://schemas.microsoft.com/office/drawing/2014/main" id="{1BEA6650-42A3-4217-8913-073F5CC22E6C}"/>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CA15DA7-2F58-4CAF-A920-BF5D30FA8A3D}"/>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332AE5F-4B41-4072-806D-8315606BF153}"/>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64577F6-628C-428A-9438-CACBE73B72B1}"/>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BD72F3B-E63E-4736-9342-E658DD33C535}"/>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3FB5097-D59A-4846-8F26-A0C0700898B4}"/>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tx1"/>
            </a:solidFill>
            <a:ln w="3830" cap="flat">
              <a:noFill/>
              <a:prstDash val="solid"/>
              <a:miter/>
            </a:ln>
          </p:spPr>
          <p:txBody>
            <a:bodyPr rtlCol="0" anchor="ctr"/>
            <a:lstStyle/>
            <a:p>
              <a:endParaRPr lang="en-US"/>
            </a:p>
          </p:txBody>
        </p:sp>
      </p:grpSp>
      <p:sp>
        <p:nvSpPr>
          <p:cNvPr id="6" name="Rectangle 5">
            <a:extLst>
              <a:ext uri="{FF2B5EF4-FFF2-40B4-BE49-F238E27FC236}">
                <a16:creationId xmlns:a16="http://schemas.microsoft.com/office/drawing/2014/main" id="{4D524B65-B984-4FAE-A886-3186482829BD}"/>
              </a:ext>
            </a:extLst>
          </p:cNvPr>
          <p:cNvSpPr/>
          <p:nvPr/>
        </p:nvSpPr>
        <p:spPr>
          <a:xfrm>
            <a:off x="568629" y="1777027"/>
            <a:ext cx="2116891"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chemeClr val="bg1"/>
                </a:solidFill>
                <a:effectLst/>
                <a:uLnTx/>
                <a:uFillTx/>
                <a:latin typeface="+mj-lt"/>
                <a:ea typeface="+mn-ea"/>
                <a:cs typeface="Segoe UI Semibold" panose="020B0702040204020203" pitchFamily="34" charset="0"/>
              </a:rPr>
              <a:t>Streamline app modernization</a:t>
            </a:r>
          </a:p>
        </p:txBody>
      </p:sp>
      <p:sp>
        <p:nvSpPr>
          <p:cNvPr id="19" name="TextBox 18">
            <a:extLst>
              <a:ext uri="{FF2B5EF4-FFF2-40B4-BE49-F238E27FC236}">
                <a16:creationId xmlns:a16="http://schemas.microsoft.com/office/drawing/2014/main" id="{0187D4BD-A5ED-42BD-92BC-61CD0A99AD28}"/>
              </a:ext>
            </a:extLst>
          </p:cNvPr>
          <p:cNvSpPr txBox="1"/>
          <p:nvPr/>
        </p:nvSpPr>
        <p:spPr>
          <a:xfrm>
            <a:off x="697964" y="4212252"/>
            <a:ext cx="1872516" cy="677108"/>
          </a:xfrm>
          <a:prstGeom prst="rect">
            <a:avLst/>
          </a:prstGeom>
          <a:noFill/>
        </p:spPr>
        <p:txBody>
          <a:bodyPr wrap="square" lIns="0" tIns="0" rIns="0" bIns="0" rtlCol="0">
            <a:spAutoFit/>
          </a:bodyPr>
          <a:lstStyle/>
          <a:p>
            <a:r>
              <a:rPr lang="en-US" sz="1100" dirty="0"/>
              <a:t>Accelerate app modernization with minimal code changes on the only cloud with evergreen SQL</a:t>
            </a:r>
          </a:p>
        </p:txBody>
      </p:sp>
      <p:sp>
        <p:nvSpPr>
          <p:cNvPr id="7" name="Rectangle 6">
            <a:extLst>
              <a:ext uri="{FF2B5EF4-FFF2-40B4-BE49-F238E27FC236}">
                <a16:creationId xmlns:a16="http://schemas.microsoft.com/office/drawing/2014/main" id="{80D278BB-7181-4DB9-B71F-5157CC850FFF}"/>
              </a:ext>
            </a:extLst>
          </p:cNvPr>
          <p:cNvSpPr/>
          <p:nvPr/>
        </p:nvSpPr>
        <p:spPr>
          <a:xfrm>
            <a:off x="2817145" y="1777027"/>
            <a:ext cx="2100346"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chemeClr val="bg1"/>
                </a:solidFill>
                <a:effectLst/>
                <a:uLnTx/>
                <a:uFillTx/>
                <a:latin typeface="+mj-lt"/>
                <a:ea typeface="+mn-ea"/>
                <a:cs typeface="Segoe UI Semibold" panose="020B0702040204020203" pitchFamily="34" charset="0"/>
              </a:rPr>
              <a:t>Hyperscale demanding workloads</a:t>
            </a:r>
          </a:p>
        </p:txBody>
      </p:sp>
      <p:sp>
        <p:nvSpPr>
          <p:cNvPr id="22" name="TextBox 21">
            <a:extLst>
              <a:ext uri="{FF2B5EF4-FFF2-40B4-BE49-F238E27FC236}">
                <a16:creationId xmlns:a16="http://schemas.microsoft.com/office/drawing/2014/main" id="{BC4B1986-7465-4327-BD16-E3E4EC7BD9D5}"/>
              </a:ext>
            </a:extLst>
          </p:cNvPr>
          <p:cNvSpPr txBox="1"/>
          <p:nvPr/>
        </p:nvSpPr>
        <p:spPr>
          <a:xfrm>
            <a:off x="2878578" y="4212252"/>
            <a:ext cx="2258568" cy="507831"/>
          </a:xfrm>
          <a:prstGeom prst="rect">
            <a:avLst/>
          </a:prstGeom>
          <a:noFill/>
        </p:spPr>
        <p:txBody>
          <a:bodyPr wrap="square" lIns="0" tIns="0" rIns="0" bIns="0" rtlCol="0">
            <a:spAutoFit/>
          </a:bodyPr>
          <a:lstStyle/>
          <a:p>
            <a:r>
              <a:rPr lang="en-US" sz="1100" dirty="0"/>
              <a:t>Rapidly adapt to changing requirements with Hyperscale storage up to 100 TB</a:t>
            </a:r>
          </a:p>
        </p:txBody>
      </p:sp>
      <p:sp>
        <p:nvSpPr>
          <p:cNvPr id="73" name="Rectangle 72">
            <a:extLst>
              <a:ext uri="{FF2B5EF4-FFF2-40B4-BE49-F238E27FC236}">
                <a16:creationId xmlns:a16="http://schemas.microsoft.com/office/drawing/2014/main" id="{CAD8DFD0-E06B-452E-B660-661CA231B4CE}"/>
              </a:ext>
            </a:extLst>
          </p:cNvPr>
          <p:cNvSpPr/>
          <p:nvPr/>
        </p:nvSpPr>
        <p:spPr>
          <a:xfrm>
            <a:off x="5047993" y="1662727"/>
            <a:ext cx="2103120" cy="738664"/>
          </a:xfrm>
          <a:prstGeom prst="rect">
            <a:avLst/>
          </a:prstGeom>
          <a:noFill/>
          <a:ln w="10795" cap="flat" cmpd="sng" algn="ctr">
            <a:noFill/>
            <a:prstDash val="solid"/>
          </a:ln>
          <a:effectLst/>
        </p:spPr>
        <p:txBody>
          <a:bodyPr wrap="square" lIns="91440" tIns="45720" rIns="91440" bIns="45720" rtlCol="0" anchor="t" anchorCtr="0">
            <a:spAutoFit/>
          </a:bodyPr>
          <a:lstStyle/>
          <a:p>
            <a:pPr lvl="0" algn="ctr">
              <a:defRPr/>
            </a:pPr>
            <a:r>
              <a:rPr kumimoji="0" lang="en-US" sz="1400" i="0" u="none" strike="noStrike" kern="0" cap="none" spc="0" normalizeH="0" baseline="0" noProof="0" dirty="0">
                <a:ln>
                  <a:noFill/>
                </a:ln>
                <a:solidFill>
                  <a:schemeClr val="bg1"/>
                </a:solidFill>
                <a:effectLst/>
                <a:uLnTx/>
                <a:uFillTx/>
                <a:latin typeface="+mj-lt"/>
                <a:cs typeface="Segoe UI Semibold" panose="020B0702040204020203" pitchFamily="34" charset="0"/>
              </a:rPr>
              <a:t>Optimize price-performance with serverless compute</a:t>
            </a:r>
          </a:p>
        </p:txBody>
      </p:sp>
      <p:sp>
        <p:nvSpPr>
          <p:cNvPr id="74" name="TextBox 73">
            <a:extLst>
              <a:ext uri="{FF2B5EF4-FFF2-40B4-BE49-F238E27FC236}">
                <a16:creationId xmlns:a16="http://schemas.microsoft.com/office/drawing/2014/main" id="{AD51EE51-3952-4E0B-BC03-19CF653A20C9}"/>
              </a:ext>
            </a:extLst>
          </p:cNvPr>
          <p:cNvSpPr txBox="1"/>
          <p:nvPr/>
        </p:nvSpPr>
        <p:spPr>
          <a:xfrm>
            <a:off x="5127511" y="4212252"/>
            <a:ext cx="1951873" cy="677108"/>
          </a:xfrm>
          <a:prstGeom prst="rect">
            <a:avLst/>
          </a:prstGeom>
          <a:noFill/>
        </p:spPr>
        <p:txBody>
          <a:bodyPr wrap="square" lIns="0" tIns="0" rIns="0" bIns="0" rtlCol="0">
            <a:spAutoFit/>
          </a:bodyPr>
          <a:lstStyle/>
          <a:p>
            <a:r>
              <a:rPr lang="en-US" sz="1100" dirty="0"/>
              <a:t>Reduce management complexity with flexible, auto-scaling serverless compute. Pay only for what you use.</a:t>
            </a:r>
          </a:p>
        </p:txBody>
      </p:sp>
      <p:sp>
        <p:nvSpPr>
          <p:cNvPr id="121" name="Rectangle 120">
            <a:extLst>
              <a:ext uri="{FF2B5EF4-FFF2-40B4-BE49-F238E27FC236}">
                <a16:creationId xmlns:a16="http://schemas.microsoft.com/office/drawing/2014/main" id="{ED6A3C3D-A698-4B2A-888B-74F987930A31}"/>
              </a:ext>
            </a:extLst>
          </p:cNvPr>
          <p:cNvSpPr/>
          <p:nvPr/>
        </p:nvSpPr>
        <p:spPr>
          <a:xfrm>
            <a:off x="9517608" y="1777027"/>
            <a:ext cx="2086563"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mj-lt"/>
                <a:cs typeface="Segoe UI Semibold" panose="020B0702040204020203" pitchFamily="34" charset="0"/>
              </a:rPr>
              <a:t>Save with the best total cost of ownership</a:t>
            </a:r>
            <a:endParaRPr kumimoji="0" lang="en-US" sz="1400" i="0" u="none" strike="noStrike" kern="0" cap="none" spc="0" normalizeH="0" baseline="0" noProof="0" dirty="0">
              <a:ln>
                <a:noFill/>
              </a:ln>
              <a:solidFill>
                <a:schemeClr val="bg1"/>
              </a:solidFill>
              <a:effectLst/>
              <a:uLnTx/>
              <a:uFillTx/>
              <a:latin typeface="+mj-lt"/>
              <a:cs typeface="Segoe UI Semibold" panose="020B0702040204020203" pitchFamily="34" charset="0"/>
            </a:endParaRPr>
          </a:p>
        </p:txBody>
      </p:sp>
      <p:sp>
        <p:nvSpPr>
          <p:cNvPr id="122" name="TextBox 121">
            <a:extLst>
              <a:ext uri="{FF2B5EF4-FFF2-40B4-BE49-F238E27FC236}">
                <a16:creationId xmlns:a16="http://schemas.microsoft.com/office/drawing/2014/main" id="{0398533C-7884-4B9C-97B9-8681DFF8A1F3}"/>
              </a:ext>
            </a:extLst>
          </p:cNvPr>
          <p:cNvSpPr txBox="1"/>
          <p:nvPr/>
        </p:nvSpPr>
        <p:spPr>
          <a:xfrm>
            <a:off x="9596997" y="4212252"/>
            <a:ext cx="1917536" cy="677108"/>
          </a:xfrm>
          <a:prstGeom prst="rect">
            <a:avLst/>
          </a:prstGeom>
          <a:noFill/>
        </p:spPr>
        <p:txBody>
          <a:bodyPr wrap="square" lIns="0" tIns="0" rIns="0" bIns="0" rtlCol="0">
            <a:spAutoFit/>
          </a:bodyPr>
          <a:lstStyle/>
          <a:p>
            <a:r>
              <a:rPr lang="en-US" sz="1100" kern="0" dirty="0">
                <a:cs typeface="Segoe UI" panose="020B0502040204020203" pitchFamily="34" charset="0"/>
              </a:rPr>
              <a:t>Meet mission critical requirements while costing up to 86% less than the competition</a:t>
            </a:r>
          </a:p>
        </p:txBody>
      </p:sp>
      <p:sp>
        <p:nvSpPr>
          <p:cNvPr id="9" name="Rectangle 8">
            <a:extLst>
              <a:ext uri="{FF2B5EF4-FFF2-40B4-BE49-F238E27FC236}">
                <a16:creationId xmlns:a16="http://schemas.microsoft.com/office/drawing/2014/main" id="{82FAC53F-6C1B-44AC-85D7-A12595C2FF13}"/>
              </a:ext>
            </a:extLst>
          </p:cNvPr>
          <p:cNvSpPr/>
          <p:nvPr/>
        </p:nvSpPr>
        <p:spPr>
          <a:xfrm>
            <a:off x="784189" y="5335005"/>
            <a:ext cx="2854330"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chemeClr val="bg1"/>
                </a:solidFill>
                <a:latin typeface="+mj-lt"/>
                <a:cs typeface="Segoe UI Semibold" panose="020B0702040204020203" pitchFamily="34" charset="0"/>
              </a:rPr>
              <a:t>Built-in AI</a:t>
            </a:r>
          </a:p>
        </p:txBody>
      </p:sp>
      <p:sp>
        <p:nvSpPr>
          <p:cNvPr id="21" name="TextBox 20">
            <a:extLst>
              <a:ext uri="{FF2B5EF4-FFF2-40B4-BE49-F238E27FC236}">
                <a16:creationId xmlns:a16="http://schemas.microsoft.com/office/drawing/2014/main" id="{E6570DC4-C250-4EBA-BA3F-D0F284AD548C}"/>
              </a:ext>
            </a:extLst>
          </p:cNvPr>
          <p:cNvSpPr txBox="1"/>
          <p:nvPr/>
        </p:nvSpPr>
        <p:spPr>
          <a:xfrm>
            <a:off x="1343832" y="5728626"/>
            <a:ext cx="1735045" cy="369332"/>
          </a:xfrm>
          <a:prstGeom prst="rect">
            <a:avLst/>
          </a:prstGeom>
          <a:noFill/>
        </p:spPr>
        <p:txBody>
          <a:bodyPr wrap="square" lIns="0" tIns="0" rIns="0" bIns="0" rtlCol="0">
            <a:spAutoFit/>
          </a:bodyPr>
          <a:lstStyle/>
          <a:p>
            <a:pPr algn="ctr"/>
            <a:r>
              <a:rPr lang="en-US" sz="1200"/>
              <a:t>Optimizes performance and durability for you</a:t>
            </a:r>
          </a:p>
        </p:txBody>
      </p:sp>
      <p:sp>
        <p:nvSpPr>
          <p:cNvPr id="125" name="Rectangle 124">
            <a:extLst>
              <a:ext uri="{FF2B5EF4-FFF2-40B4-BE49-F238E27FC236}">
                <a16:creationId xmlns:a16="http://schemas.microsoft.com/office/drawing/2014/main" id="{D05872BC-3E95-4E39-B7DD-555F7544FBAD}"/>
              </a:ext>
            </a:extLst>
          </p:cNvPr>
          <p:cNvSpPr/>
          <p:nvPr/>
        </p:nvSpPr>
        <p:spPr>
          <a:xfrm>
            <a:off x="4676596" y="5329482"/>
            <a:ext cx="2852928"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chemeClr val="bg1"/>
                </a:solidFill>
                <a:latin typeface="+mj-lt"/>
                <a:cs typeface="Segoe UI Semibold" panose="020B0702040204020203" pitchFamily="34" charset="0"/>
              </a:rPr>
              <a:t>Advanced data security</a:t>
            </a:r>
          </a:p>
        </p:txBody>
      </p:sp>
      <p:sp>
        <p:nvSpPr>
          <p:cNvPr id="23" name="TextBox 22">
            <a:extLst>
              <a:ext uri="{FF2B5EF4-FFF2-40B4-BE49-F238E27FC236}">
                <a16:creationId xmlns:a16="http://schemas.microsoft.com/office/drawing/2014/main" id="{30DF7730-09F5-40A0-9EC0-4823B9C67C83}"/>
              </a:ext>
            </a:extLst>
          </p:cNvPr>
          <p:cNvSpPr txBox="1"/>
          <p:nvPr/>
        </p:nvSpPr>
        <p:spPr>
          <a:xfrm>
            <a:off x="4917490" y="5728626"/>
            <a:ext cx="2357019" cy="553998"/>
          </a:xfrm>
          <a:prstGeom prst="rect">
            <a:avLst/>
          </a:prstGeom>
          <a:noFill/>
        </p:spPr>
        <p:txBody>
          <a:bodyPr wrap="square" lIns="0" tIns="0" rIns="0" bIns="0" rtlCol="0">
            <a:spAutoFit/>
          </a:bodyPr>
          <a:lstStyle/>
          <a:p>
            <a:pPr algn="ctr"/>
            <a:r>
              <a:rPr lang="en-US" sz="1200"/>
              <a:t>Secure your data with layers of protection, built-in controls and leading compliance</a:t>
            </a:r>
          </a:p>
        </p:txBody>
      </p:sp>
      <p:sp>
        <p:nvSpPr>
          <p:cNvPr id="126" name="Rectangle 125">
            <a:extLst>
              <a:ext uri="{FF2B5EF4-FFF2-40B4-BE49-F238E27FC236}">
                <a16:creationId xmlns:a16="http://schemas.microsoft.com/office/drawing/2014/main" id="{14AC4F5F-9FB6-49B9-9755-D170F3AA6015}"/>
              </a:ext>
            </a:extLst>
          </p:cNvPr>
          <p:cNvSpPr/>
          <p:nvPr/>
        </p:nvSpPr>
        <p:spPr>
          <a:xfrm>
            <a:off x="8438494" y="5336428"/>
            <a:ext cx="2852928"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chemeClr val="bg1"/>
                </a:solidFill>
                <a:latin typeface="+mj-lt"/>
                <a:cs typeface="Segoe UI Semibold" panose="020B0702040204020203" pitchFamily="34" charset="0"/>
              </a:rPr>
              <a:t>Always On reliability</a:t>
            </a:r>
          </a:p>
        </p:txBody>
      </p:sp>
      <p:sp>
        <p:nvSpPr>
          <p:cNvPr id="24" name="TextBox 23">
            <a:extLst>
              <a:ext uri="{FF2B5EF4-FFF2-40B4-BE49-F238E27FC236}">
                <a16:creationId xmlns:a16="http://schemas.microsoft.com/office/drawing/2014/main" id="{26B5A0D8-EF87-4BBC-8C1C-AE35BC302C1B}"/>
              </a:ext>
            </a:extLst>
          </p:cNvPr>
          <p:cNvSpPr txBox="1"/>
          <p:nvPr/>
        </p:nvSpPr>
        <p:spPr>
          <a:xfrm>
            <a:off x="8604549" y="5736065"/>
            <a:ext cx="2610495" cy="553998"/>
          </a:xfrm>
          <a:prstGeom prst="rect">
            <a:avLst/>
          </a:prstGeom>
          <a:noFill/>
        </p:spPr>
        <p:txBody>
          <a:bodyPr wrap="square" lIns="0" tIns="0" rIns="0" bIns="0" rtlCol="0">
            <a:spAutoFit/>
          </a:bodyPr>
          <a:lstStyle/>
          <a:p>
            <a:pPr algn="ctr"/>
            <a:r>
              <a:rPr lang="en-US" sz="1200"/>
              <a:t>Maximize uptime with built-in high availability and an industry-leading availability SLA up to 99.995%</a:t>
            </a:r>
          </a:p>
        </p:txBody>
      </p:sp>
      <p:sp>
        <p:nvSpPr>
          <p:cNvPr id="3" name="Rounded Rectangle 70">
            <a:extLst>
              <a:ext uri="{FF2B5EF4-FFF2-40B4-BE49-F238E27FC236}">
                <a16:creationId xmlns:a16="http://schemas.microsoft.com/office/drawing/2014/main" id="{131ACE6D-6EE8-4517-A26A-016A67B5E1C1}"/>
              </a:ext>
              <a:ext uri="{C183D7F6-B498-43B3-948B-1728B52AA6E4}">
                <adec:decorative xmlns:adec="http://schemas.microsoft.com/office/drawing/2017/decorative" val="1"/>
              </a:ext>
            </a:extLst>
          </p:cNvPr>
          <p:cNvSpPr/>
          <p:nvPr/>
        </p:nvSpPr>
        <p:spPr>
          <a:xfrm>
            <a:off x="7281615" y="1643301"/>
            <a:ext cx="2103120"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74">
            <a:extLst>
              <a:ext uri="{FF2B5EF4-FFF2-40B4-BE49-F238E27FC236}">
                <a16:creationId xmlns:a16="http://schemas.microsoft.com/office/drawing/2014/main" id="{53B466C2-7610-475E-BD64-2C5555D6CC65}"/>
              </a:ext>
              <a:ext uri="{C183D7F6-B498-43B3-948B-1728B52AA6E4}">
                <adec:decorative xmlns:adec="http://schemas.microsoft.com/office/drawing/2017/decorative" val="1"/>
              </a:ext>
            </a:extLst>
          </p:cNvPr>
          <p:cNvSpPr/>
          <p:nvPr/>
        </p:nvSpPr>
        <p:spPr>
          <a:xfrm>
            <a:off x="7281615" y="2472680"/>
            <a:ext cx="2103120"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A662116-4434-48AF-B329-87876A4FA12F}"/>
              </a:ext>
            </a:extLst>
          </p:cNvPr>
          <p:cNvSpPr/>
          <p:nvPr/>
        </p:nvSpPr>
        <p:spPr>
          <a:xfrm>
            <a:off x="7274509" y="1777027"/>
            <a:ext cx="2103120" cy="523220"/>
          </a:xfrm>
          <a:prstGeom prst="rect">
            <a:avLst/>
          </a:prstGeom>
          <a:noFill/>
          <a:ln w="10795" cap="flat" cmpd="sng" algn="ctr">
            <a:noFill/>
            <a:prstDash val="solid"/>
          </a:ln>
          <a:effectLst/>
        </p:spPr>
        <p:txBody>
          <a:bodyPr wrap="square" lIns="91440" tIns="45720" rIns="91440" bIns="45720" rtlCol="0" anchor="t" anchorCtr="0">
            <a:spAutoFit/>
          </a:bodyPr>
          <a:lstStyle/>
          <a:p>
            <a:pPr lvl="0" algn="ctr">
              <a:defRPr/>
            </a:pPr>
            <a:r>
              <a:rPr kumimoji="0" lang="en-US" sz="1400" i="0" u="none" strike="noStrike" kern="0" cap="none" spc="0" normalizeH="0" baseline="0" noProof="0" dirty="0">
                <a:ln>
                  <a:noFill/>
                </a:ln>
                <a:solidFill>
                  <a:schemeClr val="bg1"/>
                </a:solidFill>
                <a:effectLst/>
                <a:uLnTx/>
                <a:uFillTx/>
                <a:latin typeface="+mj-lt"/>
                <a:cs typeface="Segoe UI Semibold" panose="020B0702040204020203" pitchFamily="34" charset="0"/>
              </a:rPr>
              <a:t>Build modern, intelligent apps faster</a:t>
            </a:r>
          </a:p>
        </p:txBody>
      </p:sp>
      <p:sp>
        <p:nvSpPr>
          <p:cNvPr id="10" name="TextBox 9">
            <a:extLst>
              <a:ext uri="{FF2B5EF4-FFF2-40B4-BE49-F238E27FC236}">
                <a16:creationId xmlns:a16="http://schemas.microsoft.com/office/drawing/2014/main" id="{B1FD6840-2BB3-425C-8759-F9CD2855D9E7}"/>
              </a:ext>
            </a:extLst>
          </p:cNvPr>
          <p:cNvSpPr txBox="1"/>
          <p:nvPr/>
        </p:nvSpPr>
        <p:spPr>
          <a:xfrm>
            <a:off x="7361549" y="4214792"/>
            <a:ext cx="1951873" cy="677108"/>
          </a:xfrm>
          <a:prstGeom prst="rect">
            <a:avLst/>
          </a:prstGeom>
          <a:noFill/>
        </p:spPr>
        <p:txBody>
          <a:bodyPr wrap="square" lIns="0" tIns="0" rIns="0" bIns="0" rtlCol="0">
            <a:spAutoFit/>
          </a:bodyPr>
          <a:lstStyle/>
          <a:p>
            <a:pPr marL="0" marR="0" algn="l">
              <a:spcBef>
                <a:spcPts val="0"/>
              </a:spcBef>
            </a:pPr>
            <a:r>
              <a:rPr lang="en-US" sz="1100" dirty="0"/>
              <a:t>Build modern apps with multi-model capabilities and support for the most popular languages and frameworks.</a:t>
            </a:r>
          </a:p>
        </p:txBody>
      </p:sp>
      <p:grpSp>
        <p:nvGrpSpPr>
          <p:cNvPr id="81" name="app development" descr="application development">
            <a:extLst>
              <a:ext uri="{FF2B5EF4-FFF2-40B4-BE49-F238E27FC236}">
                <a16:creationId xmlns:a16="http://schemas.microsoft.com/office/drawing/2014/main" id="{70AB8755-BC8E-4A2C-B1BF-0DB59C832EBB}"/>
              </a:ext>
            </a:extLst>
          </p:cNvPr>
          <p:cNvGrpSpPr/>
          <p:nvPr/>
        </p:nvGrpSpPr>
        <p:grpSpPr>
          <a:xfrm>
            <a:off x="7742081" y="2724640"/>
            <a:ext cx="1158629" cy="1158629"/>
            <a:chOff x="1621002" y="4820262"/>
            <a:chExt cx="503911" cy="503911"/>
          </a:xfrm>
        </p:grpSpPr>
        <p:sp>
          <p:nvSpPr>
            <p:cNvPr id="82" name="Freeform: Shape 81">
              <a:extLst>
                <a:ext uri="{FF2B5EF4-FFF2-40B4-BE49-F238E27FC236}">
                  <a16:creationId xmlns:a16="http://schemas.microsoft.com/office/drawing/2014/main" id="{13B25914-D939-4155-B4D1-E4E5D0651F23}"/>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52692F8-F1D3-49ED-A4FF-F62F6CB6770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8489E9B-0D54-46DC-820F-BDEFE49E268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83E1350-4A9A-42B6-A2D3-1B68C125A2F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spTree>
    <p:extLst>
      <p:ext uri="{BB962C8B-B14F-4D97-AF65-F5344CB8AC3E}">
        <p14:creationId xmlns:p14="http://schemas.microsoft.com/office/powerpoint/2010/main" val="10226263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E1858-CB21-4252-AA65-9CBD984FB607}"/>
              </a:ext>
            </a:extLst>
          </p:cNvPr>
          <p:cNvSpPr>
            <a:spLocks noGrp="1"/>
          </p:cNvSpPr>
          <p:nvPr>
            <p:ph type="title"/>
          </p:nvPr>
        </p:nvSpPr>
        <p:spPr/>
        <p:txBody>
          <a:bodyPr/>
          <a:lstStyle/>
          <a:p>
            <a:r>
              <a:rPr lang="en-US" dirty="0"/>
              <a:t>Key use cases (1 of 2)</a:t>
            </a:r>
          </a:p>
        </p:txBody>
      </p:sp>
      <p:pic>
        <p:nvPicPr>
          <p:cNvPr id="37" name="Picture Placeholder 7">
            <a:extLst>
              <a:ext uri="{FF2B5EF4-FFF2-40B4-BE49-F238E27FC236}">
                <a16:creationId xmlns:a16="http://schemas.microsoft.com/office/drawing/2014/main" id="{1B1CC4F5-A54D-AE4A-9FFB-BF90D5ED319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2400" y="2003362"/>
            <a:ext cx="3447288" cy="2008888"/>
          </a:xfrm>
          <a:prstGeom prst="rect">
            <a:avLst/>
          </a:prstGeom>
        </p:spPr>
      </p:pic>
      <p:pic>
        <p:nvPicPr>
          <p:cNvPr id="39" name="Picture 38">
            <a:extLst>
              <a:ext uri="{FF2B5EF4-FFF2-40B4-BE49-F238E27FC236}">
                <a16:creationId xmlns:a16="http://schemas.microsoft.com/office/drawing/2014/main" id="{2875B45E-6EA3-AA4D-91E7-27218F7270C9}"/>
              </a:ext>
              <a:ext uri="{C183D7F6-B498-43B3-948B-1728B52AA6E4}">
                <adec:decorative xmlns:adec="http://schemas.microsoft.com/office/drawing/2017/decorative" val="1"/>
              </a:ext>
            </a:extLst>
          </p:cNvPr>
          <p:cNvPicPr>
            <a:picLocks noChangeAspect="1"/>
          </p:cNvPicPr>
          <p:nvPr/>
        </p:nvPicPr>
        <p:blipFill rotWithShape="1">
          <a:blip r:embed="rId4"/>
          <a:srcRect l="23931" t="53" r="689" b="-53"/>
          <a:stretch/>
        </p:blipFill>
        <p:spPr>
          <a:xfrm>
            <a:off x="4368629" y="2003362"/>
            <a:ext cx="3447288" cy="2008888"/>
          </a:xfrm>
          <a:prstGeom prst="rect">
            <a:avLst/>
          </a:prstGeom>
        </p:spPr>
      </p:pic>
      <p:pic>
        <p:nvPicPr>
          <p:cNvPr id="41" name="Picture 40">
            <a:extLst>
              <a:ext uri="{FF2B5EF4-FFF2-40B4-BE49-F238E27FC236}">
                <a16:creationId xmlns:a16="http://schemas.microsoft.com/office/drawing/2014/main" id="{D950404C-DFFD-CC42-B6FE-7C9B1C73EE44}"/>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54859" y="2011141"/>
            <a:ext cx="3447288" cy="2001109"/>
          </a:xfrm>
          <a:prstGeom prst="rect">
            <a:avLst/>
          </a:prstGeom>
        </p:spPr>
      </p:pic>
      <p:sp>
        <p:nvSpPr>
          <p:cNvPr id="34" name="Freeform 33">
            <a:extLst>
              <a:ext uri="{FF2B5EF4-FFF2-40B4-BE49-F238E27FC236}">
                <a16:creationId xmlns:a16="http://schemas.microsoft.com/office/drawing/2014/main" id="{B533D2F8-E06D-5340-A88A-DC313B7D2D0D}"/>
              </a:ext>
              <a:ext uri="{C183D7F6-B498-43B3-948B-1728B52AA6E4}">
                <adec:decorative xmlns:adec="http://schemas.microsoft.com/office/drawing/2017/decorative" val="1"/>
              </a:ext>
            </a:extLst>
          </p:cNvPr>
          <p:cNvSpPr/>
          <p:nvPr/>
        </p:nvSpPr>
        <p:spPr>
          <a:xfrm>
            <a:off x="582400" y="1204995"/>
            <a:ext cx="3451040" cy="1280625"/>
          </a:xfrm>
          <a:custGeom>
            <a:avLst/>
            <a:gdLst>
              <a:gd name="connsiteX0" fmla="*/ 101035 w 2572824"/>
              <a:gd name="connsiteY0" fmla="*/ 0 h 954733"/>
              <a:gd name="connsiteX1" fmla="*/ 2471789 w 2572824"/>
              <a:gd name="connsiteY1" fmla="*/ 0 h 954733"/>
              <a:gd name="connsiteX2" fmla="*/ 2572824 w 2572824"/>
              <a:gd name="connsiteY2" fmla="*/ 101035 h 954733"/>
              <a:gd name="connsiteX3" fmla="*/ 2572824 w 2572824"/>
              <a:gd name="connsiteY3" fmla="*/ 954733 h 954733"/>
              <a:gd name="connsiteX4" fmla="*/ 2471789 w 2572824"/>
              <a:gd name="connsiteY4" fmla="*/ 853698 h 954733"/>
              <a:gd name="connsiteX5" fmla="*/ 101035 w 2572824"/>
              <a:gd name="connsiteY5" fmla="*/ 853698 h 954733"/>
              <a:gd name="connsiteX6" fmla="*/ 0 w 2572824"/>
              <a:gd name="connsiteY6" fmla="*/ 954733 h 954733"/>
              <a:gd name="connsiteX7" fmla="*/ 0 w 2572824"/>
              <a:gd name="connsiteY7" fmla="*/ 101035 h 954733"/>
              <a:gd name="connsiteX8" fmla="*/ 101035 w 2572824"/>
              <a:gd name="connsiteY8" fmla="*/ 0 h 9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24" h="954733">
                <a:moveTo>
                  <a:pt x="101035" y="0"/>
                </a:moveTo>
                <a:lnTo>
                  <a:pt x="2471789" y="0"/>
                </a:lnTo>
                <a:cubicBezTo>
                  <a:pt x="2527589" y="0"/>
                  <a:pt x="2572824" y="45235"/>
                  <a:pt x="2572824" y="101035"/>
                </a:cubicBezTo>
                <a:lnTo>
                  <a:pt x="2572824" y="954733"/>
                </a:lnTo>
                <a:cubicBezTo>
                  <a:pt x="2572824" y="898933"/>
                  <a:pt x="2527589" y="853698"/>
                  <a:pt x="2471789" y="853698"/>
                </a:cubicBezTo>
                <a:lnTo>
                  <a:pt x="101035" y="853698"/>
                </a:lnTo>
                <a:cubicBezTo>
                  <a:pt x="45235" y="853698"/>
                  <a:pt x="0" y="898933"/>
                  <a:pt x="0" y="954733"/>
                </a:cubicBezTo>
                <a:lnTo>
                  <a:pt x="0" y="101035"/>
                </a:lnTo>
                <a:cubicBezTo>
                  <a:pt x="0" y="45235"/>
                  <a:pt x="45235" y="0"/>
                  <a:pt x="1010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a:extLst>
              <a:ext uri="{FF2B5EF4-FFF2-40B4-BE49-F238E27FC236}">
                <a16:creationId xmlns:a16="http://schemas.microsoft.com/office/drawing/2014/main" id="{42B7CEE8-70DC-9540-9C75-8E113BE60FAA}"/>
              </a:ext>
              <a:ext uri="{C183D7F6-B498-43B3-948B-1728B52AA6E4}">
                <adec:decorative xmlns:adec="http://schemas.microsoft.com/office/drawing/2017/decorative" val="1"/>
              </a:ext>
            </a:extLst>
          </p:cNvPr>
          <p:cNvSpPr/>
          <p:nvPr/>
        </p:nvSpPr>
        <p:spPr>
          <a:xfrm>
            <a:off x="4370132" y="1204995"/>
            <a:ext cx="3451040" cy="1280625"/>
          </a:xfrm>
          <a:custGeom>
            <a:avLst/>
            <a:gdLst>
              <a:gd name="connsiteX0" fmla="*/ 101035 w 2572824"/>
              <a:gd name="connsiteY0" fmla="*/ 0 h 954733"/>
              <a:gd name="connsiteX1" fmla="*/ 2471789 w 2572824"/>
              <a:gd name="connsiteY1" fmla="*/ 0 h 954733"/>
              <a:gd name="connsiteX2" fmla="*/ 2572824 w 2572824"/>
              <a:gd name="connsiteY2" fmla="*/ 101035 h 954733"/>
              <a:gd name="connsiteX3" fmla="*/ 2572824 w 2572824"/>
              <a:gd name="connsiteY3" fmla="*/ 954733 h 954733"/>
              <a:gd name="connsiteX4" fmla="*/ 2471789 w 2572824"/>
              <a:gd name="connsiteY4" fmla="*/ 853698 h 954733"/>
              <a:gd name="connsiteX5" fmla="*/ 101035 w 2572824"/>
              <a:gd name="connsiteY5" fmla="*/ 853698 h 954733"/>
              <a:gd name="connsiteX6" fmla="*/ 0 w 2572824"/>
              <a:gd name="connsiteY6" fmla="*/ 954733 h 954733"/>
              <a:gd name="connsiteX7" fmla="*/ 0 w 2572824"/>
              <a:gd name="connsiteY7" fmla="*/ 101035 h 954733"/>
              <a:gd name="connsiteX8" fmla="*/ 101035 w 2572824"/>
              <a:gd name="connsiteY8" fmla="*/ 0 h 9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24" h="954733">
                <a:moveTo>
                  <a:pt x="101035" y="0"/>
                </a:moveTo>
                <a:lnTo>
                  <a:pt x="2471789" y="0"/>
                </a:lnTo>
                <a:cubicBezTo>
                  <a:pt x="2527589" y="0"/>
                  <a:pt x="2572824" y="45235"/>
                  <a:pt x="2572824" y="101035"/>
                </a:cubicBezTo>
                <a:lnTo>
                  <a:pt x="2572824" y="954733"/>
                </a:lnTo>
                <a:cubicBezTo>
                  <a:pt x="2572824" y="898933"/>
                  <a:pt x="2527589" y="853698"/>
                  <a:pt x="2471789" y="853698"/>
                </a:cubicBezTo>
                <a:lnTo>
                  <a:pt x="101035" y="853698"/>
                </a:lnTo>
                <a:cubicBezTo>
                  <a:pt x="45235" y="853698"/>
                  <a:pt x="0" y="898933"/>
                  <a:pt x="0" y="954733"/>
                </a:cubicBezTo>
                <a:lnTo>
                  <a:pt x="0" y="101035"/>
                </a:lnTo>
                <a:cubicBezTo>
                  <a:pt x="0" y="45235"/>
                  <a:pt x="45235" y="0"/>
                  <a:pt x="1010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a:extLst>
              <a:ext uri="{FF2B5EF4-FFF2-40B4-BE49-F238E27FC236}">
                <a16:creationId xmlns:a16="http://schemas.microsoft.com/office/drawing/2014/main" id="{DDBDEEF8-EC90-E149-BA33-2BC2CB2D7100}"/>
              </a:ext>
              <a:ext uri="{C183D7F6-B498-43B3-948B-1728B52AA6E4}">
                <adec:decorative xmlns:adec="http://schemas.microsoft.com/office/drawing/2017/decorative" val="1"/>
              </a:ext>
            </a:extLst>
          </p:cNvPr>
          <p:cNvSpPr/>
          <p:nvPr/>
        </p:nvSpPr>
        <p:spPr>
          <a:xfrm>
            <a:off x="8157863" y="1204995"/>
            <a:ext cx="3451040" cy="1280625"/>
          </a:xfrm>
          <a:custGeom>
            <a:avLst/>
            <a:gdLst>
              <a:gd name="connsiteX0" fmla="*/ 101035 w 2572824"/>
              <a:gd name="connsiteY0" fmla="*/ 0 h 954733"/>
              <a:gd name="connsiteX1" fmla="*/ 2471789 w 2572824"/>
              <a:gd name="connsiteY1" fmla="*/ 0 h 954733"/>
              <a:gd name="connsiteX2" fmla="*/ 2572824 w 2572824"/>
              <a:gd name="connsiteY2" fmla="*/ 101035 h 954733"/>
              <a:gd name="connsiteX3" fmla="*/ 2572824 w 2572824"/>
              <a:gd name="connsiteY3" fmla="*/ 954733 h 954733"/>
              <a:gd name="connsiteX4" fmla="*/ 2471789 w 2572824"/>
              <a:gd name="connsiteY4" fmla="*/ 853698 h 954733"/>
              <a:gd name="connsiteX5" fmla="*/ 101035 w 2572824"/>
              <a:gd name="connsiteY5" fmla="*/ 853698 h 954733"/>
              <a:gd name="connsiteX6" fmla="*/ 0 w 2572824"/>
              <a:gd name="connsiteY6" fmla="*/ 954733 h 954733"/>
              <a:gd name="connsiteX7" fmla="*/ 0 w 2572824"/>
              <a:gd name="connsiteY7" fmla="*/ 101035 h 954733"/>
              <a:gd name="connsiteX8" fmla="*/ 101035 w 2572824"/>
              <a:gd name="connsiteY8" fmla="*/ 0 h 9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24" h="954733">
                <a:moveTo>
                  <a:pt x="101035" y="0"/>
                </a:moveTo>
                <a:lnTo>
                  <a:pt x="2471789" y="0"/>
                </a:lnTo>
                <a:cubicBezTo>
                  <a:pt x="2527589" y="0"/>
                  <a:pt x="2572824" y="45235"/>
                  <a:pt x="2572824" y="101035"/>
                </a:cubicBezTo>
                <a:lnTo>
                  <a:pt x="2572824" y="954733"/>
                </a:lnTo>
                <a:cubicBezTo>
                  <a:pt x="2572824" y="898933"/>
                  <a:pt x="2527589" y="853698"/>
                  <a:pt x="2471789" y="853698"/>
                </a:cubicBezTo>
                <a:lnTo>
                  <a:pt x="101035" y="853698"/>
                </a:lnTo>
                <a:cubicBezTo>
                  <a:pt x="45235" y="853698"/>
                  <a:pt x="0" y="898933"/>
                  <a:pt x="0" y="954733"/>
                </a:cubicBezTo>
                <a:lnTo>
                  <a:pt x="0" y="101035"/>
                </a:lnTo>
                <a:cubicBezTo>
                  <a:pt x="0" y="45235"/>
                  <a:pt x="45235" y="0"/>
                  <a:pt x="1010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a:extLst>
              <a:ext uri="{FF2B5EF4-FFF2-40B4-BE49-F238E27FC236}">
                <a16:creationId xmlns:a16="http://schemas.microsoft.com/office/drawing/2014/main" id="{5594BFA9-2BAB-C441-9B9D-5A92A4A1D0A9}"/>
              </a:ext>
              <a:ext uri="{C183D7F6-B498-43B3-948B-1728B52AA6E4}">
                <adec:decorative xmlns:adec="http://schemas.microsoft.com/office/drawing/2017/decorative" val="1"/>
              </a:ext>
            </a:extLst>
          </p:cNvPr>
          <p:cNvSpPr/>
          <p:nvPr/>
        </p:nvSpPr>
        <p:spPr>
          <a:xfrm>
            <a:off x="4368629" y="3693459"/>
            <a:ext cx="3451040" cy="2660713"/>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BBB51D1E-05CE-6348-B38D-1ACF8D48D169}"/>
              </a:ext>
              <a:ext uri="{C183D7F6-B498-43B3-948B-1728B52AA6E4}">
                <adec:decorative xmlns:adec="http://schemas.microsoft.com/office/drawing/2017/decorative" val="1"/>
              </a:ext>
            </a:extLst>
          </p:cNvPr>
          <p:cNvSpPr/>
          <p:nvPr/>
        </p:nvSpPr>
        <p:spPr>
          <a:xfrm>
            <a:off x="8154859" y="3693459"/>
            <a:ext cx="3451040" cy="2660713"/>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3B2E3FD5-FBC4-D046-8D35-155498751EF7}"/>
              </a:ext>
              <a:ext uri="{C183D7F6-B498-43B3-948B-1728B52AA6E4}">
                <adec:decorative xmlns:adec="http://schemas.microsoft.com/office/drawing/2017/decorative" val="1"/>
              </a:ext>
            </a:extLst>
          </p:cNvPr>
          <p:cNvSpPr/>
          <p:nvPr/>
        </p:nvSpPr>
        <p:spPr>
          <a:xfrm>
            <a:off x="582400" y="3693459"/>
            <a:ext cx="3451040" cy="2660713"/>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CBF3EE6-9DA5-6741-88A3-86CBB168D66A}"/>
              </a:ext>
              <a:ext uri="{C183D7F6-B498-43B3-948B-1728B52AA6E4}">
                <adec:decorative xmlns:adec="http://schemas.microsoft.com/office/drawing/2017/decorative" val="1"/>
              </a:ext>
            </a:extLst>
          </p:cNvPr>
          <p:cNvSpPr txBox="1"/>
          <p:nvPr/>
        </p:nvSpPr>
        <p:spPr>
          <a:xfrm>
            <a:off x="470213" y="4199438"/>
            <a:ext cx="753123"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chemeClr val="accent1"/>
                </a:solidFill>
                <a:effectLst/>
                <a:uLnTx/>
                <a:uFillTx/>
                <a:latin typeface="Segoe UI"/>
                <a:ea typeface="+mn-ea"/>
                <a:cs typeface="+mn-cs"/>
                <a:sym typeface="Wingdings" panose="05000000000000000000" pitchFamily="2" charset="2"/>
              </a:rPr>
              <a:t></a:t>
            </a:r>
            <a:endParaRPr kumimoji="0" lang="en-US" sz="40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5B1CD6E6-FEE6-C748-9438-7A0D1FAC0A5A}"/>
              </a:ext>
              <a:ext uri="{C183D7F6-B498-43B3-948B-1728B52AA6E4}">
                <adec:decorative xmlns:adec="http://schemas.microsoft.com/office/drawing/2017/decorative" val="1"/>
              </a:ext>
            </a:extLst>
          </p:cNvPr>
          <p:cNvSpPr txBox="1"/>
          <p:nvPr/>
        </p:nvSpPr>
        <p:spPr>
          <a:xfrm>
            <a:off x="4282061" y="4199438"/>
            <a:ext cx="753123"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chemeClr val="accent1"/>
                </a:solidFill>
                <a:effectLst/>
                <a:uLnTx/>
                <a:uFillTx/>
                <a:latin typeface="Segoe UI"/>
                <a:ea typeface="+mn-ea"/>
                <a:cs typeface="+mn-cs"/>
                <a:sym typeface="Wingdings" panose="05000000000000000000" pitchFamily="2" charset="2"/>
              </a:rPr>
              <a:t></a:t>
            </a:r>
            <a:endParaRPr kumimoji="0" lang="en-US" sz="40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CA2FCE88-18F1-F54F-B0DD-AF2003C48318}"/>
              </a:ext>
              <a:ext uri="{C183D7F6-B498-43B3-948B-1728B52AA6E4}">
                <adec:decorative xmlns:adec="http://schemas.microsoft.com/office/drawing/2017/decorative" val="1"/>
              </a:ext>
            </a:extLst>
          </p:cNvPr>
          <p:cNvSpPr txBox="1"/>
          <p:nvPr/>
        </p:nvSpPr>
        <p:spPr>
          <a:xfrm>
            <a:off x="8051719" y="4199438"/>
            <a:ext cx="753123"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chemeClr val="accent1"/>
                </a:solidFill>
                <a:effectLst/>
                <a:uLnTx/>
                <a:uFillTx/>
                <a:latin typeface="Segoe UI"/>
                <a:ea typeface="+mn-ea"/>
                <a:cs typeface="+mn-cs"/>
                <a:sym typeface="Wingdings" panose="05000000000000000000" pitchFamily="2" charset="2"/>
              </a:rPr>
              <a:t></a:t>
            </a:r>
            <a:endParaRPr kumimoji="0" lang="en-US" sz="40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2" name="Content Placeholder 11">
            <a:extLst>
              <a:ext uri="{FF2B5EF4-FFF2-40B4-BE49-F238E27FC236}">
                <a16:creationId xmlns:a16="http://schemas.microsoft.com/office/drawing/2014/main" id="{53B7485A-6A56-462F-AFFF-445267AC4774}"/>
              </a:ext>
            </a:extLst>
          </p:cNvPr>
          <p:cNvSpPr>
            <a:spLocks noGrp="1"/>
          </p:cNvSpPr>
          <p:nvPr>
            <p:ph sz="quarter" idx="4294967295"/>
          </p:nvPr>
        </p:nvSpPr>
        <p:spPr>
          <a:xfrm>
            <a:off x="718458" y="1532259"/>
            <a:ext cx="3235325" cy="492443"/>
          </a:xfrm>
        </p:spPr>
        <p:txBody>
          <a:bodyPr/>
          <a:lstStyle/>
          <a:p>
            <a:pPr marL="0" lvl="0" indent="0" algn="ctr" defTabSz="914400">
              <a:spcBef>
                <a:spcPts val="0"/>
              </a:spcBef>
              <a:buSzTx/>
              <a:buNone/>
            </a:pPr>
            <a:r>
              <a:rPr lang="en-US" sz="1600" b="1" dirty="0">
                <a:solidFill>
                  <a:schemeClr val="bg1"/>
                </a:solidFill>
                <a:latin typeface="+mj-lt"/>
                <a:cs typeface="+mn-cs"/>
              </a:rPr>
              <a:t>Modernization in the cloud for efficient business operations</a:t>
            </a:r>
          </a:p>
        </p:txBody>
      </p:sp>
      <p:sp>
        <p:nvSpPr>
          <p:cNvPr id="30" name="Rectangle 29">
            <a:extLst>
              <a:ext uri="{FF2B5EF4-FFF2-40B4-BE49-F238E27FC236}">
                <a16:creationId xmlns:a16="http://schemas.microsoft.com/office/drawing/2014/main" id="{D6B398AB-D84D-0F45-B555-2E86F229F6C8}"/>
              </a:ext>
            </a:extLst>
          </p:cNvPr>
          <p:cNvSpPr/>
          <p:nvPr/>
        </p:nvSpPr>
        <p:spPr>
          <a:xfrm>
            <a:off x="495694" y="4619831"/>
            <a:ext cx="3466706" cy="1415772"/>
          </a:xfrm>
          <a:prstGeom prst="rect">
            <a:avLst/>
          </a:prstGeom>
        </p:spPr>
        <p:txBody>
          <a:bodyPr wrap="square" lIns="182880" tIns="0" rIns="0" bIns="0">
            <a:spAutoFit/>
          </a:bodyPr>
          <a:lstStyle/>
          <a:p>
            <a:r>
              <a:rPr lang="en-US" sz="1200" dirty="0">
                <a:solidFill>
                  <a:prstClr val="black"/>
                </a:solidFill>
              </a:rPr>
              <a:t>We determined [Azure SQL Managed Instance] was the best choice for us in terms of scalability, cost, and performance.… We’ve seen a 49 percent cost reduction and 25 to 30 percent performance gains.”</a:t>
            </a:r>
            <a:r>
              <a:rPr lang="en-US" sz="1200" dirty="0"/>
              <a:t> </a:t>
            </a:r>
          </a:p>
          <a:p>
            <a:endParaRPr lang="en-US" sz="1200" dirty="0"/>
          </a:p>
          <a:p>
            <a:pPr lvl="0"/>
            <a:r>
              <a:rPr lang="en-US" sz="1000" dirty="0" err="1">
                <a:solidFill>
                  <a:srgbClr val="0078D7"/>
                </a:solidFill>
                <a:latin typeface="Segoe UI Semibold"/>
              </a:rPr>
              <a:t>Nipun</a:t>
            </a:r>
            <a:r>
              <a:rPr lang="en-US" sz="1000" dirty="0">
                <a:solidFill>
                  <a:srgbClr val="0078D7"/>
                </a:solidFill>
                <a:latin typeface="Segoe UI Semibold"/>
              </a:rPr>
              <a:t> Sharma, Analytics Architect, Business Technology and Systems</a:t>
            </a:r>
          </a:p>
        </p:txBody>
      </p:sp>
      <p:pic>
        <p:nvPicPr>
          <p:cNvPr id="5" name="Picture 4" descr="Komatsu logo">
            <a:extLst>
              <a:ext uri="{FF2B5EF4-FFF2-40B4-BE49-F238E27FC236}">
                <a16:creationId xmlns:a16="http://schemas.microsoft.com/office/drawing/2014/main" id="{930A5507-B711-F042-989D-E77F80195264}"/>
              </a:ext>
            </a:extLst>
          </p:cNvPr>
          <p:cNvPicPr>
            <a:picLocks noChangeAspect="1"/>
          </p:cNvPicPr>
          <p:nvPr/>
        </p:nvPicPr>
        <p:blipFill rotWithShape="1">
          <a:blip r:embed="rId6"/>
          <a:srcRect t="30588" b="30588"/>
          <a:stretch/>
        </p:blipFill>
        <p:spPr>
          <a:xfrm>
            <a:off x="719208" y="3889228"/>
            <a:ext cx="1081017" cy="262309"/>
          </a:xfrm>
          <a:prstGeom prst="rect">
            <a:avLst/>
          </a:prstGeom>
        </p:spPr>
      </p:pic>
      <p:sp>
        <p:nvSpPr>
          <p:cNvPr id="16" name="Content Placeholder 15">
            <a:extLst>
              <a:ext uri="{FF2B5EF4-FFF2-40B4-BE49-F238E27FC236}">
                <a16:creationId xmlns:a16="http://schemas.microsoft.com/office/drawing/2014/main" id="{BE7B1974-929D-4104-B4E9-C803D6452B0F}"/>
              </a:ext>
            </a:extLst>
          </p:cNvPr>
          <p:cNvSpPr>
            <a:spLocks noGrp="1"/>
          </p:cNvSpPr>
          <p:nvPr>
            <p:ph sz="quarter" idx="4294967295"/>
          </p:nvPr>
        </p:nvSpPr>
        <p:spPr>
          <a:xfrm>
            <a:off x="4564871" y="1408119"/>
            <a:ext cx="3081634" cy="740722"/>
          </a:xfrm>
        </p:spPr>
        <p:txBody>
          <a:bodyPr/>
          <a:lstStyle/>
          <a:p>
            <a:pPr marL="0" lvl="0" indent="0" algn="ctr" defTabSz="914400">
              <a:spcBef>
                <a:spcPts val="0"/>
              </a:spcBef>
              <a:spcAft>
                <a:spcPts val="400"/>
              </a:spcAft>
              <a:buSzTx/>
              <a:buNone/>
              <a:defRPr/>
            </a:pPr>
            <a:r>
              <a:rPr lang="en-US" sz="1600" b="1" dirty="0">
                <a:solidFill>
                  <a:schemeClr val="bg1"/>
                </a:solidFill>
                <a:latin typeface="+mj-lt"/>
                <a:cs typeface="+mn-cs"/>
              </a:rPr>
              <a:t>Modernization of legacy .NET apps to streamline development and deliver rich experiences</a:t>
            </a:r>
          </a:p>
        </p:txBody>
      </p:sp>
      <p:sp>
        <p:nvSpPr>
          <p:cNvPr id="44" name="Rectangle 43">
            <a:extLst>
              <a:ext uri="{FF2B5EF4-FFF2-40B4-BE49-F238E27FC236}">
                <a16:creationId xmlns:a16="http://schemas.microsoft.com/office/drawing/2014/main" id="{7FE3F667-A9C8-8443-B578-28F778261B74}"/>
              </a:ext>
            </a:extLst>
          </p:cNvPr>
          <p:cNvSpPr/>
          <p:nvPr/>
        </p:nvSpPr>
        <p:spPr>
          <a:xfrm>
            <a:off x="4307542" y="4619831"/>
            <a:ext cx="3466706" cy="1077218"/>
          </a:xfrm>
          <a:prstGeom prst="rect">
            <a:avLst/>
          </a:prstGeom>
        </p:spPr>
        <p:txBody>
          <a:bodyPr wrap="square" lIns="182880" tIns="0" rIns="0" bIns="0">
            <a:spAutoFit/>
          </a:bodyPr>
          <a:lstStyle/>
          <a:p>
            <a:r>
              <a:rPr lang="en-US" sz="1200" dirty="0">
                <a:solidFill>
                  <a:prstClr val="black"/>
                </a:solidFill>
              </a:rPr>
              <a:t>Nobody understands .NET and SQL Server better than Microsoft, which, through Azure, gave us a robust set of managed services for migrating our legacy applications to the cloud.” </a:t>
            </a:r>
          </a:p>
          <a:p>
            <a:endParaRPr lang="en-US" sz="1200" dirty="0"/>
          </a:p>
          <a:p>
            <a:r>
              <a:rPr lang="en-US" sz="1000" dirty="0">
                <a:solidFill>
                  <a:srgbClr val="0078D7"/>
                </a:solidFill>
                <a:latin typeface="Segoe UI Semibold"/>
                <a:cs typeface="Segoe UI Semilight" panose="020B0402040204020203" pitchFamily="34" charset="0"/>
              </a:rPr>
              <a:t>Bev Kite, Chief Information Officer</a:t>
            </a:r>
          </a:p>
        </p:txBody>
      </p:sp>
      <p:grpSp>
        <p:nvGrpSpPr>
          <p:cNvPr id="6" name="Group 5" descr="academy of picture arts and sciences logo">
            <a:extLst>
              <a:ext uri="{FF2B5EF4-FFF2-40B4-BE49-F238E27FC236}">
                <a16:creationId xmlns:a16="http://schemas.microsoft.com/office/drawing/2014/main" id="{652F956B-C325-274E-8988-4385B45F55D1}"/>
              </a:ext>
            </a:extLst>
          </p:cNvPr>
          <p:cNvGrpSpPr/>
          <p:nvPr/>
        </p:nvGrpSpPr>
        <p:grpSpPr>
          <a:xfrm>
            <a:off x="4453112" y="3754008"/>
            <a:ext cx="1028386" cy="519412"/>
            <a:chOff x="4453112" y="3754008"/>
            <a:chExt cx="1028386" cy="519412"/>
          </a:xfrm>
        </p:grpSpPr>
        <p:pic>
          <p:nvPicPr>
            <p:cNvPr id="4" name="Picture 3">
              <a:extLst>
                <a:ext uri="{FF2B5EF4-FFF2-40B4-BE49-F238E27FC236}">
                  <a16:creationId xmlns:a16="http://schemas.microsoft.com/office/drawing/2014/main" id="{6803F3E2-A046-D445-8F31-E869C9A4FDFF}"/>
                </a:ext>
              </a:extLst>
            </p:cNvPr>
            <p:cNvPicPr>
              <a:picLocks noChangeAspect="1"/>
            </p:cNvPicPr>
            <p:nvPr/>
          </p:nvPicPr>
          <p:blipFill rotWithShape="1">
            <a:blip r:embed="rId7"/>
            <a:srcRect b="31636"/>
            <a:stretch/>
          </p:blipFill>
          <p:spPr>
            <a:xfrm>
              <a:off x="4453112" y="3754008"/>
              <a:ext cx="468512" cy="519412"/>
            </a:xfrm>
            <a:prstGeom prst="rect">
              <a:avLst/>
            </a:prstGeom>
          </p:spPr>
        </p:pic>
        <p:pic>
          <p:nvPicPr>
            <p:cNvPr id="48" name="Picture 47">
              <a:extLst>
                <a:ext uri="{FF2B5EF4-FFF2-40B4-BE49-F238E27FC236}">
                  <a16:creationId xmlns:a16="http://schemas.microsoft.com/office/drawing/2014/main" id="{F03FA502-164A-144E-939F-395228D505FC}"/>
                </a:ext>
              </a:extLst>
            </p:cNvPr>
            <p:cNvPicPr>
              <a:picLocks noChangeAspect="1"/>
            </p:cNvPicPr>
            <p:nvPr/>
          </p:nvPicPr>
          <p:blipFill rotWithShape="1">
            <a:blip r:embed="rId7"/>
            <a:srcRect t="70821"/>
            <a:stretch/>
          </p:blipFill>
          <p:spPr>
            <a:xfrm>
              <a:off x="4876800" y="3819331"/>
              <a:ext cx="604698" cy="286138"/>
            </a:xfrm>
            <a:prstGeom prst="rect">
              <a:avLst/>
            </a:prstGeom>
          </p:spPr>
        </p:pic>
      </p:grpSp>
      <p:sp>
        <p:nvSpPr>
          <p:cNvPr id="19" name="Content Placeholder 18">
            <a:extLst>
              <a:ext uri="{FF2B5EF4-FFF2-40B4-BE49-F238E27FC236}">
                <a16:creationId xmlns:a16="http://schemas.microsoft.com/office/drawing/2014/main" id="{5EFACD99-5CCE-457A-8198-A90C4B22ED31}"/>
              </a:ext>
            </a:extLst>
          </p:cNvPr>
          <p:cNvSpPr>
            <a:spLocks noGrp="1"/>
          </p:cNvSpPr>
          <p:nvPr>
            <p:ph sz="quarter" idx="4294967295"/>
          </p:nvPr>
        </p:nvSpPr>
        <p:spPr>
          <a:xfrm>
            <a:off x="8348870" y="1525664"/>
            <a:ext cx="3087755" cy="505632"/>
          </a:xfrm>
        </p:spPr>
        <p:txBody>
          <a:bodyPr/>
          <a:lstStyle/>
          <a:p>
            <a:pPr marL="0" lvl="0" indent="0" algn="ctr" defTabSz="914400">
              <a:spcBef>
                <a:spcPts val="0"/>
              </a:spcBef>
              <a:spcAft>
                <a:spcPts val="400"/>
              </a:spcAft>
              <a:buSzTx/>
              <a:buNone/>
              <a:defRPr/>
            </a:pPr>
            <a:r>
              <a:rPr lang="en-US" sz="1600" b="1" dirty="0">
                <a:solidFill>
                  <a:schemeClr val="bg1"/>
                </a:solidFill>
                <a:latin typeface="+mj-lt"/>
                <a:cs typeface="+mn-cs"/>
              </a:rPr>
              <a:t>Optimize costs of unpredictable and intermittent workloads</a:t>
            </a:r>
          </a:p>
        </p:txBody>
      </p:sp>
      <p:sp>
        <p:nvSpPr>
          <p:cNvPr id="46" name="Rectangle 45">
            <a:extLst>
              <a:ext uri="{FF2B5EF4-FFF2-40B4-BE49-F238E27FC236}">
                <a16:creationId xmlns:a16="http://schemas.microsoft.com/office/drawing/2014/main" id="{E1B4716D-C5BE-9443-9A55-CDBEACBCDCC6}"/>
              </a:ext>
            </a:extLst>
          </p:cNvPr>
          <p:cNvSpPr/>
          <p:nvPr/>
        </p:nvSpPr>
        <p:spPr>
          <a:xfrm>
            <a:off x="8077200" y="4619831"/>
            <a:ext cx="3466706" cy="1631216"/>
          </a:xfrm>
          <a:prstGeom prst="rect">
            <a:avLst/>
          </a:prstGeom>
        </p:spPr>
        <p:txBody>
          <a:bodyPr wrap="square" lIns="182880" tIns="0" rIns="0" bIns="0">
            <a:spAutoFit/>
          </a:bodyPr>
          <a:lstStyle/>
          <a:p>
            <a:r>
              <a:rPr lang="en-US" sz="1200" dirty="0">
                <a:solidFill>
                  <a:prstClr val="black"/>
                </a:solidFill>
              </a:rPr>
              <a:t>We’ve realized three major benefits. One: We only pay for what we use. Two: relying on serverless automatic scaling instead of our own home-grown solution frees more time for innovation. And three: It helps our customers always get the right performance levels they need, day or night.” </a:t>
            </a:r>
          </a:p>
          <a:p>
            <a:endParaRPr lang="en-US" sz="1200" dirty="0"/>
          </a:p>
          <a:p>
            <a:pPr lvl="0"/>
            <a:r>
              <a:rPr lang="en-US" sz="1000" dirty="0" err="1">
                <a:solidFill>
                  <a:srgbClr val="0078D7"/>
                </a:solidFill>
                <a:latin typeface="Segoe UI Semibold"/>
              </a:rPr>
              <a:t>Purna</a:t>
            </a:r>
            <a:r>
              <a:rPr lang="en-US" sz="1000" dirty="0">
                <a:solidFill>
                  <a:srgbClr val="0078D7"/>
                </a:solidFill>
                <a:latin typeface="Segoe UI Semibold"/>
              </a:rPr>
              <a:t> Rao, Senior DevOps Architect</a:t>
            </a:r>
          </a:p>
        </p:txBody>
      </p:sp>
      <p:pic>
        <p:nvPicPr>
          <p:cNvPr id="47" name="Picture 46" descr="Icertis logo">
            <a:extLst>
              <a:ext uri="{FF2B5EF4-FFF2-40B4-BE49-F238E27FC236}">
                <a16:creationId xmlns:a16="http://schemas.microsoft.com/office/drawing/2014/main" id="{2F356E6A-0E10-3941-971D-24C3339F04DB}"/>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val="0"/>
              </a:ext>
            </a:extLst>
          </a:blip>
          <a:srcRect t="23615" b="23615"/>
          <a:stretch/>
        </p:blipFill>
        <p:spPr>
          <a:xfrm>
            <a:off x="8249317" y="3767020"/>
            <a:ext cx="959530" cy="506353"/>
          </a:xfrm>
          <a:prstGeom prst="rect">
            <a:avLst/>
          </a:prstGeom>
          <a:effectLst>
            <a:softEdge rad="76200"/>
          </a:effectLst>
        </p:spPr>
      </p:pic>
    </p:spTree>
    <p:extLst>
      <p:ext uri="{BB962C8B-B14F-4D97-AF65-F5344CB8AC3E}">
        <p14:creationId xmlns:p14="http://schemas.microsoft.com/office/powerpoint/2010/main" val="19976069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E1858-CB21-4252-AA65-9CBD984FB607}"/>
              </a:ext>
            </a:extLst>
          </p:cNvPr>
          <p:cNvSpPr>
            <a:spLocks noGrp="1"/>
          </p:cNvSpPr>
          <p:nvPr>
            <p:ph type="title"/>
          </p:nvPr>
        </p:nvSpPr>
        <p:spPr/>
        <p:txBody>
          <a:bodyPr/>
          <a:lstStyle/>
          <a:p>
            <a:r>
              <a:rPr lang="en-US" dirty="0"/>
              <a:t>Key use cases (2 of 2)</a:t>
            </a:r>
          </a:p>
        </p:txBody>
      </p:sp>
      <p:pic>
        <p:nvPicPr>
          <p:cNvPr id="25" name="Picture Placeholder 7">
            <a:extLst>
              <a:ext uri="{FF2B5EF4-FFF2-40B4-BE49-F238E27FC236}">
                <a16:creationId xmlns:a16="http://schemas.microsoft.com/office/drawing/2014/main" id="{D6AD577C-90A5-0745-9639-41F018B6415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2400" y="2003362"/>
            <a:ext cx="3447288" cy="2012505"/>
          </a:xfrm>
          <a:prstGeom prst="rect">
            <a:avLst/>
          </a:prstGeom>
        </p:spPr>
      </p:pic>
      <p:pic>
        <p:nvPicPr>
          <p:cNvPr id="26" name="Picture Placeholder 11">
            <a:extLst>
              <a:ext uri="{FF2B5EF4-FFF2-40B4-BE49-F238E27FC236}">
                <a16:creationId xmlns:a16="http://schemas.microsoft.com/office/drawing/2014/main" id="{87A2E699-4480-FA48-91BC-6DCC178D9D67}"/>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68629" y="2003362"/>
            <a:ext cx="3447288" cy="2012505"/>
          </a:xfrm>
          <a:prstGeom prst="rect">
            <a:avLst/>
          </a:prstGeom>
        </p:spPr>
      </p:pic>
      <p:pic>
        <p:nvPicPr>
          <p:cNvPr id="27" name="Picture Placeholder 11">
            <a:extLst>
              <a:ext uri="{FF2B5EF4-FFF2-40B4-BE49-F238E27FC236}">
                <a16:creationId xmlns:a16="http://schemas.microsoft.com/office/drawing/2014/main" id="{D2A4C4B5-DAF4-734F-A0D1-A73308590122}"/>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154859" y="2003362"/>
            <a:ext cx="3447288" cy="1972898"/>
          </a:xfrm>
          <a:prstGeom prst="rect">
            <a:avLst/>
          </a:prstGeom>
        </p:spPr>
      </p:pic>
      <p:sp>
        <p:nvSpPr>
          <p:cNvPr id="34" name="Freeform 33">
            <a:extLst>
              <a:ext uri="{FF2B5EF4-FFF2-40B4-BE49-F238E27FC236}">
                <a16:creationId xmlns:a16="http://schemas.microsoft.com/office/drawing/2014/main" id="{B533D2F8-E06D-5340-A88A-DC313B7D2D0D}"/>
              </a:ext>
              <a:ext uri="{C183D7F6-B498-43B3-948B-1728B52AA6E4}">
                <adec:decorative xmlns:adec="http://schemas.microsoft.com/office/drawing/2017/decorative" val="1"/>
              </a:ext>
            </a:extLst>
          </p:cNvPr>
          <p:cNvSpPr/>
          <p:nvPr/>
        </p:nvSpPr>
        <p:spPr>
          <a:xfrm>
            <a:off x="582400" y="1204995"/>
            <a:ext cx="3451040" cy="1280625"/>
          </a:xfrm>
          <a:custGeom>
            <a:avLst/>
            <a:gdLst>
              <a:gd name="connsiteX0" fmla="*/ 101035 w 2572824"/>
              <a:gd name="connsiteY0" fmla="*/ 0 h 954733"/>
              <a:gd name="connsiteX1" fmla="*/ 2471789 w 2572824"/>
              <a:gd name="connsiteY1" fmla="*/ 0 h 954733"/>
              <a:gd name="connsiteX2" fmla="*/ 2572824 w 2572824"/>
              <a:gd name="connsiteY2" fmla="*/ 101035 h 954733"/>
              <a:gd name="connsiteX3" fmla="*/ 2572824 w 2572824"/>
              <a:gd name="connsiteY3" fmla="*/ 954733 h 954733"/>
              <a:gd name="connsiteX4" fmla="*/ 2471789 w 2572824"/>
              <a:gd name="connsiteY4" fmla="*/ 853698 h 954733"/>
              <a:gd name="connsiteX5" fmla="*/ 101035 w 2572824"/>
              <a:gd name="connsiteY5" fmla="*/ 853698 h 954733"/>
              <a:gd name="connsiteX6" fmla="*/ 0 w 2572824"/>
              <a:gd name="connsiteY6" fmla="*/ 954733 h 954733"/>
              <a:gd name="connsiteX7" fmla="*/ 0 w 2572824"/>
              <a:gd name="connsiteY7" fmla="*/ 101035 h 954733"/>
              <a:gd name="connsiteX8" fmla="*/ 101035 w 2572824"/>
              <a:gd name="connsiteY8" fmla="*/ 0 h 9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24" h="954733">
                <a:moveTo>
                  <a:pt x="101035" y="0"/>
                </a:moveTo>
                <a:lnTo>
                  <a:pt x="2471789" y="0"/>
                </a:lnTo>
                <a:cubicBezTo>
                  <a:pt x="2527589" y="0"/>
                  <a:pt x="2572824" y="45235"/>
                  <a:pt x="2572824" y="101035"/>
                </a:cubicBezTo>
                <a:lnTo>
                  <a:pt x="2572824" y="954733"/>
                </a:lnTo>
                <a:cubicBezTo>
                  <a:pt x="2572824" y="898933"/>
                  <a:pt x="2527589" y="853698"/>
                  <a:pt x="2471789" y="853698"/>
                </a:cubicBezTo>
                <a:lnTo>
                  <a:pt x="101035" y="853698"/>
                </a:lnTo>
                <a:cubicBezTo>
                  <a:pt x="45235" y="853698"/>
                  <a:pt x="0" y="898933"/>
                  <a:pt x="0" y="954733"/>
                </a:cubicBezTo>
                <a:lnTo>
                  <a:pt x="0" y="101035"/>
                </a:lnTo>
                <a:cubicBezTo>
                  <a:pt x="0" y="45235"/>
                  <a:pt x="45235" y="0"/>
                  <a:pt x="1010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a:extLst>
              <a:ext uri="{FF2B5EF4-FFF2-40B4-BE49-F238E27FC236}">
                <a16:creationId xmlns:a16="http://schemas.microsoft.com/office/drawing/2014/main" id="{42B7CEE8-70DC-9540-9C75-8E113BE60FAA}"/>
              </a:ext>
              <a:ext uri="{C183D7F6-B498-43B3-948B-1728B52AA6E4}">
                <adec:decorative xmlns:adec="http://schemas.microsoft.com/office/drawing/2017/decorative" val="1"/>
              </a:ext>
            </a:extLst>
          </p:cNvPr>
          <p:cNvSpPr/>
          <p:nvPr/>
        </p:nvSpPr>
        <p:spPr>
          <a:xfrm>
            <a:off x="4370132" y="1204995"/>
            <a:ext cx="3451040" cy="1280625"/>
          </a:xfrm>
          <a:custGeom>
            <a:avLst/>
            <a:gdLst>
              <a:gd name="connsiteX0" fmla="*/ 101035 w 2572824"/>
              <a:gd name="connsiteY0" fmla="*/ 0 h 954733"/>
              <a:gd name="connsiteX1" fmla="*/ 2471789 w 2572824"/>
              <a:gd name="connsiteY1" fmla="*/ 0 h 954733"/>
              <a:gd name="connsiteX2" fmla="*/ 2572824 w 2572824"/>
              <a:gd name="connsiteY2" fmla="*/ 101035 h 954733"/>
              <a:gd name="connsiteX3" fmla="*/ 2572824 w 2572824"/>
              <a:gd name="connsiteY3" fmla="*/ 954733 h 954733"/>
              <a:gd name="connsiteX4" fmla="*/ 2471789 w 2572824"/>
              <a:gd name="connsiteY4" fmla="*/ 853698 h 954733"/>
              <a:gd name="connsiteX5" fmla="*/ 101035 w 2572824"/>
              <a:gd name="connsiteY5" fmla="*/ 853698 h 954733"/>
              <a:gd name="connsiteX6" fmla="*/ 0 w 2572824"/>
              <a:gd name="connsiteY6" fmla="*/ 954733 h 954733"/>
              <a:gd name="connsiteX7" fmla="*/ 0 w 2572824"/>
              <a:gd name="connsiteY7" fmla="*/ 101035 h 954733"/>
              <a:gd name="connsiteX8" fmla="*/ 101035 w 2572824"/>
              <a:gd name="connsiteY8" fmla="*/ 0 h 9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24" h="954733">
                <a:moveTo>
                  <a:pt x="101035" y="0"/>
                </a:moveTo>
                <a:lnTo>
                  <a:pt x="2471789" y="0"/>
                </a:lnTo>
                <a:cubicBezTo>
                  <a:pt x="2527589" y="0"/>
                  <a:pt x="2572824" y="45235"/>
                  <a:pt x="2572824" y="101035"/>
                </a:cubicBezTo>
                <a:lnTo>
                  <a:pt x="2572824" y="954733"/>
                </a:lnTo>
                <a:cubicBezTo>
                  <a:pt x="2572824" y="898933"/>
                  <a:pt x="2527589" y="853698"/>
                  <a:pt x="2471789" y="853698"/>
                </a:cubicBezTo>
                <a:lnTo>
                  <a:pt x="101035" y="853698"/>
                </a:lnTo>
                <a:cubicBezTo>
                  <a:pt x="45235" y="853698"/>
                  <a:pt x="0" y="898933"/>
                  <a:pt x="0" y="954733"/>
                </a:cubicBezTo>
                <a:lnTo>
                  <a:pt x="0" y="101035"/>
                </a:lnTo>
                <a:cubicBezTo>
                  <a:pt x="0" y="45235"/>
                  <a:pt x="45235" y="0"/>
                  <a:pt x="1010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a:extLst>
              <a:ext uri="{FF2B5EF4-FFF2-40B4-BE49-F238E27FC236}">
                <a16:creationId xmlns:a16="http://schemas.microsoft.com/office/drawing/2014/main" id="{DDBDEEF8-EC90-E149-BA33-2BC2CB2D7100}"/>
              </a:ext>
              <a:ext uri="{C183D7F6-B498-43B3-948B-1728B52AA6E4}">
                <adec:decorative xmlns:adec="http://schemas.microsoft.com/office/drawing/2017/decorative" val="1"/>
              </a:ext>
            </a:extLst>
          </p:cNvPr>
          <p:cNvSpPr/>
          <p:nvPr/>
        </p:nvSpPr>
        <p:spPr>
          <a:xfrm>
            <a:off x="8157863" y="1204995"/>
            <a:ext cx="3451040" cy="1280625"/>
          </a:xfrm>
          <a:custGeom>
            <a:avLst/>
            <a:gdLst>
              <a:gd name="connsiteX0" fmla="*/ 101035 w 2572824"/>
              <a:gd name="connsiteY0" fmla="*/ 0 h 954733"/>
              <a:gd name="connsiteX1" fmla="*/ 2471789 w 2572824"/>
              <a:gd name="connsiteY1" fmla="*/ 0 h 954733"/>
              <a:gd name="connsiteX2" fmla="*/ 2572824 w 2572824"/>
              <a:gd name="connsiteY2" fmla="*/ 101035 h 954733"/>
              <a:gd name="connsiteX3" fmla="*/ 2572824 w 2572824"/>
              <a:gd name="connsiteY3" fmla="*/ 954733 h 954733"/>
              <a:gd name="connsiteX4" fmla="*/ 2471789 w 2572824"/>
              <a:gd name="connsiteY4" fmla="*/ 853698 h 954733"/>
              <a:gd name="connsiteX5" fmla="*/ 101035 w 2572824"/>
              <a:gd name="connsiteY5" fmla="*/ 853698 h 954733"/>
              <a:gd name="connsiteX6" fmla="*/ 0 w 2572824"/>
              <a:gd name="connsiteY6" fmla="*/ 954733 h 954733"/>
              <a:gd name="connsiteX7" fmla="*/ 0 w 2572824"/>
              <a:gd name="connsiteY7" fmla="*/ 101035 h 954733"/>
              <a:gd name="connsiteX8" fmla="*/ 101035 w 2572824"/>
              <a:gd name="connsiteY8" fmla="*/ 0 h 9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24" h="954733">
                <a:moveTo>
                  <a:pt x="101035" y="0"/>
                </a:moveTo>
                <a:lnTo>
                  <a:pt x="2471789" y="0"/>
                </a:lnTo>
                <a:cubicBezTo>
                  <a:pt x="2527589" y="0"/>
                  <a:pt x="2572824" y="45235"/>
                  <a:pt x="2572824" y="101035"/>
                </a:cubicBezTo>
                <a:lnTo>
                  <a:pt x="2572824" y="954733"/>
                </a:lnTo>
                <a:cubicBezTo>
                  <a:pt x="2572824" y="898933"/>
                  <a:pt x="2527589" y="853698"/>
                  <a:pt x="2471789" y="853698"/>
                </a:cubicBezTo>
                <a:lnTo>
                  <a:pt x="101035" y="853698"/>
                </a:lnTo>
                <a:cubicBezTo>
                  <a:pt x="45235" y="853698"/>
                  <a:pt x="0" y="898933"/>
                  <a:pt x="0" y="954733"/>
                </a:cubicBezTo>
                <a:lnTo>
                  <a:pt x="0" y="101035"/>
                </a:lnTo>
                <a:cubicBezTo>
                  <a:pt x="0" y="45235"/>
                  <a:pt x="45235" y="0"/>
                  <a:pt x="1010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a:extLst>
              <a:ext uri="{FF2B5EF4-FFF2-40B4-BE49-F238E27FC236}">
                <a16:creationId xmlns:a16="http://schemas.microsoft.com/office/drawing/2014/main" id="{5594BFA9-2BAB-C441-9B9D-5A92A4A1D0A9}"/>
              </a:ext>
              <a:ext uri="{C183D7F6-B498-43B3-948B-1728B52AA6E4}">
                <adec:decorative xmlns:adec="http://schemas.microsoft.com/office/drawing/2017/decorative" val="1"/>
              </a:ext>
            </a:extLst>
          </p:cNvPr>
          <p:cNvSpPr/>
          <p:nvPr/>
        </p:nvSpPr>
        <p:spPr>
          <a:xfrm>
            <a:off x="4368629" y="3693459"/>
            <a:ext cx="3451040" cy="2660713"/>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BBB51D1E-05CE-6348-B38D-1ACF8D48D169}"/>
              </a:ext>
              <a:ext uri="{C183D7F6-B498-43B3-948B-1728B52AA6E4}">
                <adec:decorative xmlns:adec="http://schemas.microsoft.com/office/drawing/2017/decorative" val="1"/>
              </a:ext>
            </a:extLst>
          </p:cNvPr>
          <p:cNvSpPr/>
          <p:nvPr/>
        </p:nvSpPr>
        <p:spPr>
          <a:xfrm>
            <a:off x="8154859" y="3693459"/>
            <a:ext cx="3451040" cy="2660713"/>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3B2E3FD5-FBC4-D046-8D35-155498751EF7}"/>
              </a:ext>
              <a:ext uri="{C183D7F6-B498-43B3-948B-1728B52AA6E4}">
                <adec:decorative xmlns:adec="http://schemas.microsoft.com/office/drawing/2017/decorative" val="1"/>
              </a:ext>
            </a:extLst>
          </p:cNvPr>
          <p:cNvSpPr/>
          <p:nvPr/>
        </p:nvSpPr>
        <p:spPr>
          <a:xfrm>
            <a:off x="582400" y="3693459"/>
            <a:ext cx="3451040" cy="2660713"/>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CBF3EE6-9DA5-6741-88A3-86CBB168D66A}"/>
              </a:ext>
              <a:ext uri="{C183D7F6-B498-43B3-948B-1728B52AA6E4}">
                <adec:decorative xmlns:adec="http://schemas.microsoft.com/office/drawing/2017/decorative" val="1"/>
              </a:ext>
            </a:extLst>
          </p:cNvPr>
          <p:cNvSpPr txBox="1"/>
          <p:nvPr/>
        </p:nvSpPr>
        <p:spPr>
          <a:xfrm>
            <a:off x="470213" y="4199438"/>
            <a:ext cx="753123"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chemeClr val="accent1"/>
                </a:solidFill>
                <a:effectLst/>
                <a:uLnTx/>
                <a:uFillTx/>
                <a:latin typeface="Segoe UI"/>
                <a:ea typeface="+mn-ea"/>
                <a:cs typeface="+mn-cs"/>
                <a:sym typeface="Wingdings" panose="05000000000000000000" pitchFamily="2" charset="2"/>
              </a:rPr>
              <a:t></a:t>
            </a:r>
            <a:endParaRPr kumimoji="0" lang="en-US" sz="40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5B1CD6E6-FEE6-C748-9438-7A0D1FAC0A5A}"/>
              </a:ext>
              <a:ext uri="{C183D7F6-B498-43B3-948B-1728B52AA6E4}">
                <adec:decorative xmlns:adec="http://schemas.microsoft.com/office/drawing/2017/decorative" val="1"/>
              </a:ext>
            </a:extLst>
          </p:cNvPr>
          <p:cNvSpPr txBox="1"/>
          <p:nvPr/>
        </p:nvSpPr>
        <p:spPr>
          <a:xfrm>
            <a:off x="4282061" y="4199438"/>
            <a:ext cx="753123"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chemeClr val="accent1"/>
                </a:solidFill>
                <a:effectLst/>
                <a:uLnTx/>
                <a:uFillTx/>
                <a:latin typeface="Segoe UI"/>
                <a:ea typeface="+mn-ea"/>
                <a:cs typeface="+mn-cs"/>
                <a:sym typeface="Wingdings" panose="05000000000000000000" pitchFamily="2" charset="2"/>
              </a:rPr>
              <a:t></a:t>
            </a:r>
            <a:endParaRPr kumimoji="0" lang="en-US" sz="40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CA2FCE88-18F1-F54F-B0DD-AF2003C48318}"/>
              </a:ext>
              <a:ext uri="{C183D7F6-B498-43B3-948B-1728B52AA6E4}">
                <adec:decorative xmlns:adec="http://schemas.microsoft.com/office/drawing/2017/decorative" val="1"/>
              </a:ext>
            </a:extLst>
          </p:cNvPr>
          <p:cNvSpPr txBox="1"/>
          <p:nvPr/>
        </p:nvSpPr>
        <p:spPr>
          <a:xfrm>
            <a:off x="8051719" y="4199438"/>
            <a:ext cx="753123"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chemeClr val="accent1"/>
                </a:solidFill>
                <a:effectLst/>
                <a:uLnTx/>
                <a:uFillTx/>
                <a:latin typeface="Segoe UI"/>
                <a:ea typeface="+mn-ea"/>
                <a:cs typeface="+mn-cs"/>
                <a:sym typeface="Wingdings" panose="05000000000000000000" pitchFamily="2" charset="2"/>
              </a:rPr>
              <a:t></a:t>
            </a:r>
            <a:endParaRPr kumimoji="0" lang="en-US" sz="40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2" name="Content Placeholder 11">
            <a:extLst>
              <a:ext uri="{FF2B5EF4-FFF2-40B4-BE49-F238E27FC236}">
                <a16:creationId xmlns:a16="http://schemas.microsoft.com/office/drawing/2014/main" id="{53B7485A-6A56-462F-AFFF-445267AC4774}"/>
              </a:ext>
            </a:extLst>
          </p:cNvPr>
          <p:cNvSpPr>
            <a:spLocks noGrp="1"/>
          </p:cNvSpPr>
          <p:nvPr>
            <p:ph sz="quarter" idx="4294967295"/>
          </p:nvPr>
        </p:nvSpPr>
        <p:spPr>
          <a:xfrm>
            <a:off x="718458" y="1549714"/>
            <a:ext cx="3235325" cy="492443"/>
          </a:xfrm>
        </p:spPr>
        <p:txBody>
          <a:bodyPr/>
          <a:lstStyle/>
          <a:p>
            <a:pPr marL="0" lvl="0" indent="0" algn="ctr" defTabSz="914400">
              <a:spcBef>
                <a:spcPts val="0"/>
              </a:spcBef>
              <a:buSzTx/>
              <a:buNone/>
            </a:pPr>
            <a:r>
              <a:rPr lang="en-US" sz="1600" b="1" dirty="0">
                <a:solidFill>
                  <a:schemeClr val="bg1"/>
                </a:solidFill>
                <a:latin typeface="+mj-lt"/>
                <a:cs typeface="+mn-cs"/>
              </a:rPr>
              <a:t>Multi-tenant SaaS app development</a:t>
            </a:r>
          </a:p>
        </p:txBody>
      </p:sp>
      <p:sp>
        <p:nvSpPr>
          <p:cNvPr id="30" name="Rectangle 29">
            <a:extLst>
              <a:ext uri="{FF2B5EF4-FFF2-40B4-BE49-F238E27FC236}">
                <a16:creationId xmlns:a16="http://schemas.microsoft.com/office/drawing/2014/main" id="{D6B398AB-D84D-0F45-B555-2E86F229F6C8}"/>
              </a:ext>
            </a:extLst>
          </p:cNvPr>
          <p:cNvSpPr/>
          <p:nvPr/>
        </p:nvSpPr>
        <p:spPr>
          <a:xfrm>
            <a:off x="495694" y="4619831"/>
            <a:ext cx="3466706" cy="1046440"/>
          </a:xfrm>
          <a:prstGeom prst="rect">
            <a:avLst/>
          </a:prstGeom>
        </p:spPr>
        <p:txBody>
          <a:bodyPr wrap="square" lIns="182880" tIns="0" rIns="0" bIns="0">
            <a:spAutoFit/>
          </a:bodyPr>
          <a:lstStyle/>
          <a:p>
            <a:r>
              <a:rPr lang="en-US" sz="1200" dirty="0">
                <a:solidFill>
                  <a:prstClr val="black"/>
                </a:solidFill>
              </a:rPr>
              <a:t>The Platform as a Service capabilities of Azure have allowed us to get the benefits of Microsoft technologies without the overhead.”</a:t>
            </a:r>
            <a:r>
              <a:rPr lang="en-US" sz="1200" dirty="0"/>
              <a:t> </a:t>
            </a:r>
          </a:p>
          <a:p>
            <a:endParaRPr lang="en-US" sz="1200" dirty="0"/>
          </a:p>
          <a:p>
            <a:pPr lvl="0"/>
            <a:r>
              <a:rPr lang="en-US" sz="1000" dirty="0">
                <a:solidFill>
                  <a:srgbClr val="0078D7"/>
                </a:solidFill>
                <a:latin typeface="Segoe UI Semibold"/>
              </a:rPr>
              <a:t>Dave Wilson: Sr. Director of IT Infrastructure and Architecture</a:t>
            </a:r>
          </a:p>
        </p:txBody>
      </p:sp>
      <p:pic>
        <p:nvPicPr>
          <p:cNvPr id="2" name="Picture 1" descr="Paychex logo">
            <a:extLst>
              <a:ext uri="{FF2B5EF4-FFF2-40B4-BE49-F238E27FC236}">
                <a16:creationId xmlns:a16="http://schemas.microsoft.com/office/drawing/2014/main" id="{39378DFA-666A-1C4F-B3B8-DF511CD92566}"/>
              </a:ext>
            </a:extLst>
          </p:cNvPr>
          <p:cNvPicPr>
            <a:picLocks noChangeAspect="1"/>
          </p:cNvPicPr>
          <p:nvPr/>
        </p:nvPicPr>
        <p:blipFill>
          <a:blip r:embed="rId6"/>
          <a:stretch>
            <a:fillRect/>
          </a:stretch>
        </p:blipFill>
        <p:spPr>
          <a:xfrm>
            <a:off x="690880" y="3947160"/>
            <a:ext cx="1184366" cy="194310"/>
          </a:xfrm>
          <a:prstGeom prst="rect">
            <a:avLst/>
          </a:prstGeom>
        </p:spPr>
      </p:pic>
      <p:sp>
        <p:nvSpPr>
          <p:cNvPr id="16" name="Content Placeholder 15">
            <a:extLst>
              <a:ext uri="{FF2B5EF4-FFF2-40B4-BE49-F238E27FC236}">
                <a16:creationId xmlns:a16="http://schemas.microsoft.com/office/drawing/2014/main" id="{BE7B1974-929D-4104-B4E9-C803D6452B0F}"/>
              </a:ext>
            </a:extLst>
          </p:cNvPr>
          <p:cNvSpPr>
            <a:spLocks noGrp="1"/>
          </p:cNvSpPr>
          <p:nvPr>
            <p:ph sz="quarter" idx="4294967295"/>
          </p:nvPr>
        </p:nvSpPr>
        <p:spPr>
          <a:xfrm>
            <a:off x="4564871" y="1549714"/>
            <a:ext cx="3081634" cy="492443"/>
          </a:xfrm>
        </p:spPr>
        <p:txBody>
          <a:bodyPr/>
          <a:lstStyle/>
          <a:p>
            <a:pPr marL="0" lvl="0" indent="0" algn="ctr" defTabSz="914400">
              <a:spcBef>
                <a:spcPts val="0"/>
              </a:spcBef>
              <a:spcAft>
                <a:spcPts val="400"/>
              </a:spcAft>
              <a:buSzTx/>
              <a:buNone/>
              <a:defRPr/>
            </a:pPr>
            <a:r>
              <a:rPr lang="en-US" sz="1600" b="1" dirty="0">
                <a:solidFill>
                  <a:schemeClr val="bg1"/>
                </a:solidFill>
                <a:latin typeface="+mj-lt"/>
                <a:cs typeface="+mn-cs"/>
              </a:rPr>
              <a:t>Enable future growth with near limitless storage</a:t>
            </a:r>
          </a:p>
        </p:txBody>
      </p:sp>
      <p:sp>
        <p:nvSpPr>
          <p:cNvPr id="44" name="Rectangle 43">
            <a:extLst>
              <a:ext uri="{FF2B5EF4-FFF2-40B4-BE49-F238E27FC236}">
                <a16:creationId xmlns:a16="http://schemas.microsoft.com/office/drawing/2014/main" id="{7FE3F667-A9C8-8443-B578-28F778261B74}"/>
              </a:ext>
            </a:extLst>
          </p:cNvPr>
          <p:cNvSpPr/>
          <p:nvPr/>
        </p:nvSpPr>
        <p:spPr>
          <a:xfrm>
            <a:off x="4307542" y="4619831"/>
            <a:ext cx="3466706" cy="1261884"/>
          </a:xfrm>
          <a:prstGeom prst="rect">
            <a:avLst/>
          </a:prstGeom>
        </p:spPr>
        <p:txBody>
          <a:bodyPr wrap="square" lIns="182880" tIns="0" rIns="0" bIns="0">
            <a:spAutoFit/>
          </a:bodyPr>
          <a:lstStyle/>
          <a:p>
            <a:r>
              <a:rPr lang="en-US" sz="1200" dirty="0">
                <a:solidFill>
                  <a:prstClr val="black"/>
                </a:solidFill>
              </a:rPr>
              <a:t>Working in the Azure SQL Database Hyperscale tier helps us streamline upgrades to new and existing applications, and with instant, unlimited scaling, customers can rely on us when it counts</a:t>
            </a:r>
            <a:r>
              <a:rPr lang="en-US" sz="1100" dirty="0">
                <a:solidFill>
                  <a:prstClr val="black"/>
                </a:solidFill>
                <a:cs typeface="Segoe UI" panose="020B0502040204020203" pitchFamily="34" charset="0"/>
              </a:rPr>
              <a:t>.”</a:t>
            </a:r>
          </a:p>
          <a:p>
            <a:endParaRPr lang="en-US" sz="1200" dirty="0"/>
          </a:p>
          <a:p>
            <a:pPr lvl="0"/>
            <a:r>
              <a:rPr lang="en-US" sz="1000" dirty="0" err="1">
                <a:solidFill>
                  <a:srgbClr val="0078D7"/>
                </a:solidFill>
                <a:latin typeface="Segoe UI Semibold"/>
              </a:rPr>
              <a:t>Jelther</a:t>
            </a:r>
            <a:r>
              <a:rPr lang="en-US" sz="1000" dirty="0">
                <a:solidFill>
                  <a:srgbClr val="0078D7"/>
                </a:solidFill>
                <a:latin typeface="Segoe UI Semibold"/>
              </a:rPr>
              <a:t> Gonçalves, Data Engineer</a:t>
            </a:r>
          </a:p>
        </p:txBody>
      </p:sp>
      <p:pic>
        <p:nvPicPr>
          <p:cNvPr id="38" name="Picture 37" descr="ClearSale logo">
            <a:extLst>
              <a:ext uri="{FF2B5EF4-FFF2-40B4-BE49-F238E27FC236}">
                <a16:creationId xmlns:a16="http://schemas.microsoft.com/office/drawing/2014/main" id="{F6D26CC7-123C-9940-A15F-9F7702A43E74}"/>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4519773" y="3932463"/>
            <a:ext cx="1362868" cy="197574"/>
          </a:xfrm>
          <a:prstGeom prst="rect">
            <a:avLst/>
          </a:prstGeom>
        </p:spPr>
      </p:pic>
      <p:sp>
        <p:nvSpPr>
          <p:cNvPr id="19" name="Content Placeholder 18">
            <a:extLst>
              <a:ext uri="{FF2B5EF4-FFF2-40B4-BE49-F238E27FC236}">
                <a16:creationId xmlns:a16="http://schemas.microsoft.com/office/drawing/2014/main" id="{5EFACD99-5CCE-457A-8198-A90C4B22ED31}"/>
              </a:ext>
            </a:extLst>
          </p:cNvPr>
          <p:cNvSpPr>
            <a:spLocks noGrp="1"/>
          </p:cNvSpPr>
          <p:nvPr>
            <p:ph sz="quarter" idx="4294967295"/>
          </p:nvPr>
        </p:nvSpPr>
        <p:spPr>
          <a:xfrm>
            <a:off x="8348870" y="1426603"/>
            <a:ext cx="3087755" cy="738664"/>
          </a:xfrm>
        </p:spPr>
        <p:txBody>
          <a:bodyPr/>
          <a:lstStyle/>
          <a:p>
            <a:pPr marL="0" lvl="0" indent="0" algn="ctr" defTabSz="914400">
              <a:spcBef>
                <a:spcPts val="0"/>
              </a:spcBef>
              <a:spcAft>
                <a:spcPts val="400"/>
              </a:spcAft>
              <a:buSzTx/>
              <a:buNone/>
              <a:defRPr/>
            </a:pPr>
            <a:r>
              <a:rPr lang="en-US" sz="1600" b="1" dirty="0">
                <a:solidFill>
                  <a:schemeClr val="bg1"/>
                </a:solidFill>
                <a:latin typeface="+mj-lt"/>
                <a:cs typeface="+mn-cs"/>
              </a:rPr>
              <a:t>Migration from IaaS to PaaS to lower costs and open the door to AI and machine learning</a:t>
            </a:r>
          </a:p>
        </p:txBody>
      </p:sp>
      <p:sp>
        <p:nvSpPr>
          <p:cNvPr id="46" name="Rectangle 45">
            <a:extLst>
              <a:ext uri="{FF2B5EF4-FFF2-40B4-BE49-F238E27FC236}">
                <a16:creationId xmlns:a16="http://schemas.microsoft.com/office/drawing/2014/main" id="{E1B4716D-C5BE-9443-9A55-CDBEACBCDCC6}"/>
              </a:ext>
            </a:extLst>
          </p:cNvPr>
          <p:cNvSpPr/>
          <p:nvPr/>
        </p:nvSpPr>
        <p:spPr>
          <a:xfrm>
            <a:off x="8077200" y="4619831"/>
            <a:ext cx="3398520" cy="1446550"/>
          </a:xfrm>
          <a:prstGeom prst="rect">
            <a:avLst/>
          </a:prstGeom>
        </p:spPr>
        <p:txBody>
          <a:bodyPr wrap="square" lIns="182880" tIns="0" rIns="0" bIns="0">
            <a:spAutoFit/>
          </a:bodyPr>
          <a:lstStyle/>
          <a:p>
            <a:r>
              <a:rPr lang="en-US" sz="1200" dirty="0"/>
              <a:t>We’re reconfiguring our environment to move from IaaS to a PaaS model, so that we can really take advantage of cost savings around infrastructure maintenance, upgrades, app installs, all of those things that are going to now be automated.” </a:t>
            </a:r>
            <a:endParaRPr lang="en-US" sz="1200" dirty="0">
              <a:solidFill>
                <a:prstClr val="black"/>
              </a:solidFill>
            </a:endParaRPr>
          </a:p>
          <a:p>
            <a:endParaRPr lang="en-US" sz="1200" dirty="0"/>
          </a:p>
          <a:p>
            <a:r>
              <a:rPr lang="en-US" sz="1000" dirty="0">
                <a:solidFill>
                  <a:srgbClr val="0078D7"/>
                </a:solidFill>
                <a:latin typeface="Segoe UI Semibold"/>
              </a:rPr>
              <a:t>Kristina Wilson, IT Manager, Client Applications</a:t>
            </a:r>
          </a:p>
        </p:txBody>
      </p:sp>
      <p:pic>
        <p:nvPicPr>
          <p:cNvPr id="40" name="Picture 39" descr="H&amp;R Block® logo">
            <a:extLst>
              <a:ext uri="{FF2B5EF4-FFF2-40B4-BE49-F238E27FC236}">
                <a16:creationId xmlns:a16="http://schemas.microsoft.com/office/drawing/2014/main" id="{8BAB0D38-8CCF-D148-A867-3F96CB3A3C11}"/>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8243233" y="3776603"/>
            <a:ext cx="489288" cy="489288"/>
          </a:xfrm>
          <a:prstGeom prst="rect">
            <a:avLst/>
          </a:prstGeom>
        </p:spPr>
      </p:pic>
    </p:spTree>
    <p:extLst>
      <p:ext uri="{BB962C8B-B14F-4D97-AF65-F5344CB8AC3E}">
        <p14:creationId xmlns:p14="http://schemas.microsoft.com/office/powerpoint/2010/main" val="31074589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CD75-68D6-4673-82F1-6FFFD2155254}"/>
              </a:ext>
            </a:extLst>
          </p:cNvPr>
          <p:cNvSpPr>
            <a:spLocks noGrp="1"/>
          </p:cNvSpPr>
          <p:nvPr>
            <p:ph type="title"/>
          </p:nvPr>
        </p:nvSpPr>
        <p:spPr/>
        <p:txBody>
          <a:bodyPr/>
          <a:lstStyle/>
          <a:p>
            <a:pPr algn="l"/>
            <a:r>
              <a:rPr lang="en-US" dirty="0"/>
              <a:t>Select the path that is right for your workloads</a:t>
            </a:r>
            <a:endParaRPr lang="en-US" baseline="30000" dirty="0"/>
          </a:p>
        </p:txBody>
      </p:sp>
      <p:sp>
        <p:nvSpPr>
          <p:cNvPr id="60" name="Title 1">
            <a:extLst>
              <a:ext uri="{FF2B5EF4-FFF2-40B4-BE49-F238E27FC236}">
                <a16:creationId xmlns:a16="http://schemas.microsoft.com/office/drawing/2014/main" id="{7C0926C7-45FD-49DA-A0CD-D0562C89266D}"/>
              </a:ext>
            </a:extLst>
          </p:cNvPr>
          <p:cNvSpPr txBox="1">
            <a:spLocks/>
          </p:cNvSpPr>
          <p:nvPr/>
        </p:nvSpPr>
        <p:spPr>
          <a:xfrm>
            <a:off x="585218" y="969042"/>
            <a:ext cx="11018520" cy="271554"/>
          </a:xfrm>
          <a:prstGeom prst="rect">
            <a:avLst/>
          </a:prstGeom>
        </p:spPr>
        <p:txBody>
          <a:bodyPr vert="horz" wrap="square" lIns="0" tIns="0" rIns="0" bIns="0" rtlCol="0" anchor="t">
            <a:spAutoFit/>
          </a:bodyPr>
          <a:lstStyle>
            <a:lvl1pPr algn="ctr" defTabSz="951304" rtl="0" eaLnBrk="1" latinLnBrk="0" hangingPunct="1">
              <a:lnSpc>
                <a:spcPct val="100000"/>
              </a:lnSpc>
              <a:spcBef>
                <a:spcPct val="0"/>
              </a:spcBef>
              <a:buNone/>
              <a:defRPr lang="en-US" sz="3672"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en-US" sz="1765" dirty="0">
                <a:solidFill>
                  <a:srgbClr val="0078D4"/>
                </a:solidFill>
              </a:rPr>
              <a:t>Offramps to IaaS exist for key scenarios</a:t>
            </a:r>
          </a:p>
        </p:txBody>
      </p:sp>
      <p:cxnSp>
        <p:nvCxnSpPr>
          <p:cNvPr id="82" name="Straight Connector 81">
            <a:extLst>
              <a:ext uri="{FF2B5EF4-FFF2-40B4-BE49-F238E27FC236}">
                <a16:creationId xmlns:a16="http://schemas.microsoft.com/office/drawing/2014/main" id="{549E6A0A-F90B-4A93-826E-52CF7EE49C89}"/>
              </a:ext>
              <a:ext uri="{C183D7F6-B498-43B3-948B-1728B52AA6E4}">
                <adec:decorative xmlns:adec="http://schemas.microsoft.com/office/drawing/2017/decorative" val="1"/>
              </a:ext>
            </a:extLst>
          </p:cNvPr>
          <p:cNvCxnSpPr>
            <a:cxnSpLocks/>
          </p:cNvCxnSpPr>
          <p:nvPr/>
        </p:nvCxnSpPr>
        <p:spPr>
          <a:xfrm>
            <a:off x="896426" y="4341995"/>
            <a:ext cx="11024115" cy="0"/>
          </a:xfrm>
          <a:prstGeom prst="line">
            <a:avLst/>
          </a:prstGeom>
          <a:ln w="12700">
            <a:solidFill>
              <a:schemeClr val="accent6">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Graphic 6" descr="SQL Server icon">
            <a:extLst>
              <a:ext uri="{FF2B5EF4-FFF2-40B4-BE49-F238E27FC236}">
                <a16:creationId xmlns:a16="http://schemas.microsoft.com/office/drawing/2014/main" id="{9A046F2F-3FA6-4029-8C35-403C46F856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791" y="1567884"/>
            <a:ext cx="573712" cy="573712"/>
          </a:xfrm>
          <a:prstGeom prst="rect">
            <a:avLst/>
          </a:prstGeom>
        </p:spPr>
      </p:pic>
      <p:sp>
        <p:nvSpPr>
          <p:cNvPr id="8" name="TextBox 7">
            <a:extLst>
              <a:ext uri="{FF2B5EF4-FFF2-40B4-BE49-F238E27FC236}">
                <a16:creationId xmlns:a16="http://schemas.microsoft.com/office/drawing/2014/main" id="{333D9852-2BC0-468C-B20F-8CEB5454EC83}"/>
              </a:ext>
            </a:extLst>
          </p:cNvPr>
          <p:cNvSpPr txBox="1"/>
          <p:nvPr/>
        </p:nvSpPr>
        <p:spPr>
          <a:xfrm>
            <a:off x="404775" y="2171180"/>
            <a:ext cx="793744" cy="301727"/>
          </a:xfrm>
          <a:prstGeom prst="rect">
            <a:avLst/>
          </a:prstGeom>
          <a:noFill/>
        </p:spPr>
        <p:txBody>
          <a:bodyPr wrap="square" lIns="0" tIns="0" rIns="0" bIns="0" rtlCol="0">
            <a:spAutoFit/>
          </a:bodyPr>
          <a:lstStyle/>
          <a:p>
            <a:pPr algn="ctr"/>
            <a:r>
              <a:rPr lang="en-US" sz="980">
                <a:latin typeface="+mj-lt"/>
              </a:rPr>
              <a:t>SQL Server on-premises</a:t>
            </a:r>
          </a:p>
        </p:txBody>
      </p:sp>
      <p:pic>
        <p:nvPicPr>
          <p:cNvPr id="9" name="Graphic 8" descr="SQL VM icon">
            <a:extLst>
              <a:ext uri="{FF2B5EF4-FFF2-40B4-BE49-F238E27FC236}">
                <a16:creationId xmlns:a16="http://schemas.microsoft.com/office/drawing/2014/main" id="{DAC6C03C-CF5A-4D21-BA6C-0F51C215BC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1248" y="2736950"/>
            <a:ext cx="603663" cy="603663"/>
          </a:xfrm>
          <a:prstGeom prst="rect">
            <a:avLst/>
          </a:prstGeom>
        </p:spPr>
      </p:pic>
      <p:sp>
        <p:nvSpPr>
          <p:cNvPr id="10" name="Rectangle 9">
            <a:extLst>
              <a:ext uri="{FF2B5EF4-FFF2-40B4-BE49-F238E27FC236}">
                <a16:creationId xmlns:a16="http://schemas.microsoft.com/office/drawing/2014/main" id="{22346F72-4A59-41C4-8D36-943572D2A656}"/>
              </a:ext>
            </a:extLst>
          </p:cNvPr>
          <p:cNvSpPr/>
          <p:nvPr/>
        </p:nvSpPr>
        <p:spPr>
          <a:xfrm>
            <a:off x="309240" y="3360971"/>
            <a:ext cx="887681" cy="452590"/>
          </a:xfrm>
          <a:prstGeom prst="rect">
            <a:avLst/>
          </a:prstGeom>
          <a:noFill/>
        </p:spPr>
        <p:txBody>
          <a:bodyPr wrap="square" lIns="0" tIns="0" rIns="0" bIns="0" rtlCol="0">
            <a:spAutoFit/>
          </a:bodyPr>
          <a:lstStyle/>
          <a:p>
            <a:pPr algn="ctr"/>
            <a:r>
              <a:rPr lang="en-US" sz="980">
                <a:latin typeface="+mj-lt"/>
              </a:rPr>
              <a:t>SQL Server on Azure Virtual Machines</a:t>
            </a:r>
          </a:p>
        </p:txBody>
      </p:sp>
      <p:grpSp>
        <p:nvGrpSpPr>
          <p:cNvPr id="15" name="Group 14" descr="Illustration of highway">
            <a:extLst>
              <a:ext uri="{FF2B5EF4-FFF2-40B4-BE49-F238E27FC236}">
                <a16:creationId xmlns:a16="http://schemas.microsoft.com/office/drawing/2014/main" id="{580BCC47-66B6-B942-BDA1-422502346E93}"/>
              </a:ext>
              <a:ext uri="{C183D7F6-B498-43B3-948B-1728B52AA6E4}">
                <adec:decorative xmlns:adec="http://schemas.microsoft.com/office/drawing/2017/decorative" val="0"/>
              </a:ext>
            </a:extLst>
          </p:cNvPr>
          <p:cNvGrpSpPr/>
          <p:nvPr/>
        </p:nvGrpSpPr>
        <p:grpSpPr>
          <a:xfrm>
            <a:off x="1250858" y="1538478"/>
            <a:ext cx="7449469" cy="2539178"/>
            <a:chOff x="1250858" y="1538478"/>
            <a:chExt cx="7449469" cy="2539178"/>
          </a:xfrm>
        </p:grpSpPr>
        <p:sp>
          <p:nvSpPr>
            <p:cNvPr id="12" name="Arrow: Pentagon 11">
              <a:extLst>
                <a:ext uri="{FF2B5EF4-FFF2-40B4-BE49-F238E27FC236}">
                  <a16:creationId xmlns:a16="http://schemas.microsoft.com/office/drawing/2014/main" id="{E89EB6FC-9645-454A-86E5-619EA3A9FE41}"/>
                </a:ext>
                <a:ext uri="{C183D7F6-B498-43B3-948B-1728B52AA6E4}">
                  <adec:decorative xmlns:adec="http://schemas.microsoft.com/office/drawing/2017/decorative" val="1"/>
                </a:ext>
              </a:extLst>
            </p:cNvPr>
            <p:cNvSpPr/>
            <p:nvPr/>
          </p:nvSpPr>
          <p:spPr>
            <a:xfrm>
              <a:off x="1281240" y="1538478"/>
              <a:ext cx="7419087" cy="492777"/>
            </a:xfrm>
            <a:prstGeom prst="homePlate">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96425" tIns="0" bIns="35857" rtlCol="0" anchor="b" anchorCtr="0"/>
            <a:lstStyle/>
            <a:p>
              <a:pPr lvl="5"/>
              <a:endParaRPr lang="en-US" sz="1029">
                <a:solidFill>
                  <a:schemeClr val="bg1"/>
                </a:solidFill>
                <a:latin typeface="+mj-lt"/>
              </a:endParaRPr>
            </a:p>
          </p:txBody>
        </p:sp>
        <p:cxnSp>
          <p:nvCxnSpPr>
            <p:cNvPr id="25" name="Straight Connector 24">
              <a:extLst>
                <a:ext uri="{FF2B5EF4-FFF2-40B4-BE49-F238E27FC236}">
                  <a16:creationId xmlns:a16="http://schemas.microsoft.com/office/drawing/2014/main" id="{6C489DA9-3D90-4479-8610-0BA77899FECB}"/>
                </a:ext>
                <a:ext uri="{C183D7F6-B498-43B3-948B-1728B52AA6E4}">
                  <adec:decorative xmlns:adec="http://schemas.microsoft.com/office/drawing/2017/decorative" val="1"/>
                </a:ext>
              </a:extLst>
            </p:cNvPr>
            <p:cNvCxnSpPr>
              <a:cxnSpLocks/>
            </p:cNvCxnSpPr>
            <p:nvPr/>
          </p:nvCxnSpPr>
          <p:spPr>
            <a:xfrm flipH="1">
              <a:off x="1250858" y="1576480"/>
              <a:ext cx="7258353" cy="0"/>
            </a:xfrm>
            <a:prstGeom prst="line">
              <a:avLst/>
            </a:prstGeom>
            <a:ln w="63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8495B6-843B-4D26-B1D8-5B08AFD03753}"/>
                </a:ext>
                <a:ext uri="{C183D7F6-B498-43B3-948B-1728B52AA6E4}">
                  <adec:decorative xmlns:adec="http://schemas.microsoft.com/office/drawing/2017/decorative" val="1"/>
                </a:ext>
              </a:extLst>
            </p:cNvPr>
            <p:cNvCxnSpPr>
              <a:cxnSpLocks/>
              <a:stCxn id="12" idx="3"/>
              <a:endCxn id="12" idx="1"/>
            </p:cNvCxnSpPr>
            <p:nvPr/>
          </p:nvCxnSpPr>
          <p:spPr>
            <a:xfrm flipH="1">
              <a:off x="1281240" y="1784866"/>
              <a:ext cx="7419087" cy="0"/>
            </a:xfrm>
            <a:prstGeom prst="line">
              <a:avLst/>
            </a:prstGeom>
            <a:ln w="6350" cap="flat">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2BFE36-2D42-443A-9827-DD8C71ECA3B7}"/>
                </a:ext>
                <a:ext uri="{C183D7F6-B498-43B3-948B-1728B52AA6E4}">
                  <adec:decorative xmlns:adec="http://schemas.microsoft.com/office/drawing/2017/decorative" val="1"/>
                </a:ext>
              </a:extLst>
            </p:cNvPr>
            <p:cNvCxnSpPr>
              <a:cxnSpLocks/>
            </p:cNvCxnSpPr>
            <p:nvPr/>
          </p:nvCxnSpPr>
          <p:spPr>
            <a:xfrm flipH="1">
              <a:off x="1405029" y="2029686"/>
              <a:ext cx="3693520" cy="0"/>
            </a:xfrm>
            <a:prstGeom prst="line">
              <a:avLst/>
            </a:prstGeom>
            <a:ln w="6350" cap="flat">
              <a:solidFill>
                <a:schemeClr val="bg2"/>
              </a:solidFill>
              <a:prstDash val="lg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4BAFB95D-B958-6F4C-ADF4-9B30BCA2DBDD}"/>
                </a:ext>
              </a:extLst>
            </p:cNvPr>
            <p:cNvGrpSpPr/>
            <p:nvPr/>
          </p:nvGrpSpPr>
          <p:grpSpPr>
            <a:xfrm>
              <a:off x="1279504" y="1878858"/>
              <a:ext cx="732192" cy="2198798"/>
              <a:chOff x="1279504" y="1878858"/>
              <a:chExt cx="732192" cy="2198798"/>
            </a:xfrm>
          </p:grpSpPr>
          <p:sp>
            <p:nvSpPr>
              <p:cNvPr id="3" name="Rectangle 2">
                <a:extLst>
                  <a:ext uri="{FF2B5EF4-FFF2-40B4-BE49-F238E27FC236}">
                    <a16:creationId xmlns:a16="http://schemas.microsoft.com/office/drawing/2014/main" id="{B8D9FC70-4ADB-449B-890A-4F4CAC0ED884}"/>
                  </a:ext>
                  <a:ext uri="{C183D7F6-B498-43B3-948B-1728B52AA6E4}">
                    <adec:decorative xmlns:adec="http://schemas.microsoft.com/office/drawing/2017/decorative" val="1"/>
                  </a:ext>
                </a:extLst>
              </p:cNvPr>
              <p:cNvSpPr/>
              <p:nvPr/>
            </p:nvSpPr>
            <p:spPr>
              <a:xfrm>
                <a:off x="1279504" y="1878858"/>
                <a:ext cx="353852" cy="35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lang="en-US" sz="980">
                  <a:solidFill>
                    <a:schemeClr val="bg1"/>
                  </a:solidFill>
                  <a:latin typeface="+mj-lt"/>
                </a:endParaRPr>
              </a:p>
            </p:txBody>
          </p:sp>
          <p:sp>
            <p:nvSpPr>
              <p:cNvPr id="4" name="Freeform: Shape 3">
                <a:extLst>
                  <a:ext uri="{FF2B5EF4-FFF2-40B4-BE49-F238E27FC236}">
                    <a16:creationId xmlns:a16="http://schemas.microsoft.com/office/drawing/2014/main" id="{12530D8E-1644-4544-AD6C-204EB87788B9}"/>
                  </a:ext>
                  <a:ext uri="{C183D7F6-B498-43B3-948B-1728B52AA6E4}">
                    <adec:decorative xmlns:adec="http://schemas.microsoft.com/office/drawing/2017/decorative" val="1"/>
                  </a:ext>
                </a:extLst>
              </p:cNvPr>
              <p:cNvSpPr/>
              <p:nvPr/>
            </p:nvSpPr>
            <p:spPr>
              <a:xfrm>
                <a:off x="1546758" y="2012746"/>
                <a:ext cx="200766" cy="218786"/>
              </a:xfrm>
              <a:custGeom>
                <a:avLst/>
                <a:gdLst>
                  <a:gd name="connsiteX0" fmla="*/ 0 w 457200"/>
                  <a:gd name="connsiteY0" fmla="*/ 0 h 457200"/>
                  <a:gd name="connsiteX1" fmla="*/ 457200 w 457200"/>
                  <a:gd name="connsiteY1" fmla="*/ 457200 h 457200"/>
                  <a:gd name="connsiteX2" fmla="*/ 0 w 457200"/>
                  <a:gd name="connsiteY2" fmla="*/ 457200 h 457200"/>
                  <a:gd name="connsiteX3" fmla="*/ 0 w 457200"/>
                  <a:gd name="connsiteY3" fmla="*/ 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cubicBezTo>
                      <a:pt x="252505" y="0"/>
                      <a:pt x="457200" y="204695"/>
                      <a:pt x="457200" y="457200"/>
                    </a:cubicBezTo>
                    <a:lnTo>
                      <a:pt x="0" y="4572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lang="en-US" sz="980">
                  <a:solidFill>
                    <a:schemeClr val="bg1"/>
                  </a:solidFill>
                  <a:latin typeface="+mj-lt"/>
                </a:endParaRPr>
              </a:p>
            </p:txBody>
          </p:sp>
          <p:sp>
            <p:nvSpPr>
              <p:cNvPr id="39" name="TextBox 38">
                <a:extLst>
                  <a:ext uri="{FF2B5EF4-FFF2-40B4-BE49-F238E27FC236}">
                    <a16:creationId xmlns:a16="http://schemas.microsoft.com/office/drawing/2014/main" id="{5455255F-8EB0-4606-AB89-07222949DAB9}"/>
                  </a:ext>
                </a:extLst>
              </p:cNvPr>
              <p:cNvSpPr txBox="1"/>
              <p:nvPr/>
            </p:nvSpPr>
            <p:spPr>
              <a:xfrm rot="5400000">
                <a:off x="923207" y="3154911"/>
                <a:ext cx="1443122" cy="248925"/>
              </a:xfrm>
              <a:prstGeom prst="rect">
                <a:avLst/>
              </a:prstGeom>
              <a:noFill/>
            </p:spPr>
            <p:txBody>
              <a:bodyPr wrap="square" rtlCol="0">
                <a:spAutoFit/>
              </a:bodyPr>
              <a:lstStyle/>
              <a:p>
                <a:r>
                  <a:rPr lang="en-US" sz="1029">
                    <a:solidFill>
                      <a:schemeClr val="bg1"/>
                    </a:solidFill>
                    <a:latin typeface="+mj-lt"/>
                  </a:rPr>
                  <a:t>Offramps to IaaS</a:t>
                </a:r>
              </a:p>
            </p:txBody>
          </p:sp>
          <p:sp>
            <p:nvSpPr>
              <p:cNvPr id="28" name="Rectangle 27">
                <a:extLst>
                  <a:ext uri="{FF2B5EF4-FFF2-40B4-BE49-F238E27FC236}">
                    <a16:creationId xmlns:a16="http://schemas.microsoft.com/office/drawing/2014/main" id="{F0D824C6-552F-4A52-A0C6-6056DD2494D8}"/>
                  </a:ext>
                  <a:ext uri="{C183D7F6-B498-43B3-948B-1728B52AA6E4}">
                    <adec:decorative xmlns:adec="http://schemas.microsoft.com/office/drawing/2017/decorative" val="1"/>
                  </a:ext>
                </a:extLst>
              </p:cNvPr>
              <p:cNvSpPr/>
              <p:nvPr/>
            </p:nvSpPr>
            <p:spPr>
              <a:xfrm>
                <a:off x="1546405" y="2227164"/>
                <a:ext cx="201119" cy="1656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lang="en-US" sz="980">
                  <a:solidFill>
                    <a:schemeClr val="bg1"/>
                  </a:solidFill>
                  <a:latin typeface="+mj-lt"/>
                </a:endParaRPr>
              </a:p>
            </p:txBody>
          </p:sp>
          <p:sp>
            <p:nvSpPr>
              <p:cNvPr id="29" name="Freeform: Shape 28">
                <a:extLst>
                  <a:ext uri="{FF2B5EF4-FFF2-40B4-BE49-F238E27FC236}">
                    <a16:creationId xmlns:a16="http://schemas.microsoft.com/office/drawing/2014/main" id="{969BCA65-3B36-4367-96DC-4E8491E5E91D}"/>
                  </a:ext>
                  <a:ext uri="{C183D7F6-B498-43B3-948B-1728B52AA6E4}">
                    <adec:decorative xmlns:adec="http://schemas.microsoft.com/office/drawing/2017/decorative" val="1"/>
                  </a:ext>
                </a:extLst>
              </p:cNvPr>
              <p:cNvSpPr/>
              <p:nvPr/>
            </p:nvSpPr>
            <p:spPr>
              <a:xfrm rot="10800000">
                <a:off x="1546405" y="3876890"/>
                <a:ext cx="200766" cy="200766"/>
              </a:xfrm>
              <a:custGeom>
                <a:avLst/>
                <a:gdLst>
                  <a:gd name="connsiteX0" fmla="*/ 0 w 457200"/>
                  <a:gd name="connsiteY0" fmla="*/ 0 h 457200"/>
                  <a:gd name="connsiteX1" fmla="*/ 457200 w 457200"/>
                  <a:gd name="connsiteY1" fmla="*/ 457200 h 457200"/>
                  <a:gd name="connsiteX2" fmla="*/ 0 w 457200"/>
                  <a:gd name="connsiteY2" fmla="*/ 457200 h 457200"/>
                  <a:gd name="connsiteX3" fmla="*/ 0 w 457200"/>
                  <a:gd name="connsiteY3" fmla="*/ 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cubicBezTo>
                      <a:pt x="252505" y="0"/>
                      <a:pt x="457200" y="204695"/>
                      <a:pt x="457200" y="457200"/>
                    </a:cubicBezTo>
                    <a:lnTo>
                      <a:pt x="0" y="4572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lang="en-US" sz="980">
                  <a:solidFill>
                    <a:schemeClr val="bg1"/>
                  </a:solidFill>
                  <a:latin typeface="+mj-lt"/>
                </a:endParaRPr>
              </a:p>
            </p:txBody>
          </p:sp>
          <p:sp>
            <p:nvSpPr>
              <p:cNvPr id="30" name="Arrow: Pentagon 29">
                <a:extLst>
                  <a:ext uri="{FF2B5EF4-FFF2-40B4-BE49-F238E27FC236}">
                    <a16:creationId xmlns:a16="http://schemas.microsoft.com/office/drawing/2014/main" id="{832B92BD-3E52-409A-8F4B-AAD1AB737004}"/>
                  </a:ext>
                  <a:ext uri="{C183D7F6-B498-43B3-948B-1728B52AA6E4}">
                    <adec:decorative xmlns:adec="http://schemas.microsoft.com/office/drawing/2017/decorative" val="1"/>
                  </a:ext>
                </a:extLst>
              </p:cNvPr>
              <p:cNvSpPr/>
              <p:nvPr/>
            </p:nvSpPr>
            <p:spPr>
              <a:xfrm>
                <a:off x="1747100" y="3876889"/>
                <a:ext cx="262910" cy="20076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lang="en-US" sz="980">
                  <a:solidFill>
                    <a:schemeClr val="bg1"/>
                  </a:solidFill>
                  <a:latin typeface="+mj-lt"/>
                </a:endParaRPr>
              </a:p>
            </p:txBody>
          </p:sp>
          <p:sp>
            <p:nvSpPr>
              <p:cNvPr id="31" name="Freeform: Shape 30">
                <a:extLst>
                  <a:ext uri="{FF2B5EF4-FFF2-40B4-BE49-F238E27FC236}">
                    <a16:creationId xmlns:a16="http://schemas.microsoft.com/office/drawing/2014/main" id="{6BA62D9C-9273-4131-9491-3DCEB44E19C4}"/>
                  </a:ext>
                  <a:ext uri="{C183D7F6-B498-43B3-948B-1728B52AA6E4}">
                    <adec:decorative xmlns:adec="http://schemas.microsoft.com/office/drawing/2017/decorative" val="1"/>
                  </a:ext>
                </a:extLst>
              </p:cNvPr>
              <p:cNvSpPr/>
              <p:nvPr/>
            </p:nvSpPr>
            <p:spPr>
              <a:xfrm>
                <a:off x="1449252" y="2231973"/>
                <a:ext cx="98607" cy="98607"/>
              </a:xfrm>
              <a:custGeom>
                <a:avLst/>
                <a:gdLst>
                  <a:gd name="connsiteX0" fmla="*/ 0 w 204792"/>
                  <a:gd name="connsiteY0" fmla="*/ 0 h 204792"/>
                  <a:gd name="connsiteX1" fmla="*/ 204792 w 204792"/>
                  <a:gd name="connsiteY1" fmla="*/ 0 h 204792"/>
                  <a:gd name="connsiteX2" fmla="*/ 204792 w 204792"/>
                  <a:gd name="connsiteY2" fmla="*/ 204792 h 204792"/>
                  <a:gd name="connsiteX3" fmla="*/ 0 w 204792"/>
                  <a:gd name="connsiteY3" fmla="*/ 0 h 204792"/>
                </a:gdLst>
                <a:ahLst/>
                <a:cxnLst>
                  <a:cxn ang="0">
                    <a:pos x="connsiteX0" y="connsiteY0"/>
                  </a:cxn>
                  <a:cxn ang="0">
                    <a:pos x="connsiteX1" y="connsiteY1"/>
                  </a:cxn>
                  <a:cxn ang="0">
                    <a:pos x="connsiteX2" y="connsiteY2"/>
                  </a:cxn>
                  <a:cxn ang="0">
                    <a:pos x="connsiteX3" y="connsiteY3"/>
                  </a:cxn>
                </a:cxnLst>
                <a:rect l="l" t="t" r="r" b="b"/>
                <a:pathLst>
                  <a:path w="204792" h="204792">
                    <a:moveTo>
                      <a:pt x="0" y="0"/>
                    </a:moveTo>
                    <a:lnTo>
                      <a:pt x="204792" y="0"/>
                    </a:lnTo>
                    <a:lnTo>
                      <a:pt x="204792" y="204792"/>
                    </a:lnTo>
                    <a:cubicBezTo>
                      <a:pt x="204792" y="91688"/>
                      <a:pt x="113104"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0" rtlCol="0" anchor="ctr">
                <a:noAutofit/>
              </a:bodyPr>
              <a:lstStyle/>
              <a:p>
                <a:pPr algn="ctr"/>
                <a:endParaRPr lang="en-US" sz="980">
                  <a:solidFill>
                    <a:schemeClr val="bg1"/>
                  </a:solidFill>
                  <a:latin typeface="+mj-lt"/>
                </a:endParaRPr>
              </a:p>
            </p:txBody>
          </p:sp>
          <p:sp>
            <p:nvSpPr>
              <p:cNvPr id="32" name="Freeform: Shape 31">
                <a:extLst>
                  <a:ext uri="{FF2B5EF4-FFF2-40B4-BE49-F238E27FC236}">
                    <a16:creationId xmlns:a16="http://schemas.microsoft.com/office/drawing/2014/main" id="{87AFC7E0-1AA0-46AB-BD72-CD488BF812BB}"/>
                  </a:ext>
                  <a:ext uri="{C183D7F6-B498-43B3-948B-1728B52AA6E4}">
                    <adec:decorative xmlns:adec="http://schemas.microsoft.com/office/drawing/2017/decorative" val="1"/>
                  </a:ext>
                </a:extLst>
              </p:cNvPr>
              <p:cNvSpPr/>
              <p:nvPr/>
            </p:nvSpPr>
            <p:spPr>
              <a:xfrm rot="10800000">
                <a:off x="1738440" y="3785074"/>
                <a:ext cx="98607" cy="98607"/>
              </a:xfrm>
              <a:custGeom>
                <a:avLst/>
                <a:gdLst>
                  <a:gd name="connsiteX0" fmla="*/ 0 w 204792"/>
                  <a:gd name="connsiteY0" fmla="*/ 0 h 204792"/>
                  <a:gd name="connsiteX1" fmla="*/ 204792 w 204792"/>
                  <a:gd name="connsiteY1" fmla="*/ 0 h 204792"/>
                  <a:gd name="connsiteX2" fmla="*/ 204792 w 204792"/>
                  <a:gd name="connsiteY2" fmla="*/ 204792 h 204792"/>
                  <a:gd name="connsiteX3" fmla="*/ 0 w 204792"/>
                  <a:gd name="connsiteY3" fmla="*/ 0 h 204792"/>
                </a:gdLst>
                <a:ahLst/>
                <a:cxnLst>
                  <a:cxn ang="0">
                    <a:pos x="connsiteX0" y="connsiteY0"/>
                  </a:cxn>
                  <a:cxn ang="0">
                    <a:pos x="connsiteX1" y="connsiteY1"/>
                  </a:cxn>
                  <a:cxn ang="0">
                    <a:pos x="connsiteX2" y="connsiteY2"/>
                  </a:cxn>
                  <a:cxn ang="0">
                    <a:pos x="connsiteX3" y="connsiteY3"/>
                  </a:cxn>
                </a:cxnLst>
                <a:rect l="l" t="t" r="r" b="b"/>
                <a:pathLst>
                  <a:path w="204792" h="204792">
                    <a:moveTo>
                      <a:pt x="0" y="0"/>
                    </a:moveTo>
                    <a:lnTo>
                      <a:pt x="204792" y="0"/>
                    </a:lnTo>
                    <a:lnTo>
                      <a:pt x="204792" y="204792"/>
                    </a:lnTo>
                    <a:cubicBezTo>
                      <a:pt x="204792" y="91688"/>
                      <a:pt x="113104"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0" rtlCol="0" anchor="ctr">
                <a:noAutofit/>
              </a:bodyPr>
              <a:lstStyle/>
              <a:p>
                <a:pPr algn="ctr"/>
                <a:endParaRPr lang="en-US" sz="980">
                  <a:solidFill>
                    <a:schemeClr val="bg1"/>
                  </a:solidFill>
                  <a:latin typeface="+mj-lt"/>
                </a:endParaRPr>
              </a:p>
            </p:txBody>
          </p:sp>
          <p:sp>
            <p:nvSpPr>
              <p:cNvPr id="33" name="Arrow: Pentagon 32">
                <a:extLst>
                  <a:ext uri="{FF2B5EF4-FFF2-40B4-BE49-F238E27FC236}">
                    <a16:creationId xmlns:a16="http://schemas.microsoft.com/office/drawing/2014/main" id="{4745D036-EF0F-40C9-9E42-A32668DAB349}"/>
                  </a:ext>
                  <a:ext uri="{C183D7F6-B498-43B3-948B-1728B52AA6E4}">
                    <adec:decorative xmlns:adec="http://schemas.microsoft.com/office/drawing/2017/decorative" val="1"/>
                  </a:ext>
                </a:extLst>
              </p:cNvPr>
              <p:cNvSpPr/>
              <p:nvPr/>
            </p:nvSpPr>
            <p:spPr>
              <a:xfrm>
                <a:off x="1740260" y="3403500"/>
                <a:ext cx="269750" cy="197213"/>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lang="en-US" sz="980">
                  <a:solidFill>
                    <a:schemeClr val="bg1"/>
                  </a:solidFill>
                  <a:latin typeface="+mj-lt"/>
                </a:endParaRPr>
              </a:p>
            </p:txBody>
          </p:sp>
          <p:sp>
            <p:nvSpPr>
              <p:cNvPr id="34" name="Arrow: Pentagon 33">
                <a:extLst>
                  <a:ext uri="{FF2B5EF4-FFF2-40B4-BE49-F238E27FC236}">
                    <a16:creationId xmlns:a16="http://schemas.microsoft.com/office/drawing/2014/main" id="{D75C21AD-4635-4ACD-B60F-60C0BAD56FF2}"/>
                  </a:ext>
                  <a:ext uri="{C183D7F6-B498-43B3-948B-1728B52AA6E4}">
                    <adec:decorative xmlns:adec="http://schemas.microsoft.com/office/drawing/2017/decorative" val="1"/>
                  </a:ext>
                </a:extLst>
              </p:cNvPr>
              <p:cNvSpPr/>
              <p:nvPr/>
            </p:nvSpPr>
            <p:spPr>
              <a:xfrm>
                <a:off x="1740260" y="2940123"/>
                <a:ext cx="269750" cy="197213"/>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lang="en-US" sz="980">
                  <a:solidFill>
                    <a:schemeClr val="bg1"/>
                  </a:solidFill>
                  <a:latin typeface="+mj-lt"/>
                </a:endParaRPr>
              </a:p>
            </p:txBody>
          </p:sp>
          <p:sp>
            <p:nvSpPr>
              <p:cNvPr id="35" name="Arrow: Pentagon 34">
                <a:extLst>
                  <a:ext uri="{FF2B5EF4-FFF2-40B4-BE49-F238E27FC236}">
                    <a16:creationId xmlns:a16="http://schemas.microsoft.com/office/drawing/2014/main" id="{DFBD8116-3F55-46AD-B3C7-E29C66C6CC9A}"/>
                  </a:ext>
                  <a:ext uri="{C183D7F6-B498-43B3-948B-1728B52AA6E4}">
                    <adec:decorative xmlns:adec="http://schemas.microsoft.com/office/drawing/2017/decorative" val="1"/>
                  </a:ext>
                </a:extLst>
              </p:cNvPr>
              <p:cNvSpPr/>
              <p:nvPr/>
            </p:nvSpPr>
            <p:spPr>
              <a:xfrm>
                <a:off x="1740260" y="2484644"/>
                <a:ext cx="271436" cy="197213"/>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lang="en-US" sz="980">
                  <a:solidFill>
                    <a:schemeClr val="bg1"/>
                  </a:solidFill>
                  <a:latin typeface="+mj-lt"/>
                </a:endParaRPr>
              </a:p>
            </p:txBody>
          </p:sp>
          <p:sp>
            <p:nvSpPr>
              <p:cNvPr id="36" name="Freeform: Shape 35">
                <a:extLst>
                  <a:ext uri="{FF2B5EF4-FFF2-40B4-BE49-F238E27FC236}">
                    <a16:creationId xmlns:a16="http://schemas.microsoft.com/office/drawing/2014/main" id="{E33DD82E-3F39-43EC-A4AB-D98C4957632A}"/>
                  </a:ext>
                  <a:ext uri="{C183D7F6-B498-43B3-948B-1728B52AA6E4}">
                    <adec:decorative xmlns:adec="http://schemas.microsoft.com/office/drawing/2017/decorative" val="1"/>
                  </a:ext>
                </a:extLst>
              </p:cNvPr>
              <p:cNvSpPr/>
              <p:nvPr/>
            </p:nvSpPr>
            <p:spPr>
              <a:xfrm rot="10800000">
                <a:off x="1737688" y="2421463"/>
                <a:ext cx="62750" cy="62750"/>
              </a:xfrm>
              <a:custGeom>
                <a:avLst/>
                <a:gdLst>
                  <a:gd name="connsiteX0" fmla="*/ 0 w 204792"/>
                  <a:gd name="connsiteY0" fmla="*/ 0 h 204792"/>
                  <a:gd name="connsiteX1" fmla="*/ 204792 w 204792"/>
                  <a:gd name="connsiteY1" fmla="*/ 0 h 204792"/>
                  <a:gd name="connsiteX2" fmla="*/ 204792 w 204792"/>
                  <a:gd name="connsiteY2" fmla="*/ 204792 h 204792"/>
                  <a:gd name="connsiteX3" fmla="*/ 0 w 204792"/>
                  <a:gd name="connsiteY3" fmla="*/ 0 h 204792"/>
                </a:gdLst>
                <a:ahLst/>
                <a:cxnLst>
                  <a:cxn ang="0">
                    <a:pos x="connsiteX0" y="connsiteY0"/>
                  </a:cxn>
                  <a:cxn ang="0">
                    <a:pos x="connsiteX1" y="connsiteY1"/>
                  </a:cxn>
                  <a:cxn ang="0">
                    <a:pos x="connsiteX2" y="connsiteY2"/>
                  </a:cxn>
                  <a:cxn ang="0">
                    <a:pos x="connsiteX3" y="connsiteY3"/>
                  </a:cxn>
                </a:cxnLst>
                <a:rect l="l" t="t" r="r" b="b"/>
                <a:pathLst>
                  <a:path w="204792" h="204792">
                    <a:moveTo>
                      <a:pt x="0" y="0"/>
                    </a:moveTo>
                    <a:lnTo>
                      <a:pt x="204792" y="0"/>
                    </a:lnTo>
                    <a:lnTo>
                      <a:pt x="204792" y="204792"/>
                    </a:lnTo>
                    <a:cubicBezTo>
                      <a:pt x="204792" y="91688"/>
                      <a:pt x="113104"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0" rtlCol="0" anchor="ctr">
                <a:noAutofit/>
              </a:bodyPr>
              <a:lstStyle/>
              <a:p>
                <a:pPr algn="ctr"/>
                <a:endParaRPr lang="en-US" sz="980">
                  <a:solidFill>
                    <a:schemeClr val="bg1"/>
                  </a:solidFill>
                  <a:latin typeface="+mj-lt"/>
                </a:endParaRPr>
              </a:p>
            </p:txBody>
          </p:sp>
          <p:sp>
            <p:nvSpPr>
              <p:cNvPr id="37" name="Freeform: Shape 36">
                <a:extLst>
                  <a:ext uri="{FF2B5EF4-FFF2-40B4-BE49-F238E27FC236}">
                    <a16:creationId xmlns:a16="http://schemas.microsoft.com/office/drawing/2014/main" id="{AFB3B1FA-9645-421F-9D69-565A4C418549}"/>
                  </a:ext>
                  <a:ext uri="{C183D7F6-B498-43B3-948B-1728B52AA6E4}">
                    <adec:decorative xmlns:adec="http://schemas.microsoft.com/office/drawing/2017/decorative" val="1"/>
                  </a:ext>
                </a:extLst>
              </p:cNvPr>
              <p:cNvSpPr/>
              <p:nvPr/>
            </p:nvSpPr>
            <p:spPr>
              <a:xfrm rot="10800000">
                <a:off x="1737688" y="2877237"/>
                <a:ext cx="62750" cy="62750"/>
              </a:xfrm>
              <a:custGeom>
                <a:avLst/>
                <a:gdLst>
                  <a:gd name="connsiteX0" fmla="*/ 0 w 204792"/>
                  <a:gd name="connsiteY0" fmla="*/ 0 h 204792"/>
                  <a:gd name="connsiteX1" fmla="*/ 204792 w 204792"/>
                  <a:gd name="connsiteY1" fmla="*/ 0 h 204792"/>
                  <a:gd name="connsiteX2" fmla="*/ 204792 w 204792"/>
                  <a:gd name="connsiteY2" fmla="*/ 204792 h 204792"/>
                  <a:gd name="connsiteX3" fmla="*/ 0 w 204792"/>
                  <a:gd name="connsiteY3" fmla="*/ 0 h 204792"/>
                </a:gdLst>
                <a:ahLst/>
                <a:cxnLst>
                  <a:cxn ang="0">
                    <a:pos x="connsiteX0" y="connsiteY0"/>
                  </a:cxn>
                  <a:cxn ang="0">
                    <a:pos x="connsiteX1" y="connsiteY1"/>
                  </a:cxn>
                  <a:cxn ang="0">
                    <a:pos x="connsiteX2" y="connsiteY2"/>
                  </a:cxn>
                  <a:cxn ang="0">
                    <a:pos x="connsiteX3" y="connsiteY3"/>
                  </a:cxn>
                </a:cxnLst>
                <a:rect l="l" t="t" r="r" b="b"/>
                <a:pathLst>
                  <a:path w="204792" h="204792">
                    <a:moveTo>
                      <a:pt x="0" y="0"/>
                    </a:moveTo>
                    <a:lnTo>
                      <a:pt x="204792" y="0"/>
                    </a:lnTo>
                    <a:lnTo>
                      <a:pt x="204792" y="204792"/>
                    </a:lnTo>
                    <a:cubicBezTo>
                      <a:pt x="204792" y="91688"/>
                      <a:pt x="113104"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0" rtlCol="0" anchor="ctr">
                <a:noAutofit/>
              </a:bodyPr>
              <a:lstStyle/>
              <a:p>
                <a:pPr algn="ctr"/>
                <a:endParaRPr lang="en-US" sz="980">
                  <a:solidFill>
                    <a:schemeClr val="bg1"/>
                  </a:solidFill>
                  <a:latin typeface="+mj-lt"/>
                </a:endParaRPr>
              </a:p>
            </p:txBody>
          </p:sp>
          <p:sp>
            <p:nvSpPr>
              <p:cNvPr id="38" name="Freeform: Shape 37">
                <a:extLst>
                  <a:ext uri="{FF2B5EF4-FFF2-40B4-BE49-F238E27FC236}">
                    <a16:creationId xmlns:a16="http://schemas.microsoft.com/office/drawing/2014/main" id="{1D96784A-6904-4B63-8C0A-B3FF99A79242}"/>
                  </a:ext>
                  <a:ext uri="{C183D7F6-B498-43B3-948B-1728B52AA6E4}">
                    <adec:decorative xmlns:adec="http://schemas.microsoft.com/office/drawing/2017/decorative" val="1"/>
                  </a:ext>
                </a:extLst>
              </p:cNvPr>
              <p:cNvSpPr/>
              <p:nvPr/>
            </p:nvSpPr>
            <p:spPr>
              <a:xfrm rot="10800000">
                <a:off x="1737688" y="3340613"/>
                <a:ext cx="62750" cy="62750"/>
              </a:xfrm>
              <a:custGeom>
                <a:avLst/>
                <a:gdLst>
                  <a:gd name="connsiteX0" fmla="*/ 0 w 204792"/>
                  <a:gd name="connsiteY0" fmla="*/ 0 h 204792"/>
                  <a:gd name="connsiteX1" fmla="*/ 204792 w 204792"/>
                  <a:gd name="connsiteY1" fmla="*/ 0 h 204792"/>
                  <a:gd name="connsiteX2" fmla="*/ 204792 w 204792"/>
                  <a:gd name="connsiteY2" fmla="*/ 204792 h 204792"/>
                  <a:gd name="connsiteX3" fmla="*/ 0 w 204792"/>
                  <a:gd name="connsiteY3" fmla="*/ 0 h 204792"/>
                </a:gdLst>
                <a:ahLst/>
                <a:cxnLst>
                  <a:cxn ang="0">
                    <a:pos x="connsiteX0" y="connsiteY0"/>
                  </a:cxn>
                  <a:cxn ang="0">
                    <a:pos x="connsiteX1" y="connsiteY1"/>
                  </a:cxn>
                  <a:cxn ang="0">
                    <a:pos x="connsiteX2" y="connsiteY2"/>
                  </a:cxn>
                  <a:cxn ang="0">
                    <a:pos x="connsiteX3" y="connsiteY3"/>
                  </a:cxn>
                </a:cxnLst>
                <a:rect l="l" t="t" r="r" b="b"/>
                <a:pathLst>
                  <a:path w="204792" h="204792">
                    <a:moveTo>
                      <a:pt x="0" y="0"/>
                    </a:moveTo>
                    <a:lnTo>
                      <a:pt x="204792" y="0"/>
                    </a:lnTo>
                    <a:lnTo>
                      <a:pt x="204792" y="204792"/>
                    </a:lnTo>
                    <a:cubicBezTo>
                      <a:pt x="204792" y="91688"/>
                      <a:pt x="113104"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0" rtlCol="0" anchor="ctr">
                <a:noAutofit/>
              </a:bodyPr>
              <a:lstStyle/>
              <a:p>
                <a:pPr algn="ctr"/>
                <a:endParaRPr lang="en-US" sz="980">
                  <a:solidFill>
                    <a:schemeClr val="bg1"/>
                  </a:solidFill>
                  <a:latin typeface="+mj-lt"/>
                </a:endParaRPr>
              </a:p>
            </p:txBody>
          </p:sp>
        </p:grpSp>
      </p:grpSp>
      <p:sp>
        <p:nvSpPr>
          <p:cNvPr id="54" name="TextBox 53">
            <a:extLst>
              <a:ext uri="{FF2B5EF4-FFF2-40B4-BE49-F238E27FC236}">
                <a16:creationId xmlns:a16="http://schemas.microsoft.com/office/drawing/2014/main" id="{F79FBC0C-4F16-4ECE-B68E-D3B11FBC2020}"/>
              </a:ext>
            </a:extLst>
          </p:cNvPr>
          <p:cNvSpPr txBox="1"/>
          <p:nvPr/>
        </p:nvSpPr>
        <p:spPr>
          <a:xfrm>
            <a:off x="2276009" y="1559642"/>
            <a:ext cx="3819991" cy="248925"/>
          </a:xfrm>
          <a:prstGeom prst="rect">
            <a:avLst/>
          </a:prstGeom>
          <a:noFill/>
        </p:spPr>
        <p:txBody>
          <a:bodyPr wrap="square">
            <a:spAutoFit/>
          </a:bodyPr>
          <a:lstStyle/>
          <a:p>
            <a:pPr lvl="5"/>
            <a:r>
              <a:rPr lang="en-US" sz="1029" dirty="0">
                <a:solidFill>
                  <a:schemeClr val="bg1"/>
                </a:solidFill>
                <a:latin typeface="+mj-lt"/>
              </a:rPr>
              <a:t>Highway to PaaS</a:t>
            </a:r>
          </a:p>
        </p:txBody>
      </p:sp>
      <p:pic>
        <p:nvPicPr>
          <p:cNvPr id="6" name="Graphic 5" descr="SQL Managed Instance icon">
            <a:extLst>
              <a:ext uri="{FF2B5EF4-FFF2-40B4-BE49-F238E27FC236}">
                <a16:creationId xmlns:a16="http://schemas.microsoft.com/office/drawing/2014/main" id="{C0691955-686C-491B-B9AB-02D4B6E31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5660" y="1536500"/>
            <a:ext cx="573712" cy="573712"/>
          </a:xfrm>
          <a:prstGeom prst="rect">
            <a:avLst/>
          </a:prstGeom>
        </p:spPr>
      </p:pic>
      <p:pic>
        <p:nvPicPr>
          <p:cNvPr id="5" name="Graphic 4" descr="SQL Database icon">
            <a:extLst>
              <a:ext uri="{FF2B5EF4-FFF2-40B4-BE49-F238E27FC236}">
                <a16:creationId xmlns:a16="http://schemas.microsoft.com/office/drawing/2014/main" id="{E44DDDFF-D979-444B-B941-8BA72DE570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15016" y="1526188"/>
            <a:ext cx="573712" cy="573712"/>
          </a:xfrm>
          <a:prstGeom prst="rect">
            <a:avLst/>
          </a:prstGeom>
        </p:spPr>
      </p:pic>
      <p:sp>
        <p:nvSpPr>
          <p:cNvPr id="11" name="TextBox 10">
            <a:extLst>
              <a:ext uri="{FF2B5EF4-FFF2-40B4-BE49-F238E27FC236}">
                <a16:creationId xmlns:a16="http://schemas.microsoft.com/office/drawing/2014/main" id="{E7EC071D-31EB-4ADE-95EF-4F9A4B3B5429}"/>
              </a:ext>
            </a:extLst>
          </p:cNvPr>
          <p:cNvSpPr txBox="1"/>
          <p:nvPr/>
        </p:nvSpPr>
        <p:spPr>
          <a:xfrm>
            <a:off x="9751930" y="1681153"/>
            <a:ext cx="881854" cy="301621"/>
          </a:xfrm>
          <a:prstGeom prst="rect">
            <a:avLst/>
          </a:prstGeom>
          <a:noFill/>
        </p:spPr>
        <p:txBody>
          <a:bodyPr wrap="square" lIns="0" tIns="0" rIns="0" bIns="0" rtlCol="0">
            <a:spAutoFit/>
          </a:bodyPr>
          <a:lstStyle/>
          <a:p>
            <a:pPr algn="ctr"/>
            <a:r>
              <a:rPr lang="en-US" sz="980">
                <a:latin typeface="+mj-lt"/>
              </a:rPr>
              <a:t>Azure SQL PaaS</a:t>
            </a:r>
          </a:p>
        </p:txBody>
      </p:sp>
      <p:sp>
        <p:nvSpPr>
          <p:cNvPr id="14" name="TextBox 13">
            <a:extLst>
              <a:ext uri="{FF2B5EF4-FFF2-40B4-BE49-F238E27FC236}">
                <a16:creationId xmlns:a16="http://schemas.microsoft.com/office/drawing/2014/main" id="{BD594AEA-0013-4206-A9D0-9B08BBAC0EF1}"/>
              </a:ext>
            </a:extLst>
          </p:cNvPr>
          <p:cNvSpPr txBox="1"/>
          <p:nvPr/>
        </p:nvSpPr>
        <p:spPr>
          <a:xfrm>
            <a:off x="2066963" y="2387982"/>
            <a:ext cx="4779839" cy="399787"/>
          </a:xfrm>
          <a:prstGeom prst="rect">
            <a:avLst/>
          </a:prstGeom>
          <a:solidFill>
            <a:schemeClr val="accent5">
              <a:alpha val="3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35857" rIns="35857" rtlCol="0" anchor="t">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078" dirty="0"/>
              <a:t>Legacy workloads</a:t>
            </a:r>
          </a:p>
          <a:p>
            <a:pPr algn="l"/>
            <a:r>
              <a:rPr lang="en-US" sz="931" dirty="0">
                <a:solidFill>
                  <a:schemeClr val="tx1"/>
                </a:solidFill>
              </a:rPr>
              <a:t>Easy lift-and-shift to IaaS eliminates the need for rearchitecting or refactoring </a:t>
            </a:r>
          </a:p>
        </p:txBody>
      </p:sp>
      <p:sp>
        <p:nvSpPr>
          <p:cNvPr id="17" name="TextBox 16">
            <a:extLst>
              <a:ext uri="{FF2B5EF4-FFF2-40B4-BE49-F238E27FC236}">
                <a16:creationId xmlns:a16="http://schemas.microsoft.com/office/drawing/2014/main" id="{37806E1A-791D-488A-8F92-5333D4F8DB2F}"/>
              </a:ext>
            </a:extLst>
          </p:cNvPr>
          <p:cNvSpPr txBox="1"/>
          <p:nvPr/>
        </p:nvSpPr>
        <p:spPr>
          <a:xfrm>
            <a:off x="2066963" y="2835524"/>
            <a:ext cx="4779839" cy="401457"/>
          </a:xfrm>
          <a:prstGeom prst="rect">
            <a:avLst/>
          </a:prstGeom>
          <a:solidFill>
            <a:schemeClr val="accent5">
              <a:alpha val="3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35857" rIns="35857" rtlCol="0" anchor="t">
            <a:spAutoFit/>
          </a:bodyPr>
          <a:lstStyle>
            <a:defPPr>
              <a:defRPr lang="en-US"/>
            </a:defPPr>
            <a:lvl1pPr>
              <a:defRPr sz="1078">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Time constraints</a:t>
            </a:r>
          </a:p>
          <a:p>
            <a:r>
              <a:rPr lang="en-US" sz="931" dirty="0">
                <a:solidFill>
                  <a:schemeClr val="tx1"/>
                </a:solidFill>
              </a:rPr>
              <a:t>Lift-and-shift to IaaS leverages existing on-premises skillsets </a:t>
            </a:r>
          </a:p>
        </p:txBody>
      </p:sp>
      <p:sp>
        <p:nvSpPr>
          <p:cNvPr id="20" name="TextBox 19">
            <a:extLst>
              <a:ext uri="{FF2B5EF4-FFF2-40B4-BE49-F238E27FC236}">
                <a16:creationId xmlns:a16="http://schemas.microsoft.com/office/drawing/2014/main" id="{DDBA8AE8-E7DD-47E0-9D89-FA150C40C1F2}"/>
              </a:ext>
            </a:extLst>
          </p:cNvPr>
          <p:cNvSpPr txBox="1"/>
          <p:nvPr/>
        </p:nvSpPr>
        <p:spPr>
          <a:xfrm>
            <a:off x="2066963" y="3302013"/>
            <a:ext cx="4779839" cy="401457"/>
          </a:xfrm>
          <a:prstGeom prst="rect">
            <a:avLst/>
          </a:prstGeom>
          <a:solidFill>
            <a:schemeClr val="accent5">
              <a:alpha val="3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35857" rIns="35857" rtlCol="0" anchor="t">
            <a:spAutoFit/>
          </a:bodyPr>
          <a:lstStyle>
            <a:defPPr>
              <a:defRPr lang="en-US"/>
            </a:defPPr>
            <a:lvl1pPr>
              <a:defRPr sz="1078">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Reliance on non-PaaS offerings</a:t>
            </a:r>
          </a:p>
          <a:p>
            <a:r>
              <a:rPr lang="en-US" sz="931" dirty="0">
                <a:solidFill>
                  <a:schemeClr val="tx1"/>
                </a:solidFill>
              </a:rPr>
              <a:t>IaaS can adhere to on-premises standards  </a:t>
            </a:r>
          </a:p>
        </p:txBody>
      </p:sp>
      <p:sp>
        <p:nvSpPr>
          <p:cNvPr id="23" name="TextBox 22">
            <a:extLst>
              <a:ext uri="{FF2B5EF4-FFF2-40B4-BE49-F238E27FC236}">
                <a16:creationId xmlns:a16="http://schemas.microsoft.com/office/drawing/2014/main" id="{DB4ED0D5-DBCC-4837-B18E-8A6F7E8734C3}"/>
              </a:ext>
            </a:extLst>
          </p:cNvPr>
          <p:cNvSpPr txBox="1"/>
          <p:nvPr/>
        </p:nvSpPr>
        <p:spPr>
          <a:xfrm>
            <a:off x="2066963" y="3772319"/>
            <a:ext cx="4779839" cy="401457"/>
          </a:xfrm>
          <a:prstGeom prst="rect">
            <a:avLst/>
          </a:prstGeom>
          <a:solidFill>
            <a:schemeClr val="accent5">
              <a:alpha val="3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35857" rIns="35857" rtlCol="0" anchor="t">
            <a:spAutoFit/>
          </a:bodyPr>
          <a:lstStyle>
            <a:defPPr>
              <a:defRPr lang="en-US"/>
            </a:defPPr>
            <a:lvl1pPr>
              <a:defRPr sz="1078">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Business critical data</a:t>
            </a:r>
          </a:p>
          <a:p>
            <a:r>
              <a:rPr lang="en-US" sz="931" dirty="0">
                <a:solidFill>
                  <a:schemeClr val="tx1"/>
                </a:solidFill>
              </a:rPr>
              <a:t>Maintain OS-level control to customize manageability and security</a:t>
            </a:r>
          </a:p>
        </p:txBody>
      </p:sp>
      <p:sp>
        <p:nvSpPr>
          <p:cNvPr id="40" name="TextBox 39">
            <a:extLst>
              <a:ext uri="{FF2B5EF4-FFF2-40B4-BE49-F238E27FC236}">
                <a16:creationId xmlns:a16="http://schemas.microsoft.com/office/drawing/2014/main" id="{1280E50B-321F-45B7-8182-B60424BE734C}"/>
              </a:ext>
            </a:extLst>
          </p:cNvPr>
          <p:cNvSpPr txBox="1"/>
          <p:nvPr/>
        </p:nvSpPr>
        <p:spPr>
          <a:xfrm>
            <a:off x="3251789" y="2215736"/>
            <a:ext cx="2485157" cy="158407"/>
          </a:xfrm>
          <a:prstGeom prst="rect">
            <a:avLst/>
          </a:prstGeom>
          <a:solidFill>
            <a:schemeClr val="bg2"/>
          </a:solidFill>
        </p:spPr>
        <p:txBody>
          <a:bodyPr wrap="square" lIns="0" tIns="0" rIns="0" bIns="0" rtlCol="0">
            <a:spAutoFit/>
          </a:bodyPr>
          <a:lstStyle/>
          <a:p>
            <a:pPr algn="ctr"/>
            <a:r>
              <a:rPr lang="en-US" sz="1029" b="1" dirty="0">
                <a:latin typeface="+mj-lt"/>
              </a:rPr>
              <a:t>Why IaaS?</a:t>
            </a:r>
          </a:p>
        </p:txBody>
      </p:sp>
      <p:sp>
        <p:nvSpPr>
          <p:cNvPr id="42" name="TextBox 41">
            <a:extLst>
              <a:ext uri="{FF2B5EF4-FFF2-40B4-BE49-F238E27FC236}">
                <a16:creationId xmlns:a16="http://schemas.microsoft.com/office/drawing/2014/main" id="{B764C5B3-7522-4D89-A7ED-1551E7C89FD3}"/>
              </a:ext>
            </a:extLst>
          </p:cNvPr>
          <p:cNvSpPr txBox="1"/>
          <p:nvPr/>
        </p:nvSpPr>
        <p:spPr>
          <a:xfrm>
            <a:off x="7019764" y="2387983"/>
            <a:ext cx="4900778" cy="401457"/>
          </a:xfrm>
          <a:prstGeom prst="rect">
            <a:avLst/>
          </a:prstGeom>
          <a:solidFill>
            <a:schemeClr val="accent5">
              <a:alpha val="3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35857" rIns="35857" rtlCol="0" anchor="t">
            <a:spAutoFit/>
          </a:bodyPr>
          <a:lstStyle>
            <a:defPPr>
              <a:defRPr lang="en-US"/>
            </a:defPPr>
            <a:lvl1pPr>
              <a:defRPr sz="1078">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No end of support hassles</a:t>
            </a:r>
          </a:p>
          <a:p>
            <a:r>
              <a:rPr lang="en-US" sz="931" dirty="0">
                <a:solidFill>
                  <a:schemeClr val="tx1"/>
                </a:solidFill>
              </a:rPr>
              <a:t>Always up to date, never out of support, with backwards compatibility to SQL Server 2008</a:t>
            </a:r>
          </a:p>
        </p:txBody>
      </p:sp>
      <p:sp>
        <p:nvSpPr>
          <p:cNvPr id="45" name="TextBox 44">
            <a:extLst>
              <a:ext uri="{FF2B5EF4-FFF2-40B4-BE49-F238E27FC236}">
                <a16:creationId xmlns:a16="http://schemas.microsoft.com/office/drawing/2014/main" id="{84F01024-7227-4F79-9D5D-55A42B11C90E}"/>
              </a:ext>
            </a:extLst>
          </p:cNvPr>
          <p:cNvSpPr txBox="1"/>
          <p:nvPr/>
        </p:nvSpPr>
        <p:spPr>
          <a:xfrm>
            <a:off x="7019764" y="2835520"/>
            <a:ext cx="4900777" cy="401457"/>
          </a:xfrm>
          <a:prstGeom prst="rect">
            <a:avLst/>
          </a:prstGeom>
          <a:solidFill>
            <a:schemeClr val="accent5">
              <a:alpha val="3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35857" rIns="35857" rtlCol="0" anchor="t">
            <a:spAutoFit/>
          </a:bodyPr>
          <a:lstStyle>
            <a:defPPr>
              <a:defRPr lang="en-US"/>
            </a:defPPr>
            <a:lvl1pPr>
              <a:defRPr sz="1078">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Does more on your behalf</a:t>
            </a:r>
          </a:p>
          <a:p>
            <a:r>
              <a:rPr lang="en-US" sz="931" dirty="0">
                <a:solidFill>
                  <a:schemeClr val="tx1"/>
                </a:solidFill>
              </a:rPr>
              <a:t>Automated and AI-powered features enhance performance and security for you </a:t>
            </a:r>
          </a:p>
        </p:txBody>
      </p:sp>
      <p:sp>
        <p:nvSpPr>
          <p:cNvPr id="48" name="TextBox 47">
            <a:extLst>
              <a:ext uri="{FF2B5EF4-FFF2-40B4-BE49-F238E27FC236}">
                <a16:creationId xmlns:a16="http://schemas.microsoft.com/office/drawing/2014/main" id="{B213D67E-C160-479B-972C-48E8D94A9424}"/>
              </a:ext>
            </a:extLst>
          </p:cNvPr>
          <p:cNvSpPr txBox="1"/>
          <p:nvPr/>
        </p:nvSpPr>
        <p:spPr>
          <a:xfrm>
            <a:off x="7019764" y="3302005"/>
            <a:ext cx="4900777" cy="401457"/>
          </a:xfrm>
          <a:prstGeom prst="rect">
            <a:avLst/>
          </a:prstGeom>
          <a:solidFill>
            <a:schemeClr val="accent5">
              <a:alpha val="3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35857" rIns="35857" rtlCol="0" anchor="t">
            <a:spAutoFit/>
          </a:bodyPr>
          <a:lstStyle>
            <a:defPPr>
              <a:defRPr lang="en-US"/>
            </a:defPPr>
            <a:lvl1pPr>
              <a:defRPr sz="1078">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Fully managed SQL Server instance</a:t>
            </a:r>
          </a:p>
          <a:p>
            <a:r>
              <a:rPr lang="en-US" sz="931" dirty="0">
                <a:solidFill>
                  <a:schemeClr val="tx1"/>
                </a:solidFill>
              </a:rPr>
              <a:t>Broadest SQL Server compatibility with the benefits of a fully managed, integrated service</a:t>
            </a:r>
          </a:p>
        </p:txBody>
      </p:sp>
      <p:sp>
        <p:nvSpPr>
          <p:cNvPr id="51" name="TextBox 50">
            <a:extLst>
              <a:ext uri="{FF2B5EF4-FFF2-40B4-BE49-F238E27FC236}">
                <a16:creationId xmlns:a16="http://schemas.microsoft.com/office/drawing/2014/main" id="{A7CA09F5-CC79-45D8-96A1-8BF431F37545}"/>
              </a:ext>
            </a:extLst>
          </p:cNvPr>
          <p:cNvSpPr txBox="1"/>
          <p:nvPr/>
        </p:nvSpPr>
        <p:spPr>
          <a:xfrm>
            <a:off x="7019765" y="3772319"/>
            <a:ext cx="4900776" cy="401457"/>
          </a:xfrm>
          <a:prstGeom prst="rect">
            <a:avLst/>
          </a:prstGeom>
          <a:solidFill>
            <a:schemeClr val="accent5">
              <a:alpha val="3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35857" rIns="35857" rtlCol="0" anchor="t">
            <a:spAutoFit/>
          </a:bodyPr>
          <a:lstStyle>
            <a:defPPr>
              <a:defRPr lang="en-US"/>
            </a:defPPr>
            <a:lvl1pPr>
              <a:defRPr sz="1078">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Built-in HA and automatic</a:t>
            </a:r>
          </a:p>
          <a:p>
            <a:r>
              <a:rPr lang="en-US" sz="931" dirty="0">
                <a:solidFill>
                  <a:schemeClr val="tx1"/>
                </a:solidFill>
              </a:rPr>
              <a:t>Provides automated backups, auto-failovers and up to 99.995% SLA</a:t>
            </a:r>
          </a:p>
        </p:txBody>
      </p:sp>
      <p:sp>
        <p:nvSpPr>
          <p:cNvPr id="53" name="TextBox 52">
            <a:extLst>
              <a:ext uri="{FF2B5EF4-FFF2-40B4-BE49-F238E27FC236}">
                <a16:creationId xmlns:a16="http://schemas.microsoft.com/office/drawing/2014/main" id="{9DDFA558-EE74-4077-A2E4-C78DC4D1A6C3}"/>
              </a:ext>
            </a:extLst>
          </p:cNvPr>
          <p:cNvSpPr txBox="1"/>
          <p:nvPr/>
        </p:nvSpPr>
        <p:spPr>
          <a:xfrm>
            <a:off x="8177758" y="2215736"/>
            <a:ext cx="2495040" cy="158407"/>
          </a:xfrm>
          <a:prstGeom prst="rect">
            <a:avLst/>
          </a:prstGeom>
          <a:solidFill>
            <a:schemeClr val="bg2"/>
          </a:solidFill>
        </p:spPr>
        <p:txBody>
          <a:bodyPr wrap="square" lIns="0" tIns="0" rIns="0" bIns="0" rtlCol="0">
            <a:spAutoFit/>
          </a:bodyPr>
          <a:lstStyle/>
          <a:p>
            <a:pPr algn="ctr"/>
            <a:r>
              <a:rPr lang="en-US" sz="1029" dirty="0">
                <a:latin typeface="+mj-lt"/>
              </a:rPr>
              <a:t>Why PaaS?</a:t>
            </a:r>
          </a:p>
        </p:txBody>
      </p:sp>
      <p:pic>
        <p:nvPicPr>
          <p:cNvPr id="62" name="Picture 2" descr="Story logo">
            <a:extLst>
              <a:ext uri="{FF2B5EF4-FFF2-40B4-BE49-F238E27FC236}">
                <a16:creationId xmlns:a16="http://schemas.microsoft.com/office/drawing/2014/main" id="{6B0E27AD-4E8E-4AC0-B45E-13D177139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8843" y="4337069"/>
            <a:ext cx="1091025" cy="10910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5C5CD118-09A3-4E2E-A2D2-28B83B5209F7}"/>
              </a:ext>
            </a:extLst>
          </p:cNvPr>
          <p:cNvSpPr txBox="1"/>
          <p:nvPr/>
        </p:nvSpPr>
        <p:spPr>
          <a:xfrm>
            <a:off x="2066962" y="4424011"/>
            <a:ext cx="9853578" cy="512935"/>
          </a:xfrm>
          <a:prstGeom prst="rect">
            <a:avLst/>
          </a:prstGeom>
          <a:noFill/>
        </p:spPr>
        <p:txBody>
          <a:bodyPr wrap="square">
            <a:spAutoFit/>
          </a:bodyPr>
          <a:lstStyle/>
          <a:p>
            <a:r>
              <a:rPr lang="en-US" sz="1372" dirty="0"/>
              <a:t>To keep pace in a changing tax industry, H&amp;R Block wanted to unify its disparate data sources so the company could deliver more seamless multichannel experiences and provide better service for its customers.</a:t>
            </a:r>
          </a:p>
        </p:txBody>
      </p:sp>
      <p:sp>
        <p:nvSpPr>
          <p:cNvPr id="70" name="TextBox 69">
            <a:extLst>
              <a:ext uri="{FF2B5EF4-FFF2-40B4-BE49-F238E27FC236}">
                <a16:creationId xmlns:a16="http://schemas.microsoft.com/office/drawing/2014/main" id="{296C48B8-F566-414B-BF5C-729675B37198}"/>
              </a:ext>
            </a:extLst>
          </p:cNvPr>
          <p:cNvSpPr txBox="1"/>
          <p:nvPr/>
        </p:nvSpPr>
        <p:spPr>
          <a:xfrm>
            <a:off x="2066964" y="4930947"/>
            <a:ext cx="4903443" cy="754315"/>
          </a:xfrm>
          <a:prstGeom prst="rect">
            <a:avLst/>
          </a:prstGeom>
          <a:noFill/>
        </p:spPr>
        <p:txBody>
          <a:bodyPr wrap="square">
            <a:spAutoFit/>
          </a:bodyPr>
          <a:lstStyle/>
          <a:p>
            <a:pPr>
              <a:tabLst>
                <a:tab pos="2689159" algn="l"/>
              </a:tabLst>
            </a:pPr>
            <a:r>
              <a:rPr lang="en-US" sz="1078" b="1" dirty="0">
                <a:ea typeface="SimSun" panose="02010600030101010101" pitchFamily="2" charset="-122"/>
              </a:rPr>
              <a:t>Phase 1 – Lift and shift to Azure SQL IaaS</a:t>
            </a:r>
          </a:p>
          <a:p>
            <a:pPr marL="168072" indent="-168072">
              <a:buFont typeface="Arial" panose="020B0604020202020204" pitchFamily="34" charset="0"/>
              <a:buChar char="•"/>
              <a:tabLst>
                <a:tab pos="2689159" algn="l"/>
              </a:tabLst>
            </a:pPr>
            <a:r>
              <a:rPr lang="en-US" sz="1078" dirty="0">
                <a:ea typeface="SimSun" panose="02010600030101010101" pitchFamily="2" charset="-122"/>
              </a:rPr>
              <a:t>Migration expediency in limited time window</a:t>
            </a:r>
          </a:p>
          <a:p>
            <a:pPr marL="168072" indent="-168072">
              <a:buFont typeface="Arial" panose="020B0604020202020204" pitchFamily="34" charset="0"/>
              <a:buChar char="•"/>
              <a:tabLst>
                <a:tab pos="2689159" algn="l"/>
              </a:tabLst>
            </a:pPr>
            <a:r>
              <a:rPr lang="en-US" sz="1078" dirty="0">
                <a:ea typeface="SimSun" panose="02010600030101010101" pitchFamily="2" charset="-122"/>
              </a:rPr>
              <a:t>Maintain OS-level control</a:t>
            </a:r>
          </a:p>
          <a:p>
            <a:pPr marL="168072" indent="-168072">
              <a:buFont typeface="Arial" panose="020B0604020202020204" pitchFamily="34" charset="0"/>
              <a:buChar char="•"/>
              <a:tabLst>
                <a:tab pos="2689159" algn="l"/>
              </a:tabLst>
            </a:pPr>
            <a:r>
              <a:rPr lang="en-US" sz="1078" dirty="0">
                <a:ea typeface="SimSun" panose="02010600030101010101" pitchFamily="2" charset="-122"/>
              </a:rPr>
              <a:t>Perceived initial lower risk than a direct PaaS migration</a:t>
            </a:r>
            <a:r>
              <a:rPr lang="en-US" sz="1078" dirty="0">
                <a:latin typeface="Tahoma" panose="020B0604030504040204" pitchFamily="34" charset="0"/>
                <a:ea typeface="SimSun" panose="02010600030101010101" pitchFamily="2" charset="-122"/>
              </a:rPr>
              <a:t>.</a:t>
            </a:r>
          </a:p>
        </p:txBody>
      </p:sp>
      <p:sp>
        <p:nvSpPr>
          <p:cNvPr id="80" name="TextBox 79">
            <a:extLst>
              <a:ext uri="{FF2B5EF4-FFF2-40B4-BE49-F238E27FC236}">
                <a16:creationId xmlns:a16="http://schemas.microsoft.com/office/drawing/2014/main" id="{9910FB87-451D-4DBA-BEC2-E02028547A55}"/>
              </a:ext>
            </a:extLst>
          </p:cNvPr>
          <p:cNvSpPr txBox="1"/>
          <p:nvPr/>
        </p:nvSpPr>
        <p:spPr>
          <a:xfrm>
            <a:off x="7017097" y="4930945"/>
            <a:ext cx="4903443" cy="920266"/>
          </a:xfrm>
          <a:prstGeom prst="rect">
            <a:avLst/>
          </a:prstGeom>
          <a:noFill/>
        </p:spPr>
        <p:txBody>
          <a:bodyPr wrap="square">
            <a:spAutoFit/>
          </a:bodyPr>
          <a:lstStyle/>
          <a:p>
            <a:pPr>
              <a:tabLst>
                <a:tab pos="2689159" algn="l"/>
              </a:tabLst>
            </a:pPr>
            <a:r>
              <a:rPr lang="en-US" sz="1078" b="1" dirty="0">
                <a:ea typeface="SimSun" panose="02010600030101010101" pitchFamily="2" charset="-122"/>
              </a:rPr>
              <a:t>Phase 2 – Modernize on Azure SQL PaaS</a:t>
            </a:r>
          </a:p>
          <a:p>
            <a:pPr marL="168072" indent="-168072">
              <a:buFont typeface="Arial" panose="020B0604020202020204" pitchFamily="34" charset="0"/>
              <a:buChar char="•"/>
              <a:tabLst>
                <a:tab pos="2689159" algn="l"/>
              </a:tabLst>
            </a:pPr>
            <a:r>
              <a:rPr lang="en-US" sz="1078" dirty="0">
                <a:ea typeface="SimSun" panose="02010600030101010101" pitchFamily="2" charset="-122"/>
              </a:rPr>
              <a:t>Cost optimization through eliminated infra and reduced admin costs</a:t>
            </a:r>
          </a:p>
          <a:p>
            <a:pPr marL="168072" indent="-168072">
              <a:buFont typeface="Arial" panose="020B0604020202020204" pitchFamily="34" charset="0"/>
              <a:buChar char="•"/>
              <a:tabLst>
                <a:tab pos="2689159" algn="l"/>
              </a:tabLst>
            </a:pPr>
            <a:r>
              <a:rPr lang="en-US" sz="1078" dirty="0">
                <a:ea typeface="SimSun" panose="02010600030101010101" pitchFamily="2" charset="-122"/>
              </a:rPr>
              <a:t>Improved productivity through automated features </a:t>
            </a:r>
          </a:p>
          <a:p>
            <a:pPr marL="168072" indent="-168072">
              <a:buFont typeface="Arial" panose="020B0604020202020204" pitchFamily="34" charset="0"/>
              <a:buChar char="•"/>
              <a:tabLst>
                <a:tab pos="2689159" algn="l"/>
              </a:tabLst>
            </a:pPr>
            <a:r>
              <a:rPr lang="en-US" sz="1078" dirty="0">
                <a:ea typeface="SimSun" panose="02010600030101010101" pitchFamily="2" charset="-122"/>
              </a:rPr>
              <a:t>Accelerate time to market through CI/CD and DevOps processes</a:t>
            </a:r>
          </a:p>
          <a:p>
            <a:pPr marL="168072" indent="-168072">
              <a:buFont typeface="Arial" panose="020B0604020202020204" pitchFamily="34" charset="0"/>
              <a:buChar char="•"/>
              <a:tabLst>
                <a:tab pos="2689159" algn="l"/>
              </a:tabLst>
            </a:pPr>
            <a:r>
              <a:rPr lang="en-US" sz="1078" dirty="0">
                <a:ea typeface="SimSun" panose="02010600030101010101" pitchFamily="2" charset="-122"/>
              </a:rPr>
              <a:t>AI and machine learning support ongoing innovation and customer value</a:t>
            </a:r>
          </a:p>
        </p:txBody>
      </p:sp>
      <p:sp>
        <p:nvSpPr>
          <p:cNvPr id="85" name="TextBox 84">
            <a:extLst>
              <a:ext uri="{FF2B5EF4-FFF2-40B4-BE49-F238E27FC236}">
                <a16:creationId xmlns:a16="http://schemas.microsoft.com/office/drawing/2014/main" id="{CFD05DB6-CAFA-47D8-82C3-C7229976CB1E}"/>
              </a:ext>
            </a:extLst>
          </p:cNvPr>
          <p:cNvSpPr txBox="1"/>
          <p:nvPr/>
        </p:nvSpPr>
        <p:spPr>
          <a:xfrm>
            <a:off x="2066962" y="5975553"/>
            <a:ext cx="9976626" cy="399787"/>
          </a:xfrm>
          <a:prstGeom prst="rect">
            <a:avLst/>
          </a:prstGeom>
          <a:noFill/>
        </p:spPr>
        <p:txBody>
          <a:bodyPr wrap="square">
            <a:spAutoFit/>
          </a:bodyPr>
          <a:lstStyle/>
          <a:p>
            <a:r>
              <a:rPr lang="en-US" sz="1029" i="1" dirty="0"/>
              <a:t>“SQL [Managed Instance] gives us a smooth migration path for moving existing workloads to Azure with minimal technical reengineering.”</a:t>
            </a:r>
          </a:p>
          <a:p>
            <a:r>
              <a:rPr lang="en-US" sz="980" dirty="0">
                <a:solidFill>
                  <a:srgbClr val="0078D7"/>
                </a:solidFill>
                <a:latin typeface="Segoe UI Semibold"/>
              </a:rPr>
              <a:t>Sameer Agarwal, Manager, Enterprise Data Analytics, H&amp;R Block</a:t>
            </a:r>
          </a:p>
        </p:txBody>
      </p:sp>
      <p:sp>
        <p:nvSpPr>
          <p:cNvPr id="59" name="TextBox 58">
            <a:extLst>
              <a:ext uri="{FF2B5EF4-FFF2-40B4-BE49-F238E27FC236}">
                <a16:creationId xmlns:a16="http://schemas.microsoft.com/office/drawing/2014/main" id="{9AF2AA96-3043-47CE-B750-37CAB0621BF7}"/>
              </a:ext>
            </a:extLst>
          </p:cNvPr>
          <p:cNvSpPr txBox="1"/>
          <p:nvPr/>
        </p:nvSpPr>
        <p:spPr>
          <a:xfrm>
            <a:off x="180267" y="6658089"/>
            <a:ext cx="9532021" cy="150863"/>
          </a:xfrm>
          <a:prstGeom prst="rect">
            <a:avLst/>
          </a:prstGeom>
          <a:noFill/>
        </p:spPr>
        <p:txBody>
          <a:bodyPr wrap="square" lIns="0" tIns="0" rIns="0" bIns="0" rtlCol="0">
            <a:spAutoFit/>
          </a:bodyPr>
          <a:lstStyle/>
          <a:p>
            <a:pPr algn="l"/>
            <a:r>
              <a:rPr lang="en-US" sz="980" baseline="30000" dirty="0">
                <a:gradFill>
                  <a:gsLst>
                    <a:gs pos="2917">
                      <a:schemeClr val="tx1"/>
                    </a:gs>
                    <a:gs pos="30000">
                      <a:schemeClr val="tx1"/>
                    </a:gs>
                  </a:gsLst>
                  <a:lin ang="5400000" scaled="0"/>
                </a:gradFill>
              </a:rPr>
              <a:t>*</a:t>
            </a:r>
            <a:r>
              <a:rPr lang="en-US" sz="980" dirty="0">
                <a:gradFill>
                  <a:gsLst>
                    <a:gs pos="2917">
                      <a:schemeClr val="tx1"/>
                    </a:gs>
                    <a:gs pos="30000">
                      <a:schemeClr val="tx1"/>
                    </a:gs>
                  </a:gsLst>
                  <a:lin ang="5400000" scaled="0"/>
                </a:gradFill>
              </a:rPr>
              <a:t> “Azure SQL Purchase Journey and Audience Mindset” customer research with ITDM/DBA/DevOps audience, Dec 2020</a:t>
            </a:r>
          </a:p>
        </p:txBody>
      </p:sp>
    </p:spTree>
    <p:extLst>
      <p:ext uri="{BB962C8B-B14F-4D97-AF65-F5344CB8AC3E}">
        <p14:creationId xmlns:p14="http://schemas.microsoft.com/office/powerpoint/2010/main" val="25602734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8263" y="457200"/>
            <a:ext cx="11074085" cy="1161738"/>
          </a:xfrm>
        </p:spPr>
        <p:txBody>
          <a:bodyPr/>
          <a:lstStyle/>
          <a:p>
            <a:r>
              <a:rPr lang="en-US" dirty="0"/>
              <a:t>Migrate to IaaS, continue to PaaS and boost your ROI</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10"/>
          </p:nvPr>
        </p:nvSpPr>
        <p:spPr>
          <a:xfrm>
            <a:off x="586390" y="1224508"/>
            <a:ext cx="9202187" cy="492443"/>
          </a:xfrm>
        </p:spPr>
        <p:txBody>
          <a:bodyPr/>
          <a:lstStyle/>
          <a:p>
            <a:r>
              <a:rPr lang="en-US" sz="1600" dirty="0"/>
              <a:t>Enterprise Strategy Group examined potential cost savings and business benefits enterprises would achieve from migrating on-premises workloads to Azure SQL, first to IaaS then to PaaS.</a:t>
            </a:r>
          </a:p>
        </p:txBody>
      </p:sp>
      <p:sp>
        <p:nvSpPr>
          <p:cNvPr id="14" name="Rounded Rectangle 13">
            <a:extLst>
              <a:ext uri="{FF2B5EF4-FFF2-40B4-BE49-F238E27FC236}">
                <a16:creationId xmlns:a16="http://schemas.microsoft.com/office/drawing/2014/main" id="{813A5768-1B24-4442-8CF0-1143C95CFD62}"/>
              </a:ext>
              <a:ext uri="{C183D7F6-B498-43B3-948B-1728B52AA6E4}">
                <adec:decorative xmlns:adec="http://schemas.microsoft.com/office/drawing/2017/decorative" val="1"/>
              </a:ext>
            </a:extLst>
          </p:cNvPr>
          <p:cNvSpPr/>
          <p:nvPr/>
        </p:nvSpPr>
        <p:spPr>
          <a:xfrm>
            <a:off x="2968052" y="2292847"/>
            <a:ext cx="8699765" cy="3522688"/>
          </a:xfrm>
          <a:prstGeom prst="roundRect">
            <a:avLst>
              <a:gd name="adj" fmla="val 29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147474C5-8F84-3D41-9586-C0B7861E6274}"/>
              </a:ext>
              <a:ext uri="{C183D7F6-B498-43B3-948B-1728B52AA6E4}">
                <adec:decorative xmlns:adec="http://schemas.microsoft.com/office/drawing/2017/decorative" val="1"/>
              </a:ext>
            </a:extLst>
          </p:cNvPr>
          <p:cNvCxnSpPr/>
          <p:nvPr/>
        </p:nvCxnSpPr>
        <p:spPr>
          <a:xfrm>
            <a:off x="6190938" y="2548329"/>
            <a:ext cx="0" cy="3028013"/>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Cover page of the recently published commissioned study that looked at the potential savings and operational benefits of migrating from on-premises to Azure SQL, first to IaaS and then continuing to PaaS by the Enterprise Strategy Group.">
            <a:extLst>
              <a:ext uri="{FF2B5EF4-FFF2-40B4-BE49-F238E27FC236}">
                <a16:creationId xmlns:a16="http://schemas.microsoft.com/office/drawing/2014/main" id="{F35CA8AE-4710-4C9B-AEFE-29C3AF3000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4598" y="2292847"/>
            <a:ext cx="2710258" cy="3523337"/>
          </a:xfrm>
          <a:prstGeom prst="rect">
            <a:avLst/>
          </a:prstGeom>
          <a:ln>
            <a:solidFill>
              <a:srgbClr val="053D5C"/>
            </a:solidFill>
          </a:ln>
          <a:effectLst>
            <a:outerShdw blurRad="158948" dist="100409" dir="2700000" algn="tl" rotWithShape="0">
              <a:prstClr val="black">
                <a:alpha val="24891"/>
              </a:prstClr>
            </a:outerShdw>
          </a:effectLst>
        </p:spPr>
      </p:pic>
      <p:sp>
        <p:nvSpPr>
          <p:cNvPr id="6" name="Content Placeholder 5">
            <a:extLst>
              <a:ext uri="{FF2B5EF4-FFF2-40B4-BE49-F238E27FC236}">
                <a16:creationId xmlns:a16="http://schemas.microsoft.com/office/drawing/2014/main" id="{C963C917-1D0B-49EC-93CE-B2723FFA6352}"/>
              </a:ext>
            </a:extLst>
          </p:cNvPr>
          <p:cNvSpPr>
            <a:spLocks noGrp="1"/>
          </p:cNvSpPr>
          <p:nvPr>
            <p:ph sz="quarter" idx="4294967295"/>
          </p:nvPr>
        </p:nvSpPr>
        <p:spPr>
          <a:xfrm>
            <a:off x="3611901" y="3198084"/>
            <a:ext cx="2384164" cy="339595"/>
          </a:xfrm>
        </p:spPr>
        <p:txBody>
          <a:bodyPr/>
          <a:lstStyle/>
          <a:p>
            <a:pPr marL="0" indent="0" algn="ctr" defTabSz="914225">
              <a:lnSpc>
                <a:spcPct val="90000"/>
              </a:lnSpc>
              <a:spcBef>
                <a:spcPts val="0"/>
              </a:spcBef>
              <a:spcAft>
                <a:spcPts val="600"/>
              </a:spcAft>
              <a:buSzTx/>
              <a:buNone/>
              <a:defRPr/>
            </a:pPr>
            <a:r>
              <a:rPr lang="en-US" sz="1800" dirty="0">
                <a:solidFill>
                  <a:schemeClr val="bg1"/>
                </a:solidFill>
                <a:latin typeface="Segoe UI Semibold"/>
                <a:cs typeface="+mn-cs"/>
              </a:rPr>
              <a:t>Key report benefits and findings</a:t>
            </a:r>
            <a:r>
              <a:rPr lang="en-US" sz="1800" baseline="30000" dirty="0">
                <a:solidFill>
                  <a:schemeClr val="bg1"/>
                </a:solidFill>
                <a:latin typeface="Segoe UI Semibold"/>
                <a:cs typeface="+mn-cs"/>
              </a:rPr>
              <a:t>1</a:t>
            </a:r>
          </a:p>
        </p:txBody>
      </p:sp>
      <p:sp>
        <p:nvSpPr>
          <p:cNvPr id="7" name="Content Placeholder 6">
            <a:extLst>
              <a:ext uri="{FF2B5EF4-FFF2-40B4-BE49-F238E27FC236}">
                <a16:creationId xmlns:a16="http://schemas.microsoft.com/office/drawing/2014/main" id="{5DAB5DA6-8FF5-41CF-B707-B58D34F39629}"/>
              </a:ext>
            </a:extLst>
          </p:cNvPr>
          <p:cNvSpPr>
            <a:spLocks noGrp="1"/>
          </p:cNvSpPr>
          <p:nvPr>
            <p:ph sz="quarter" idx="4294967295"/>
          </p:nvPr>
        </p:nvSpPr>
        <p:spPr>
          <a:xfrm>
            <a:off x="3531668" y="3855438"/>
            <a:ext cx="2509368" cy="830263"/>
          </a:xfrm>
        </p:spPr>
        <p:txBody>
          <a:bodyPr/>
          <a:lstStyle/>
          <a:p>
            <a:pPr marL="0" indent="0" algn="ctr" defTabSz="914225">
              <a:spcBef>
                <a:spcPts val="0"/>
              </a:spcBef>
              <a:buSzTx/>
              <a:buNone/>
              <a:defRPr/>
            </a:pPr>
            <a:r>
              <a:rPr lang="en-US" sz="3000" b="1" dirty="0">
                <a:solidFill>
                  <a:schemeClr val="bg1"/>
                </a:solidFill>
                <a:latin typeface="+mn-lt"/>
                <a:ea typeface="Times New Roman" panose="02020603050405020304" pitchFamily="18" charset="0"/>
                <a:cs typeface="+mn-cs"/>
              </a:rPr>
              <a:t>Up to 47%</a:t>
            </a:r>
            <a:endParaRPr lang="en-US" b="1" dirty="0">
              <a:solidFill>
                <a:schemeClr val="bg1"/>
              </a:solidFill>
              <a:latin typeface="+mn-lt"/>
              <a:ea typeface="Times New Roman" panose="02020603050405020304" pitchFamily="18" charset="0"/>
              <a:cs typeface="+mn-cs"/>
            </a:endParaRPr>
          </a:p>
          <a:p>
            <a:pPr marL="0" indent="0" algn="ctr" defTabSz="914225">
              <a:spcBef>
                <a:spcPts val="0"/>
              </a:spcBef>
              <a:buSzTx/>
              <a:buNone/>
              <a:defRPr/>
            </a:pPr>
            <a:r>
              <a:rPr lang="en-US" sz="1200" dirty="0">
                <a:solidFill>
                  <a:schemeClr val="bg1"/>
                </a:solidFill>
                <a:latin typeface="Segoe UI"/>
                <a:ea typeface="DengXian" panose="02010600030101010101" pitchFamily="2" charset="-122"/>
                <a:cs typeface="+mn-cs"/>
              </a:rPr>
              <a:t>Cost savings on Azure SQL VMs vs on-premises SQL Server</a:t>
            </a:r>
          </a:p>
        </p:txBody>
      </p:sp>
      <p:sp>
        <p:nvSpPr>
          <p:cNvPr id="8" name="Content Placeholder 7">
            <a:extLst>
              <a:ext uri="{FF2B5EF4-FFF2-40B4-BE49-F238E27FC236}">
                <a16:creationId xmlns:a16="http://schemas.microsoft.com/office/drawing/2014/main" id="{66B003B0-FC6A-4F52-BE1C-322511822DB1}"/>
              </a:ext>
            </a:extLst>
          </p:cNvPr>
          <p:cNvSpPr>
            <a:spLocks noGrp="1"/>
          </p:cNvSpPr>
          <p:nvPr>
            <p:ph sz="quarter" idx="4294967295"/>
          </p:nvPr>
        </p:nvSpPr>
        <p:spPr>
          <a:xfrm>
            <a:off x="6161477" y="2670385"/>
            <a:ext cx="5440909" cy="215444"/>
          </a:xfrm>
        </p:spPr>
        <p:txBody>
          <a:bodyPr/>
          <a:lstStyle/>
          <a:p>
            <a:pPr marL="0" indent="0" algn="ctr" defTabSz="914225">
              <a:spcBef>
                <a:spcPts val="0"/>
              </a:spcBef>
              <a:buSzTx/>
              <a:buNone/>
            </a:pPr>
            <a:r>
              <a:rPr lang="en-US" sz="1400" dirty="0">
                <a:solidFill>
                  <a:schemeClr val="bg1"/>
                </a:solidFill>
                <a:latin typeface="Segoe UI"/>
                <a:cs typeface="+mn-cs"/>
              </a:rPr>
              <a:t>Modernizing on Azure SQL yields even </a:t>
            </a:r>
            <a:r>
              <a:rPr lang="en-US" sz="1400" b="1" dirty="0">
                <a:solidFill>
                  <a:schemeClr val="bg1"/>
                </a:solidFill>
                <a:latin typeface="Segoe UI"/>
                <a:cs typeface="+mn-cs"/>
              </a:rPr>
              <a:t>greater</a:t>
            </a:r>
            <a:r>
              <a:rPr lang="en-US" sz="1400" dirty="0">
                <a:solidFill>
                  <a:schemeClr val="bg1"/>
                </a:solidFill>
                <a:latin typeface="Segoe UI"/>
                <a:cs typeface="+mn-cs"/>
              </a:rPr>
              <a:t> benefits…</a:t>
            </a:r>
          </a:p>
        </p:txBody>
      </p:sp>
      <p:sp>
        <p:nvSpPr>
          <p:cNvPr id="9" name="Content Placeholder 8">
            <a:extLst>
              <a:ext uri="{FF2B5EF4-FFF2-40B4-BE49-F238E27FC236}">
                <a16:creationId xmlns:a16="http://schemas.microsoft.com/office/drawing/2014/main" id="{819471DA-4294-403D-AFFC-B53E6C573EFC}"/>
              </a:ext>
            </a:extLst>
          </p:cNvPr>
          <p:cNvSpPr>
            <a:spLocks noGrp="1"/>
          </p:cNvSpPr>
          <p:nvPr>
            <p:ph sz="quarter" idx="4294967295"/>
          </p:nvPr>
        </p:nvSpPr>
        <p:spPr>
          <a:xfrm>
            <a:off x="6770468" y="3097058"/>
            <a:ext cx="2052375" cy="831850"/>
          </a:xfrm>
        </p:spPr>
        <p:txBody>
          <a:bodyPr/>
          <a:lstStyle/>
          <a:p>
            <a:pPr marL="0" indent="0" algn="ctr" defTabSz="914225">
              <a:spcBef>
                <a:spcPts val="0"/>
              </a:spcBef>
              <a:buSzTx/>
              <a:buNone/>
              <a:defRPr/>
            </a:pPr>
            <a:r>
              <a:rPr lang="en-US" sz="3000" b="1" dirty="0">
                <a:solidFill>
                  <a:schemeClr val="bg1"/>
                </a:solidFill>
                <a:latin typeface="+mn-lt"/>
                <a:cs typeface="+mn-cs"/>
              </a:rPr>
              <a:t>+17%</a:t>
            </a:r>
          </a:p>
          <a:p>
            <a:pPr marL="0" indent="0" algn="ctr" defTabSz="914225">
              <a:spcBef>
                <a:spcPts val="0"/>
              </a:spcBef>
              <a:buSzTx/>
              <a:buNone/>
              <a:defRPr/>
            </a:pPr>
            <a:r>
              <a:rPr lang="en-US" sz="1200" dirty="0">
                <a:solidFill>
                  <a:schemeClr val="bg1"/>
                </a:solidFill>
                <a:latin typeface="Segoe UI"/>
                <a:ea typeface="Times New Roman" panose="02020603050405020304" pitchFamily="18" charset="0"/>
                <a:cs typeface="+mn-cs"/>
              </a:rPr>
              <a:t>Additional cost savings on Azure SQL managed databases vs Azure SQL VMs</a:t>
            </a:r>
            <a:endParaRPr lang="en-US" sz="1200" dirty="0">
              <a:solidFill>
                <a:schemeClr val="bg1"/>
              </a:solidFill>
              <a:latin typeface="Segoe UI"/>
              <a:ea typeface="DengXian" panose="02010600030101010101" pitchFamily="2" charset="-122"/>
              <a:cs typeface="+mn-cs"/>
            </a:endParaRPr>
          </a:p>
        </p:txBody>
      </p:sp>
      <p:sp>
        <p:nvSpPr>
          <p:cNvPr id="10" name="Content Placeholder 9">
            <a:extLst>
              <a:ext uri="{FF2B5EF4-FFF2-40B4-BE49-F238E27FC236}">
                <a16:creationId xmlns:a16="http://schemas.microsoft.com/office/drawing/2014/main" id="{F75574FD-3819-4049-8755-DFCDED38E674}"/>
              </a:ext>
            </a:extLst>
          </p:cNvPr>
          <p:cNvSpPr>
            <a:spLocks noGrp="1"/>
          </p:cNvSpPr>
          <p:nvPr>
            <p:ph sz="quarter" idx="4294967295"/>
          </p:nvPr>
        </p:nvSpPr>
        <p:spPr>
          <a:xfrm>
            <a:off x="8974452" y="3101300"/>
            <a:ext cx="2150748" cy="830997"/>
          </a:xfrm>
        </p:spPr>
        <p:txBody>
          <a:bodyPr/>
          <a:lstStyle/>
          <a:p>
            <a:pPr marL="0" indent="0" algn="ctr" defTabSz="914225">
              <a:spcBef>
                <a:spcPts val="0"/>
              </a:spcBef>
              <a:buSzTx/>
              <a:buNone/>
              <a:defRPr/>
            </a:pPr>
            <a:r>
              <a:rPr lang="en-US" sz="3000" b="1" dirty="0">
                <a:solidFill>
                  <a:schemeClr val="bg1"/>
                </a:solidFill>
                <a:latin typeface="+mn-lt"/>
                <a:cs typeface="+mn-cs"/>
              </a:rPr>
              <a:t>53%</a:t>
            </a:r>
          </a:p>
          <a:p>
            <a:pPr marL="0" indent="0" algn="ctr" defTabSz="914225">
              <a:spcBef>
                <a:spcPts val="0"/>
              </a:spcBef>
              <a:buSzTx/>
              <a:buNone/>
              <a:defRPr/>
            </a:pPr>
            <a:r>
              <a:rPr lang="en-US" sz="1200" dirty="0">
                <a:solidFill>
                  <a:schemeClr val="bg1"/>
                </a:solidFill>
                <a:latin typeface="Segoe UI"/>
                <a:ea typeface="Times New Roman" panose="02020603050405020304" pitchFamily="18" charset="0"/>
                <a:cs typeface="+mn-cs"/>
              </a:rPr>
              <a:t>Lower cost of application administration</a:t>
            </a:r>
            <a:endParaRPr lang="en-US" sz="1200" dirty="0">
              <a:solidFill>
                <a:schemeClr val="bg1"/>
              </a:solidFill>
              <a:latin typeface="Segoe UI"/>
              <a:ea typeface="DengXian" panose="02010600030101010101" pitchFamily="2" charset="-122"/>
              <a:cs typeface="+mn-cs"/>
            </a:endParaRPr>
          </a:p>
        </p:txBody>
      </p:sp>
      <p:sp>
        <p:nvSpPr>
          <p:cNvPr id="11" name="Content Placeholder 10">
            <a:extLst>
              <a:ext uri="{FF2B5EF4-FFF2-40B4-BE49-F238E27FC236}">
                <a16:creationId xmlns:a16="http://schemas.microsoft.com/office/drawing/2014/main" id="{68942DD0-3BAD-4138-9D83-196A71DB23F2}"/>
              </a:ext>
            </a:extLst>
          </p:cNvPr>
          <p:cNvSpPr>
            <a:spLocks noGrp="1"/>
          </p:cNvSpPr>
          <p:nvPr>
            <p:ph sz="quarter" idx="4294967295"/>
          </p:nvPr>
        </p:nvSpPr>
        <p:spPr>
          <a:xfrm>
            <a:off x="6609205" y="4300512"/>
            <a:ext cx="2374900" cy="830997"/>
          </a:xfrm>
        </p:spPr>
        <p:txBody>
          <a:bodyPr/>
          <a:lstStyle/>
          <a:p>
            <a:pPr marL="0" indent="0" algn="ctr" defTabSz="914225">
              <a:spcBef>
                <a:spcPts val="0"/>
              </a:spcBef>
              <a:buSzTx/>
              <a:buNone/>
              <a:defRPr/>
            </a:pPr>
            <a:r>
              <a:rPr lang="en-US" sz="3000" b="1" dirty="0">
                <a:solidFill>
                  <a:schemeClr val="bg1"/>
                </a:solidFill>
                <a:latin typeface="+mn-lt"/>
                <a:cs typeface="+mn-cs"/>
              </a:rPr>
              <a:t>90%</a:t>
            </a:r>
          </a:p>
          <a:p>
            <a:pPr marL="0" indent="0" algn="ctr" defTabSz="914225">
              <a:spcBef>
                <a:spcPts val="0"/>
              </a:spcBef>
              <a:buSzTx/>
              <a:buNone/>
              <a:defRPr/>
            </a:pPr>
            <a:r>
              <a:rPr lang="en-US" sz="1200" dirty="0">
                <a:solidFill>
                  <a:schemeClr val="bg1"/>
                </a:solidFill>
                <a:latin typeface="Segoe UI"/>
                <a:ea typeface="DengXian" panose="02010600030101010101" pitchFamily="2" charset="-122"/>
                <a:cs typeface="+mn-cs"/>
              </a:rPr>
              <a:t>Lower cost of systems administration</a:t>
            </a:r>
          </a:p>
        </p:txBody>
      </p:sp>
      <p:sp>
        <p:nvSpPr>
          <p:cNvPr id="12" name="Content Placeholder 11">
            <a:extLst>
              <a:ext uri="{FF2B5EF4-FFF2-40B4-BE49-F238E27FC236}">
                <a16:creationId xmlns:a16="http://schemas.microsoft.com/office/drawing/2014/main" id="{F8CFAD72-2F52-46B5-9164-AB0CBB39E9B0}"/>
              </a:ext>
            </a:extLst>
          </p:cNvPr>
          <p:cNvSpPr>
            <a:spLocks noGrp="1"/>
          </p:cNvSpPr>
          <p:nvPr>
            <p:ph sz="quarter" idx="4294967295"/>
          </p:nvPr>
        </p:nvSpPr>
        <p:spPr>
          <a:xfrm>
            <a:off x="8833735" y="4300512"/>
            <a:ext cx="2428875" cy="830997"/>
          </a:xfrm>
        </p:spPr>
        <p:txBody>
          <a:bodyPr/>
          <a:lstStyle/>
          <a:p>
            <a:pPr marL="0" indent="0" algn="ctr" defTabSz="914225">
              <a:spcBef>
                <a:spcPts val="0"/>
              </a:spcBef>
              <a:buSzTx/>
              <a:buNone/>
              <a:defRPr/>
            </a:pPr>
            <a:r>
              <a:rPr lang="en-US" sz="3000" b="1" dirty="0">
                <a:solidFill>
                  <a:schemeClr val="bg1"/>
                </a:solidFill>
                <a:latin typeface="+mn-lt"/>
                <a:cs typeface="+mn-cs"/>
              </a:rPr>
              <a:t>+$30M</a:t>
            </a:r>
          </a:p>
          <a:p>
            <a:pPr marL="0" indent="0" algn="ctr" defTabSz="914225">
              <a:spcBef>
                <a:spcPts val="0"/>
              </a:spcBef>
              <a:buSzTx/>
              <a:buNone/>
              <a:defRPr/>
            </a:pPr>
            <a:r>
              <a:rPr lang="en-US" sz="1200" dirty="0">
                <a:solidFill>
                  <a:schemeClr val="bg1"/>
                </a:solidFill>
                <a:latin typeface="Segoe UI"/>
                <a:ea typeface="DengXian" panose="02010600030101010101" pitchFamily="2" charset="-122"/>
                <a:cs typeface="+mn-cs"/>
              </a:rPr>
              <a:t>Additional revenue due to faster time to market</a:t>
            </a:r>
          </a:p>
        </p:txBody>
      </p:sp>
      <p:sp>
        <p:nvSpPr>
          <p:cNvPr id="13" name="Content Placeholder 12">
            <a:extLst>
              <a:ext uri="{FF2B5EF4-FFF2-40B4-BE49-F238E27FC236}">
                <a16:creationId xmlns:a16="http://schemas.microsoft.com/office/drawing/2014/main" id="{5A062E5F-084E-4A45-8DE7-C2700063FF94}"/>
              </a:ext>
            </a:extLst>
          </p:cNvPr>
          <p:cNvSpPr>
            <a:spLocks noGrp="1"/>
          </p:cNvSpPr>
          <p:nvPr>
            <p:ph sz="quarter" idx="4294967295"/>
          </p:nvPr>
        </p:nvSpPr>
        <p:spPr>
          <a:xfrm>
            <a:off x="663133" y="6489700"/>
            <a:ext cx="10984224" cy="368300"/>
          </a:xfrm>
        </p:spPr>
        <p:txBody>
          <a:bodyPr/>
          <a:lstStyle/>
          <a:p>
            <a:pPr marL="0" indent="0" defTabSz="914225">
              <a:spcBef>
                <a:spcPts val="0"/>
              </a:spcBef>
              <a:buSzTx/>
              <a:buNone/>
            </a:pPr>
            <a:r>
              <a:rPr lang="en-US" sz="800" baseline="30000" dirty="0">
                <a:solidFill>
                  <a:prstClr val="black"/>
                </a:solidFill>
                <a:latin typeface="Verdana" panose="020B0604030504040204" pitchFamily="34" charset="0"/>
                <a:ea typeface="Times New Roman" panose="02020603050405020304" pitchFamily="18" charset="0"/>
                <a:cs typeface="Arial" panose="020B0604020202020204" pitchFamily="34" charset="0"/>
              </a:rPr>
              <a:t>1</a:t>
            </a:r>
            <a:r>
              <a:rPr lang="en-US" sz="800" dirty="0">
                <a:solidFill>
                  <a:prstClr val="black"/>
                </a:solidFill>
                <a:latin typeface="Verdana" panose="020B0604030504040204" pitchFamily="34" charset="0"/>
                <a:ea typeface="Times New Roman" panose="02020603050405020304" pitchFamily="18" charset="0"/>
                <a:cs typeface="Arial" panose="020B0604020202020204" pitchFamily="34" charset="0"/>
              </a:rPr>
              <a:t> Results are based on interviewed customers. “The Economic Value of Migration On-premises SQL Server Instances to Microsoft Azure SQL Solutions,” a commissioned study conducted by The Enterprise Strategy Group on behalf of Microsoft, October 2020.</a:t>
            </a:r>
            <a:endParaRPr lang="en-US" sz="1000" dirty="0">
              <a:solidFill>
                <a:prstClr val="black"/>
              </a:solidFill>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20980907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E1858-CB21-4252-AA65-9CBD984FB607}"/>
              </a:ext>
            </a:extLst>
          </p:cNvPr>
          <p:cNvSpPr>
            <a:spLocks noGrp="1"/>
          </p:cNvSpPr>
          <p:nvPr>
            <p:ph type="title"/>
          </p:nvPr>
        </p:nvSpPr>
        <p:spPr/>
        <p:txBody>
          <a:bodyPr/>
          <a:lstStyle/>
          <a:p>
            <a:r>
              <a:rPr lang="en-US" dirty="0"/>
              <a:t>Azure SQL Database is a recognized leader </a:t>
            </a:r>
          </a:p>
        </p:txBody>
      </p:sp>
      <p:sp>
        <p:nvSpPr>
          <p:cNvPr id="23" name="Rounded Rectangle 22">
            <a:extLst>
              <a:ext uri="{FF2B5EF4-FFF2-40B4-BE49-F238E27FC236}">
                <a16:creationId xmlns:a16="http://schemas.microsoft.com/office/drawing/2014/main" id="{683C16F7-AED7-DC40-BB56-9074EE6C496C}"/>
              </a:ext>
              <a:ext uri="{C183D7F6-B498-43B3-948B-1728B52AA6E4}">
                <adec:decorative xmlns:adec="http://schemas.microsoft.com/office/drawing/2017/decorative" val="1"/>
              </a:ext>
            </a:extLst>
          </p:cNvPr>
          <p:cNvSpPr/>
          <p:nvPr/>
        </p:nvSpPr>
        <p:spPr>
          <a:xfrm>
            <a:off x="584200" y="1284574"/>
            <a:ext cx="3442344" cy="1687226"/>
          </a:xfrm>
          <a:prstGeom prst="roundRect">
            <a:avLst>
              <a:gd name="adj" fmla="val 78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D7ED9E4A-EDB7-E847-985B-E890E0DA8B27}"/>
              </a:ext>
              <a:ext uri="{C183D7F6-B498-43B3-948B-1728B52AA6E4}">
                <adec:decorative xmlns:adec="http://schemas.microsoft.com/office/drawing/2017/decorative" val="1"/>
              </a:ext>
            </a:extLst>
          </p:cNvPr>
          <p:cNvSpPr/>
          <p:nvPr/>
        </p:nvSpPr>
        <p:spPr>
          <a:xfrm>
            <a:off x="584200" y="2465614"/>
            <a:ext cx="3442344" cy="3839936"/>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2F97BF84-F0F8-B642-81D2-218CC44FB54F}"/>
              </a:ext>
              <a:ext uri="{C183D7F6-B498-43B3-948B-1728B52AA6E4}">
                <adec:decorative xmlns:adec="http://schemas.microsoft.com/office/drawing/2017/decorative" val="1"/>
              </a:ext>
            </a:extLst>
          </p:cNvPr>
          <p:cNvSpPr/>
          <p:nvPr/>
        </p:nvSpPr>
        <p:spPr>
          <a:xfrm>
            <a:off x="4375622" y="1284574"/>
            <a:ext cx="3442344" cy="1687226"/>
          </a:xfrm>
          <a:prstGeom prst="roundRect">
            <a:avLst>
              <a:gd name="adj" fmla="val 677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F61E26D8-965C-2449-B19C-9A226B7487B8}"/>
              </a:ext>
              <a:ext uri="{C183D7F6-B498-43B3-948B-1728B52AA6E4}">
                <adec:decorative xmlns:adec="http://schemas.microsoft.com/office/drawing/2017/decorative" val="1"/>
              </a:ext>
            </a:extLst>
          </p:cNvPr>
          <p:cNvSpPr/>
          <p:nvPr/>
        </p:nvSpPr>
        <p:spPr>
          <a:xfrm>
            <a:off x="4375622" y="2465614"/>
            <a:ext cx="3442344" cy="3839936"/>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FD81FB5F-23F0-2C46-9096-12BCA989B0C1}"/>
              </a:ext>
              <a:ext uri="{C183D7F6-B498-43B3-948B-1728B52AA6E4}">
                <adec:decorative xmlns:adec="http://schemas.microsoft.com/office/drawing/2017/decorative" val="1"/>
              </a:ext>
            </a:extLst>
          </p:cNvPr>
          <p:cNvSpPr/>
          <p:nvPr/>
        </p:nvSpPr>
        <p:spPr>
          <a:xfrm>
            <a:off x="8167044" y="1284574"/>
            <a:ext cx="3442344" cy="1687226"/>
          </a:xfrm>
          <a:prstGeom prst="roundRect">
            <a:avLst>
              <a:gd name="adj" fmla="val 625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FF9556AE-D409-8245-A9F0-6B16082050F2}"/>
              </a:ext>
              <a:ext uri="{C183D7F6-B498-43B3-948B-1728B52AA6E4}">
                <adec:decorative xmlns:adec="http://schemas.microsoft.com/office/drawing/2017/decorative" val="1"/>
              </a:ext>
            </a:extLst>
          </p:cNvPr>
          <p:cNvSpPr/>
          <p:nvPr/>
        </p:nvSpPr>
        <p:spPr>
          <a:xfrm>
            <a:off x="8167044" y="2465614"/>
            <a:ext cx="3442344" cy="3839936"/>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53B7485A-6A56-462F-AFFF-445267AC4774}"/>
              </a:ext>
            </a:extLst>
          </p:cNvPr>
          <p:cNvSpPr>
            <a:spLocks noGrp="1"/>
          </p:cNvSpPr>
          <p:nvPr>
            <p:ph sz="quarter" idx="4294967295"/>
          </p:nvPr>
        </p:nvSpPr>
        <p:spPr>
          <a:xfrm>
            <a:off x="718458" y="1377723"/>
            <a:ext cx="3235325" cy="246221"/>
          </a:xfrm>
        </p:spPr>
        <p:txBody>
          <a:bodyPr/>
          <a:lstStyle/>
          <a:p>
            <a:pPr marL="0" lvl="0" indent="0" algn="ctr" defTabSz="914400">
              <a:spcBef>
                <a:spcPts val="0"/>
              </a:spcBef>
              <a:buSzTx/>
              <a:buNone/>
            </a:pPr>
            <a:r>
              <a:rPr lang="en-US" sz="1600" b="1" dirty="0">
                <a:solidFill>
                  <a:schemeClr val="bg1"/>
                </a:solidFill>
                <a:latin typeface="+mj-lt"/>
                <a:cs typeface="+mn-cs"/>
              </a:rPr>
              <a:t>A leader for 2 consecutive years</a:t>
            </a:r>
          </a:p>
        </p:txBody>
      </p:sp>
      <p:sp>
        <p:nvSpPr>
          <p:cNvPr id="13" name="Content Placeholder 12">
            <a:extLst>
              <a:ext uri="{FF2B5EF4-FFF2-40B4-BE49-F238E27FC236}">
                <a16:creationId xmlns:a16="http://schemas.microsoft.com/office/drawing/2014/main" id="{4C613F18-15DF-4978-AE77-FB53D181F159}"/>
              </a:ext>
            </a:extLst>
          </p:cNvPr>
          <p:cNvSpPr>
            <a:spLocks noGrp="1"/>
          </p:cNvSpPr>
          <p:nvPr>
            <p:ph sz="quarter" idx="4294967295"/>
          </p:nvPr>
        </p:nvSpPr>
        <p:spPr>
          <a:xfrm>
            <a:off x="840695" y="1642382"/>
            <a:ext cx="2990850" cy="247650"/>
          </a:xfrm>
        </p:spPr>
        <p:txBody>
          <a:bodyPr/>
          <a:lstStyle/>
          <a:p>
            <a:pPr marL="0" lvl="0" indent="0" algn="ctr" defTabSz="914400">
              <a:spcBef>
                <a:spcPts val="0"/>
              </a:spcBef>
              <a:spcAft>
                <a:spcPts val="400"/>
              </a:spcAft>
              <a:buSzTx/>
              <a:buNone/>
              <a:defRPr/>
            </a:pPr>
            <a:r>
              <a:rPr lang="en-US" sz="1600" b="1" dirty="0">
                <a:solidFill>
                  <a:schemeClr val="bg1"/>
                </a:solidFill>
                <a:latin typeface="Segoe UI Semibold"/>
                <a:cs typeface="+mn-cs"/>
              </a:rPr>
              <a:t>Gartner® Magic </a:t>
            </a:r>
            <a:r>
              <a:rPr lang="en-US" sz="1600" b="1" dirty="0" err="1">
                <a:solidFill>
                  <a:schemeClr val="bg1"/>
                </a:solidFill>
                <a:latin typeface="Segoe UI Semibold"/>
                <a:cs typeface="+mn-cs"/>
              </a:rPr>
              <a:t>Quadrant</a:t>
            </a:r>
            <a:r>
              <a:rPr lang="en-US" sz="1600" b="1" baseline="30000" dirty="0" err="1">
                <a:solidFill>
                  <a:schemeClr val="bg1"/>
                </a:solidFill>
                <a:latin typeface="Segoe UI Semibold"/>
                <a:cs typeface="+mn-cs"/>
              </a:rPr>
              <a:t>TM</a:t>
            </a:r>
            <a:endParaRPr lang="en-US" sz="1600" b="1" baseline="30000" dirty="0">
              <a:solidFill>
                <a:schemeClr val="bg1"/>
              </a:solidFill>
              <a:latin typeface="Segoe UI Semibold"/>
              <a:cs typeface="+mn-cs"/>
            </a:endParaRPr>
          </a:p>
        </p:txBody>
      </p:sp>
      <p:sp>
        <p:nvSpPr>
          <p:cNvPr id="14" name="Content Placeholder 13">
            <a:extLst>
              <a:ext uri="{FF2B5EF4-FFF2-40B4-BE49-F238E27FC236}">
                <a16:creationId xmlns:a16="http://schemas.microsoft.com/office/drawing/2014/main" id="{CDC5663D-35D9-4C46-8BC0-3FD736BA220F}"/>
              </a:ext>
            </a:extLst>
          </p:cNvPr>
          <p:cNvSpPr>
            <a:spLocks noGrp="1"/>
          </p:cNvSpPr>
          <p:nvPr>
            <p:ph sz="quarter" idx="4294967295"/>
          </p:nvPr>
        </p:nvSpPr>
        <p:spPr>
          <a:xfrm>
            <a:off x="945470" y="1907495"/>
            <a:ext cx="2781300" cy="428625"/>
          </a:xfrm>
        </p:spPr>
        <p:txBody>
          <a:bodyPr/>
          <a:lstStyle/>
          <a:p>
            <a:pPr marL="0" lvl="0" indent="0" algn="ctr" defTabSz="914400">
              <a:lnSpc>
                <a:spcPct val="130000"/>
              </a:lnSpc>
              <a:spcBef>
                <a:spcPts val="0"/>
              </a:spcBef>
              <a:spcAft>
                <a:spcPts val="400"/>
              </a:spcAft>
              <a:buSzTx/>
              <a:buNone/>
              <a:defRPr/>
            </a:pPr>
            <a:r>
              <a:rPr lang="en-US" sz="1200" dirty="0">
                <a:solidFill>
                  <a:schemeClr val="bg1"/>
                </a:solidFill>
                <a:latin typeface="Segoe UI Semibold"/>
              </a:rPr>
              <a:t>Cloud Database Management Systems </a:t>
            </a:r>
            <a:r>
              <a:rPr lang="en-US" sz="1050" dirty="0">
                <a:solidFill>
                  <a:schemeClr val="bg1"/>
                </a:solidFill>
                <a:latin typeface="Segoe UI Semibold"/>
              </a:rPr>
              <a:t>December 2021</a:t>
            </a:r>
            <a:r>
              <a:rPr lang="en-US" sz="1050" baseline="30000" dirty="0">
                <a:solidFill>
                  <a:schemeClr val="bg1"/>
                </a:solidFill>
                <a:latin typeface="Segoe UI Semibold"/>
              </a:rPr>
              <a:t>1</a:t>
            </a:r>
          </a:p>
        </p:txBody>
      </p:sp>
      <p:sp>
        <p:nvSpPr>
          <p:cNvPr id="15" name="Content Placeholder 14">
            <a:extLst>
              <a:ext uri="{FF2B5EF4-FFF2-40B4-BE49-F238E27FC236}">
                <a16:creationId xmlns:a16="http://schemas.microsoft.com/office/drawing/2014/main" id="{3BEF5F79-87E2-4380-8322-98BDD3B6154C}"/>
              </a:ext>
            </a:extLst>
          </p:cNvPr>
          <p:cNvSpPr>
            <a:spLocks noGrp="1"/>
          </p:cNvSpPr>
          <p:nvPr>
            <p:ph sz="quarter" idx="4294967295"/>
          </p:nvPr>
        </p:nvSpPr>
        <p:spPr>
          <a:xfrm>
            <a:off x="718457" y="5270393"/>
            <a:ext cx="3167743" cy="738664"/>
          </a:xfrm>
        </p:spPr>
        <p:txBody>
          <a:bodyPr/>
          <a:lstStyle/>
          <a:p>
            <a:pPr marL="0" lvl="0" indent="0" defTabSz="914400">
              <a:spcBef>
                <a:spcPts val="0"/>
              </a:spcBef>
              <a:buSzTx/>
              <a:buNone/>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According to Gartner:</a:t>
            </a:r>
          </a:p>
          <a:p>
            <a:pPr marL="0" lvl="0" indent="0" defTabSz="914400">
              <a:spcBef>
                <a:spcPts val="0"/>
              </a:spcBef>
              <a:buSzTx/>
              <a:buNone/>
            </a:pPr>
            <a:r>
              <a:rPr lang="en-US" sz="1200" i="1" dirty="0">
                <a:solidFill>
                  <a:prstClr val="black"/>
                </a:solidFill>
                <a:latin typeface="Segoe UI" panose="020B0502040204020203" pitchFamily="34" charset="0"/>
                <a:ea typeface="Segoe UI" panose="020B0502040204020203" pitchFamily="34" charset="0"/>
                <a:cs typeface="Segoe UI" panose="020B0502040204020203" pitchFamily="34" charset="0"/>
              </a:rPr>
              <a:t>“</a:t>
            </a:r>
            <a:r>
              <a:rPr lang="en-US" sz="1200" i="1" dirty="0">
                <a:solidFill>
                  <a:prstClr val="black"/>
                </a:solidFill>
                <a:latin typeface="Segoe UI" panose="020B0502040204020203" pitchFamily="34" charset="0"/>
                <a:cs typeface="Segoe UI" panose="020B0502040204020203" pitchFamily="34" charset="0"/>
              </a:rPr>
              <a:t>Microsoft offers a comprehensive cloud data management ecosystem that spans all the use cases evaluated for this Magic Quadrant</a:t>
            </a:r>
            <a:r>
              <a:rPr lang="en-US" sz="1200" i="1" dirty="0">
                <a:solidFill>
                  <a:prstClr val="black"/>
                </a:solidFill>
                <a:latin typeface="Segoe UI" panose="020B0502040204020203" pitchFamily="34" charset="0"/>
                <a:ea typeface="Segoe UI" panose="020B0502040204020203" pitchFamily="34" charset="0"/>
                <a:cs typeface="Segoe UI" panose="020B0502040204020203" pitchFamily="34" charset="0"/>
              </a:rPr>
              <a:t>.”</a:t>
            </a:r>
          </a:p>
        </p:txBody>
      </p:sp>
      <p:pic>
        <p:nvPicPr>
          <p:cNvPr id="1026" name="Picture 2" descr="Gartner MQ image">
            <a:extLst>
              <a:ext uri="{FF2B5EF4-FFF2-40B4-BE49-F238E27FC236}">
                <a16:creationId xmlns:a16="http://schemas.microsoft.com/office/drawing/2014/main" id="{5DF45FAE-9E3A-4CB0-806F-EA1745F1B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94255" y="2648045"/>
            <a:ext cx="2598031" cy="2394196"/>
          </a:xfrm>
          <a:prstGeom prst="rect">
            <a:avLst/>
          </a:prstGeom>
          <a:noFill/>
          <a:effectLst>
            <a:outerShdw blurRad="130692" dist="38100" dir="2700000" sx="101000" sy="101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pic>
      <p:sp>
        <p:nvSpPr>
          <p:cNvPr id="22" name="Content Placeholder 21">
            <a:extLst>
              <a:ext uri="{FF2B5EF4-FFF2-40B4-BE49-F238E27FC236}">
                <a16:creationId xmlns:a16="http://schemas.microsoft.com/office/drawing/2014/main" id="{45DF7DCA-31D1-4C34-A3E4-A1820AD8D2B5}"/>
              </a:ext>
            </a:extLst>
          </p:cNvPr>
          <p:cNvSpPr>
            <a:spLocks noGrp="1"/>
          </p:cNvSpPr>
          <p:nvPr>
            <p:ph sz="quarter" idx="4294967295"/>
          </p:nvPr>
        </p:nvSpPr>
        <p:spPr>
          <a:xfrm>
            <a:off x="734786" y="6134554"/>
            <a:ext cx="2058988" cy="84138"/>
          </a:xfrm>
        </p:spPr>
        <p:txBody>
          <a:bodyPr/>
          <a:lstStyle/>
          <a:p>
            <a:pPr marL="0" indent="0">
              <a:buNone/>
            </a:pPr>
            <a:r>
              <a:rPr lang="en-US" sz="540" dirty="0">
                <a:latin typeface="+mn-lt"/>
              </a:rPr>
              <a:t>Source: Gartner (December 2021)</a:t>
            </a:r>
          </a:p>
        </p:txBody>
      </p:sp>
      <p:sp>
        <p:nvSpPr>
          <p:cNvPr id="16" name="Content Placeholder 15">
            <a:extLst>
              <a:ext uri="{FF2B5EF4-FFF2-40B4-BE49-F238E27FC236}">
                <a16:creationId xmlns:a16="http://schemas.microsoft.com/office/drawing/2014/main" id="{BE7B1974-929D-4104-B4E9-C803D6452B0F}"/>
              </a:ext>
            </a:extLst>
          </p:cNvPr>
          <p:cNvSpPr>
            <a:spLocks noGrp="1"/>
          </p:cNvSpPr>
          <p:nvPr>
            <p:ph sz="quarter" idx="4294967295"/>
          </p:nvPr>
        </p:nvSpPr>
        <p:spPr>
          <a:xfrm>
            <a:off x="5193669" y="1520099"/>
            <a:ext cx="1824037" cy="246062"/>
          </a:xfrm>
        </p:spPr>
        <p:txBody>
          <a:bodyPr/>
          <a:lstStyle/>
          <a:p>
            <a:pPr marL="0" lvl="0" indent="0" algn="ctr" defTabSz="914400">
              <a:spcBef>
                <a:spcPts val="0"/>
              </a:spcBef>
              <a:spcAft>
                <a:spcPts val="400"/>
              </a:spcAft>
              <a:buSzTx/>
              <a:buNone/>
              <a:defRPr/>
            </a:pPr>
            <a:r>
              <a:rPr lang="en-US" sz="1600" b="1" dirty="0">
                <a:solidFill>
                  <a:schemeClr val="bg1"/>
                </a:solidFill>
                <a:latin typeface="Segoe UI Semibold"/>
                <a:cs typeface="+mn-cs"/>
              </a:rPr>
              <a:t>Forrester </a:t>
            </a:r>
            <a:r>
              <a:rPr lang="en-US" sz="1600" b="1" dirty="0" err="1">
                <a:solidFill>
                  <a:schemeClr val="bg1"/>
                </a:solidFill>
                <a:latin typeface="Segoe UI Semibold"/>
                <a:cs typeface="+mn-cs"/>
              </a:rPr>
              <a:t>Wave</a:t>
            </a:r>
            <a:r>
              <a:rPr lang="en-US" sz="1600" b="1" baseline="30000" dirty="0" err="1">
                <a:solidFill>
                  <a:schemeClr val="bg1"/>
                </a:solidFill>
                <a:latin typeface="Segoe UI Semibold"/>
                <a:cs typeface="+mn-cs"/>
              </a:rPr>
              <a:t>TM</a:t>
            </a:r>
            <a:r>
              <a:rPr lang="en-US" sz="1600" b="1" dirty="0">
                <a:solidFill>
                  <a:schemeClr val="bg1"/>
                </a:solidFill>
                <a:latin typeface="Segoe UI Semibold"/>
                <a:cs typeface="+mn-cs"/>
              </a:rPr>
              <a:t>:</a:t>
            </a:r>
          </a:p>
        </p:txBody>
      </p:sp>
      <p:sp>
        <p:nvSpPr>
          <p:cNvPr id="17" name="Content Placeholder 16">
            <a:extLst>
              <a:ext uri="{FF2B5EF4-FFF2-40B4-BE49-F238E27FC236}">
                <a16:creationId xmlns:a16="http://schemas.microsoft.com/office/drawing/2014/main" id="{554BC2F5-12AD-4C18-8B40-19F09093BDC6}"/>
              </a:ext>
            </a:extLst>
          </p:cNvPr>
          <p:cNvSpPr>
            <a:spLocks noGrp="1"/>
          </p:cNvSpPr>
          <p:nvPr>
            <p:ph sz="quarter" idx="4294967295"/>
          </p:nvPr>
        </p:nvSpPr>
        <p:spPr>
          <a:xfrm>
            <a:off x="5305587" y="1786799"/>
            <a:ext cx="1600200" cy="422275"/>
          </a:xfrm>
        </p:spPr>
        <p:txBody>
          <a:bodyPr/>
          <a:lstStyle/>
          <a:p>
            <a:pPr marL="0" lvl="0" indent="0" algn="ctr" defTabSz="914400">
              <a:lnSpc>
                <a:spcPct val="128000"/>
              </a:lnSpc>
              <a:spcBef>
                <a:spcPts val="0"/>
              </a:spcBef>
              <a:spcAft>
                <a:spcPts val="400"/>
              </a:spcAft>
              <a:buSzTx/>
              <a:buNone/>
              <a:defRPr/>
            </a:pPr>
            <a:r>
              <a:rPr lang="en-US" sz="1200" dirty="0">
                <a:solidFill>
                  <a:schemeClr val="bg1"/>
                </a:solidFill>
                <a:latin typeface="Segoe UI Semibold"/>
              </a:rPr>
              <a:t>Database-as-a-Service, </a:t>
            </a:r>
            <a:r>
              <a:rPr lang="en-US" sz="1050" dirty="0">
                <a:solidFill>
                  <a:schemeClr val="bg1"/>
                </a:solidFill>
                <a:latin typeface="Segoe UI Semibold"/>
              </a:rPr>
              <a:t>Q2 2019</a:t>
            </a:r>
            <a:r>
              <a:rPr lang="en-US" sz="1050" baseline="30000" dirty="0">
                <a:solidFill>
                  <a:schemeClr val="bg1"/>
                </a:solidFill>
                <a:latin typeface="Segoe UI Semibold"/>
              </a:rPr>
              <a:t>2</a:t>
            </a:r>
          </a:p>
        </p:txBody>
      </p:sp>
      <p:sp>
        <p:nvSpPr>
          <p:cNvPr id="18" name="Content Placeholder 17">
            <a:extLst>
              <a:ext uri="{FF2B5EF4-FFF2-40B4-BE49-F238E27FC236}">
                <a16:creationId xmlns:a16="http://schemas.microsoft.com/office/drawing/2014/main" id="{685D7AD5-58B3-4D9A-8659-CB33D4021C3C}"/>
              </a:ext>
            </a:extLst>
          </p:cNvPr>
          <p:cNvSpPr>
            <a:spLocks noGrp="1"/>
          </p:cNvSpPr>
          <p:nvPr>
            <p:ph sz="quarter" idx="4294967295"/>
          </p:nvPr>
        </p:nvSpPr>
        <p:spPr>
          <a:xfrm>
            <a:off x="4533497" y="5270393"/>
            <a:ext cx="3184659" cy="553998"/>
          </a:xfrm>
        </p:spPr>
        <p:txBody>
          <a:bodyPr/>
          <a:lstStyle/>
          <a:p>
            <a:pPr marL="0" lvl="0" indent="0" defTabSz="914400">
              <a:spcBef>
                <a:spcPts val="0"/>
              </a:spcBef>
              <a:buSzTx/>
              <a:buNone/>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According to Forrester:</a:t>
            </a:r>
          </a:p>
          <a:p>
            <a:pPr marL="0" lvl="0" indent="0" defTabSz="914400">
              <a:spcBef>
                <a:spcPts val="0"/>
              </a:spcBef>
              <a:buSzTx/>
              <a:buNone/>
            </a:pPr>
            <a:r>
              <a:rPr lang="en-US" sz="1200" i="1" dirty="0">
                <a:solidFill>
                  <a:prstClr val="black"/>
                </a:solidFill>
                <a:latin typeface="Segoe UI" panose="020B0502040204020203" pitchFamily="34" charset="0"/>
                <a:ea typeface="Segoe UI" panose="020B0502040204020203" pitchFamily="34" charset="0"/>
                <a:cs typeface="Segoe UI" panose="020B0502040204020203" pitchFamily="34" charset="0"/>
              </a:rPr>
              <a:t>“Microsoft offers a mature, scalable, secure, and hybrid DBaaS offering.”</a:t>
            </a:r>
          </a:p>
        </p:txBody>
      </p:sp>
      <p:pic>
        <p:nvPicPr>
          <p:cNvPr id="6" name="Picture 5" descr="Diagram showing Forrester Wave™ is composed of four categories such as Challengers, Contenders, Strong Performers and leaders showing strategy and current offering. Contenders consists of Tencent, EnterpriseDB and Rackspace with medium strategy and medium current offering, Strong Performers consists of IMB, Redis Labs, Alibaba, SAP with medium strategy and strong current offering, Leaders consists of Oracle, Amazon, Microsoft, MongoDB and Google with stronger strategy and stronger current offering.">
            <a:extLst>
              <a:ext uri="{FF2B5EF4-FFF2-40B4-BE49-F238E27FC236}">
                <a16:creationId xmlns:a16="http://schemas.microsoft.com/office/drawing/2014/main" id="{F89DCF48-C0B5-4A85-B8DF-F7B8F4DBB41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69898" y="2641740"/>
            <a:ext cx="2289484" cy="2410707"/>
          </a:xfrm>
          <a:prstGeom prst="rect">
            <a:avLst/>
          </a:prstGeom>
          <a:effectLst>
            <a:outerShdw blurRad="130692" dist="38100" dir="2700000" sx="101000" sy="101000" algn="tl" rotWithShape="0">
              <a:prstClr val="black">
                <a:alpha val="25000"/>
              </a:prstClr>
            </a:outerShdw>
          </a:effectLst>
        </p:spPr>
      </p:pic>
      <p:sp>
        <p:nvSpPr>
          <p:cNvPr id="19" name="Content Placeholder 18">
            <a:extLst>
              <a:ext uri="{FF2B5EF4-FFF2-40B4-BE49-F238E27FC236}">
                <a16:creationId xmlns:a16="http://schemas.microsoft.com/office/drawing/2014/main" id="{5EFACD99-5CCE-457A-8198-A90C4B22ED31}"/>
              </a:ext>
            </a:extLst>
          </p:cNvPr>
          <p:cNvSpPr>
            <a:spLocks noGrp="1"/>
          </p:cNvSpPr>
          <p:nvPr>
            <p:ph sz="quarter" idx="4294967295"/>
          </p:nvPr>
        </p:nvSpPr>
        <p:spPr>
          <a:xfrm>
            <a:off x="8992085" y="1557069"/>
            <a:ext cx="1990725" cy="246221"/>
          </a:xfrm>
        </p:spPr>
        <p:txBody>
          <a:bodyPr/>
          <a:lstStyle/>
          <a:p>
            <a:pPr marL="0" lvl="0" indent="0" algn="ctr" defTabSz="914400">
              <a:spcBef>
                <a:spcPts val="0"/>
              </a:spcBef>
              <a:spcAft>
                <a:spcPts val="400"/>
              </a:spcAft>
              <a:buSzTx/>
              <a:buNone/>
              <a:defRPr/>
            </a:pPr>
            <a:r>
              <a:rPr lang="en-US" sz="1600" b="1" dirty="0">
                <a:solidFill>
                  <a:schemeClr val="bg1"/>
                </a:solidFill>
                <a:latin typeface="Segoe UI Semibold"/>
                <a:cs typeface="+mn-cs"/>
              </a:rPr>
              <a:t>Forrester </a:t>
            </a:r>
            <a:r>
              <a:rPr lang="en-US" sz="1600" b="1" dirty="0" err="1">
                <a:solidFill>
                  <a:schemeClr val="bg1"/>
                </a:solidFill>
                <a:latin typeface="Segoe UI Semibold"/>
                <a:cs typeface="+mn-cs"/>
              </a:rPr>
              <a:t>Wave</a:t>
            </a:r>
            <a:r>
              <a:rPr lang="en-US" sz="1600" b="1" baseline="30000" dirty="0" err="1">
                <a:solidFill>
                  <a:schemeClr val="bg1"/>
                </a:solidFill>
                <a:latin typeface="Segoe UI Semibold"/>
                <a:cs typeface="+mn-cs"/>
              </a:rPr>
              <a:t>TM</a:t>
            </a:r>
            <a:r>
              <a:rPr lang="en-US" sz="1600" b="1" dirty="0">
                <a:solidFill>
                  <a:schemeClr val="bg1"/>
                </a:solidFill>
                <a:latin typeface="Segoe UI"/>
                <a:cs typeface="+mn-cs"/>
              </a:rPr>
              <a:t>:</a:t>
            </a:r>
          </a:p>
        </p:txBody>
      </p:sp>
      <p:sp>
        <p:nvSpPr>
          <p:cNvPr id="20" name="Content Placeholder 19">
            <a:extLst>
              <a:ext uri="{FF2B5EF4-FFF2-40B4-BE49-F238E27FC236}">
                <a16:creationId xmlns:a16="http://schemas.microsoft.com/office/drawing/2014/main" id="{A94398DF-CDF0-4C73-876A-D8D46B4A9596}"/>
              </a:ext>
            </a:extLst>
          </p:cNvPr>
          <p:cNvSpPr>
            <a:spLocks noGrp="1"/>
          </p:cNvSpPr>
          <p:nvPr>
            <p:ph sz="quarter" idx="4294967295"/>
          </p:nvPr>
        </p:nvSpPr>
        <p:spPr>
          <a:xfrm>
            <a:off x="9038916" y="1833294"/>
            <a:ext cx="1897062" cy="430212"/>
          </a:xfrm>
        </p:spPr>
        <p:txBody>
          <a:bodyPr/>
          <a:lstStyle/>
          <a:p>
            <a:pPr marL="0" lvl="0" indent="0" algn="ctr" defTabSz="914400">
              <a:lnSpc>
                <a:spcPct val="128000"/>
              </a:lnSpc>
              <a:spcBef>
                <a:spcPts val="0"/>
              </a:spcBef>
              <a:spcAft>
                <a:spcPts val="400"/>
              </a:spcAft>
              <a:buSzTx/>
              <a:buNone/>
              <a:defRPr/>
            </a:pPr>
            <a:r>
              <a:rPr lang="en-US" sz="1200" dirty="0" err="1">
                <a:solidFill>
                  <a:schemeClr val="bg1"/>
                </a:solidFill>
                <a:latin typeface="Segoe UI Semibold"/>
                <a:cs typeface="+mn-cs"/>
              </a:rPr>
              <a:t>Translytical</a:t>
            </a:r>
            <a:r>
              <a:rPr lang="en-US" sz="1200" dirty="0">
                <a:solidFill>
                  <a:schemeClr val="bg1"/>
                </a:solidFill>
                <a:latin typeface="Segoe UI Semibold"/>
                <a:cs typeface="+mn-cs"/>
              </a:rPr>
              <a:t> Data Platforms</a:t>
            </a:r>
            <a:r>
              <a:rPr lang="en-US" sz="1200" baseline="0" dirty="0">
                <a:solidFill>
                  <a:schemeClr val="bg1"/>
                </a:solidFill>
                <a:latin typeface="Segoe UI Semibold"/>
                <a:cs typeface="+mn-cs"/>
              </a:rPr>
              <a:t> </a:t>
            </a:r>
            <a:r>
              <a:rPr lang="en-US" sz="1050" dirty="0">
                <a:solidFill>
                  <a:schemeClr val="bg1"/>
                </a:solidFill>
                <a:latin typeface="Segoe UI Semibold"/>
                <a:cs typeface="+mn-cs"/>
              </a:rPr>
              <a:t>Q4 2019</a:t>
            </a:r>
            <a:r>
              <a:rPr lang="en-US" sz="1050" baseline="30000" dirty="0">
                <a:solidFill>
                  <a:schemeClr val="bg1"/>
                </a:solidFill>
                <a:latin typeface="Segoe UI Semibold"/>
                <a:cs typeface="+mn-cs"/>
              </a:rPr>
              <a:t>3</a:t>
            </a:r>
          </a:p>
        </p:txBody>
      </p:sp>
      <p:sp>
        <p:nvSpPr>
          <p:cNvPr id="21" name="Content Placeholder 20">
            <a:extLst>
              <a:ext uri="{FF2B5EF4-FFF2-40B4-BE49-F238E27FC236}">
                <a16:creationId xmlns:a16="http://schemas.microsoft.com/office/drawing/2014/main" id="{E9311C65-7832-418D-A36F-7CAB3E26F96B}"/>
              </a:ext>
            </a:extLst>
          </p:cNvPr>
          <p:cNvSpPr>
            <a:spLocks noGrp="1"/>
          </p:cNvSpPr>
          <p:nvPr>
            <p:ph sz="quarter" idx="4294967295"/>
          </p:nvPr>
        </p:nvSpPr>
        <p:spPr>
          <a:xfrm>
            <a:off x="8311343" y="5270393"/>
            <a:ext cx="3141905" cy="738664"/>
          </a:xfrm>
        </p:spPr>
        <p:txBody>
          <a:bodyPr/>
          <a:lstStyle/>
          <a:p>
            <a:pPr marL="0" lvl="0" indent="0" defTabSz="914400">
              <a:spcBef>
                <a:spcPts val="0"/>
              </a:spcBef>
              <a:buSzTx/>
              <a:buNone/>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According to Forrester:</a:t>
            </a:r>
          </a:p>
          <a:p>
            <a:pPr marL="0" lvl="0" indent="0" defTabSz="914400">
              <a:spcBef>
                <a:spcPts val="0"/>
              </a:spcBef>
              <a:buSzTx/>
              <a:buNone/>
            </a:pPr>
            <a:r>
              <a:rPr lang="en-US" sz="1200" i="1" dirty="0">
                <a:solidFill>
                  <a:prstClr val="black"/>
                </a:solidFill>
                <a:latin typeface="Segoe UI" panose="020B0502040204020203" pitchFamily="34" charset="0"/>
                <a:ea typeface="Segoe UI" panose="020B0502040204020203" pitchFamily="34" charset="0"/>
                <a:cs typeface="Segoe UI" panose="020B0502040204020203" pitchFamily="34" charset="0"/>
              </a:rPr>
              <a:t>“Microsoft continues to expand its </a:t>
            </a:r>
            <a:r>
              <a:rPr lang="en-US" sz="1200" i="1" dirty="0" err="1">
                <a:solidFill>
                  <a:prstClr val="black"/>
                </a:solidFill>
                <a:latin typeface="Segoe UI" panose="020B0502040204020203" pitchFamily="34" charset="0"/>
                <a:ea typeface="Segoe UI" panose="020B0502040204020203" pitchFamily="34" charset="0"/>
                <a:cs typeface="Segoe UI" panose="020B0502040204020203" pitchFamily="34" charset="0"/>
              </a:rPr>
              <a:t>translytics</a:t>
            </a:r>
            <a:r>
              <a:rPr lang="en-US" sz="1200" i="1" dirty="0">
                <a:solidFill>
                  <a:prstClr val="black"/>
                </a:solidFill>
                <a:latin typeface="Segoe UI" panose="020B0502040204020203" pitchFamily="34" charset="0"/>
                <a:ea typeface="Segoe UI" panose="020B0502040204020203" pitchFamily="34" charset="0"/>
                <a:cs typeface="Segoe UI" panose="020B0502040204020203" pitchFamily="34" charset="0"/>
              </a:rPr>
              <a:t> market through innovation and extending native features for Azure SQL Database and SQL Server platforms…” </a:t>
            </a:r>
          </a:p>
        </p:txBody>
      </p:sp>
      <p:pic>
        <p:nvPicPr>
          <p:cNvPr id="7" name="Picture 6" descr="Diagram showing Forrester Wave™ is composed of four categories such as Challengers, Contenders, Strong Performers and leaders showing strategy and current offering. Contenders consists of Actian, Sploce Machine, GridGain Systems and VoltDB with medium strategy and medium current offering, Strong Performers consists of MongoDB, GlgaSpaces, Redis Labs, InterSystems, Aerospike and MemSQL with medium strategy and strong current offering, Leaders consists of Oracle, SAP, Microsoft and IBM with stronger strategy and stronger current offering.">
            <a:extLst>
              <a:ext uri="{FF2B5EF4-FFF2-40B4-BE49-F238E27FC236}">
                <a16:creationId xmlns:a16="http://schemas.microsoft.com/office/drawing/2014/main" id="{2A347E1D-819C-444C-ADB5-C192E5ACDE0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59917" y="2641740"/>
            <a:ext cx="2313373" cy="2499092"/>
          </a:xfrm>
          <a:prstGeom prst="rect">
            <a:avLst/>
          </a:prstGeom>
          <a:effectLst>
            <a:outerShdw blurRad="130692" dist="38100" dir="2700000" sx="101000" sy="101000" algn="tl" rotWithShape="0">
              <a:prstClr val="black">
                <a:alpha val="25000"/>
              </a:prstClr>
            </a:outerShdw>
          </a:effectLst>
        </p:spPr>
      </p:pic>
    </p:spTree>
    <p:extLst>
      <p:ext uri="{BB962C8B-B14F-4D97-AF65-F5344CB8AC3E}">
        <p14:creationId xmlns:p14="http://schemas.microsoft.com/office/powerpoint/2010/main" val="1570210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a16="http://schemas.microsoft.com/office/drawing/2014/main" id="{A0C69C13-673C-B14F-9E61-D97C8B8C2EE0}"/>
              </a:ext>
              <a:ext uri="{C183D7F6-B498-43B3-948B-1728B52AA6E4}">
                <adec:decorative xmlns:adec="http://schemas.microsoft.com/office/drawing/2017/decorative" val="1"/>
              </a:ext>
            </a:extLst>
          </p:cNvPr>
          <p:cNvSpPr/>
          <p:nvPr/>
        </p:nvSpPr>
        <p:spPr>
          <a:xfrm>
            <a:off x="2462660" y="2241566"/>
            <a:ext cx="1713802" cy="1137042"/>
          </a:xfrm>
          <a:prstGeom prst="roundRect">
            <a:avLst>
              <a:gd name="adj" fmla="val 56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FEA8496E-1D8E-384F-8357-D99E35859CE7}"/>
              </a:ext>
              <a:ext uri="{C183D7F6-B498-43B3-948B-1728B52AA6E4}">
                <adec:decorative xmlns:adec="http://schemas.microsoft.com/office/drawing/2017/decorative" val="1"/>
              </a:ext>
            </a:extLst>
          </p:cNvPr>
          <p:cNvSpPr/>
          <p:nvPr/>
        </p:nvSpPr>
        <p:spPr>
          <a:xfrm>
            <a:off x="2462660" y="3174230"/>
            <a:ext cx="1713802" cy="1552547"/>
          </a:xfrm>
          <a:prstGeom prst="roundRect">
            <a:avLst>
              <a:gd name="adj" fmla="val 4534"/>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2EE7BBD9-0914-5F45-90D3-DB965B7874A7}"/>
              </a:ext>
              <a:ext uri="{C183D7F6-B498-43B3-948B-1728B52AA6E4}">
                <adec:decorative xmlns:adec="http://schemas.microsoft.com/office/drawing/2017/decorative" val="1"/>
              </a:ext>
            </a:extLst>
          </p:cNvPr>
          <p:cNvSpPr/>
          <p:nvPr/>
        </p:nvSpPr>
        <p:spPr>
          <a:xfrm>
            <a:off x="582401" y="4869349"/>
            <a:ext cx="11125185" cy="768096"/>
          </a:xfrm>
          <a:prstGeom prst="roundRect">
            <a:avLst>
              <a:gd name="adj" fmla="val 8829"/>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E2080EDA-1390-C048-8195-24546D1FD860}"/>
              </a:ext>
              <a:ext uri="{C183D7F6-B498-43B3-948B-1728B52AA6E4}">
                <adec:decorative xmlns:adec="http://schemas.microsoft.com/office/drawing/2017/decorative" val="1"/>
              </a:ext>
            </a:extLst>
          </p:cNvPr>
          <p:cNvSpPr/>
          <p:nvPr/>
        </p:nvSpPr>
        <p:spPr>
          <a:xfrm>
            <a:off x="8111543" y="2241566"/>
            <a:ext cx="1713802" cy="1137042"/>
          </a:xfrm>
          <a:prstGeom prst="roundRect">
            <a:avLst>
              <a:gd name="adj" fmla="val 56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ED7358CD-A741-B948-8E16-2767D6BBE764}"/>
              </a:ext>
              <a:ext uri="{C183D7F6-B498-43B3-948B-1728B52AA6E4}">
                <adec:decorative xmlns:adec="http://schemas.microsoft.com/office/drawing/2017/decorative" val="1"/>
              </a:ext>
            </a:extLst>
          </p:cNvPr>
          <p:cNvSpPr/>
          <p:nvPr/>
        </p:nvSpPr>
        <p:spPr>
          <a:xfrm>
            <a:off x="8111543" y="3174230"/>
            <a:ext cx="1713802" cy="1552547"/>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84852F83-77BD-F64B-8F83-893188E47330}"/>
              </a:ext>
              <a:ext uri="{C183D7F6-B498-43B3-948B-1728B52AA6E4}">
                <adec:decorative xmlns:adec="http://schemas.microsoft.com/office/drawing/2017/decorative" val="1"/>
              </a:ext>
            </a:extLst>
          </p:cNvPr>
          <p:cNvSpPr/>
          <p:nvPr/>
        </p:nvSpPr>
        <p:spPr>
          <a:xfrm>
            <a:off x="4342919" y="2241566"/>
            <a:ext cx="1713802" cy="1137042"/>
          </a:xfrm>
          <a:prstGeom prst="roundRect">
            <a:avLst>
              <a:gd name="adj" fmla="val 64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ED6FFC4F-0CBC-1E4C-AACF-32C4527CD985}"/>
              </a:ext>
              <a:ext uri="{C183D7F6-B498-43B3-948B-1728B52AA6E4}">
                <adec:decorative xmlns:adec="http://schemas.microsoft.com/office/drawing/2017/decorative" val="1"/>
              </a:ext>
            </a:extLst>
          </p:cNvPr>
          <p:cNvSpPr/>
          <p:nvPr/>
        </p:nvSpPr>
        <p:spPr>
          <a:xfrm>
            <a:off x="4342919" y="3174230"/>
            <a:ext cx="1713802" cy="1552547"/>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EE06FCD0-528C-1247-A9F3-C672A807BDEC}"/>
              </a:ext>
              <a:ext uri="{C183D7F6-B498-43B3-948B-1728B52AA6E4}">
                <adec:decorative xmlns:adec="http://schemas.microsoft.com/office/drawing/2017/decorative" val="1"/>
              </a:ext>
            </a:extLst>
          </p:cNvPr>
          <p:cNvSpPr/>
          <p:nvPr/>
        </p:nvSpPr>
        <p:spPr>
          <a:xfrm>
            <a:off x="6223178" y="2241566"/>
            <a:ext cx="1713802" cy="1137042"/>
          </a:xfrm>
          <a:prstGeom prst="roundRect">
            <a:avLst>
              <a:gd name="adj" fmla="val 56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79C682AA-2A97-9D40-AF56-76D17E01CFD7}"/>
              </a:ext>
              <a:ext uri="{C183D7F6-B498-43B3-948B-1728B52AA6E4}">
                <adec:decorative xmlns:adec="http://schemas.microsoft.com/office/drawing/2017/decorative" val="1"/>
              </a:ext>
            </a:extLst>
          </p:cNvPr>
          <p:cNvSpPr/>
          <p:nvPr/>
        </p:nvSpPr>
        <p:spPr>
          <a:xfrm>
            <a:off x="6223178" y="3174230"/>
            <a:ext cx="1713802" cy="1552547"/>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A0C2ED6E-92D5-334D-8B51-BE36BDCF974D}"/>
              </a:ext>
              <a:ext uri="{C183D7F6-B498-43B3-948B-1728B52AA6E4}">
                <adec:decorative xmlns:adec="http://schemas.microsoft.com/office/drawing/2017/decorative" val="1"/>
              </a:ext>
            </a:extLst>
          </p:cNvPr>
          <p:cNvSpPr/>
          <p:nvPr/>
        </p:nvSpPr>
        <p:spPr>
          <a:xfrm>
            <a:off x="582401" y="2241566"/>
            <a:ext cx="1713802" cy="1137042"/>
          </a:xfrm>
          <a:prstGeom prst="roundRect">
            <a:avLst>
              <a:gd name="adj" fmla="val 56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7E8C0E2E-4457-2642-AD03-4EA5ED38FD8F}"/>
              </a:ext>
              <a:ext uri="{C183D7F6-B498-43B3-948B-1728B52AA6E4}">
                <adec:decorative xmlns:adec="http://schemas.microsoft.com/office/drawing/2017/decorative" val="1"/>
              </a:ext>
            </a:extLst>
          </p:cNvPr>
          <p:cNvSpPr/>
          <p:nvPr/>
        </p:nvSpPr>
        <p:spPr>
          <a:xfrm>
            <a:off x="582401" y="3174230"/>
            <a:ext cx="1713802" cy="1552547"/>
          </a:xfrm>
          <a:prstGeom prst="roundRect">
            <a:avLst>
              <a:gd name="adj" fmla="val 4534"/>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2945EC30-82E9-ED4B-A257-33C35EE15981}"/>
              </a:ext>
              <a:ext uri="{C183D7F6-B498-43B3-948B-1728B52AA6E4}">
                <adec:decorative xmlns:adec="http://schemas.microsoft.com/office/drawing/2017/decorative" val="1"/>
              </a:ext>
            </a:extLst>
          </p:cNvPr>
          <p:cNvSpPr/>
          <p:nvPr/>
        </p:nvSpPr>
        <p:spPr>
          <a:xfrm>
            <a:off x="9974615" y="2241566"/>
            <a:ext cx="1713802" cy="1137042"/>
          </a:xfrm>
          <a:prstGeom prst="roundRect">
            <a:avLst>
              <a:gd name="adj" fmla="val 56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3513AE3F-66CE-D744-B5E4-83D8AB27F70A}"/>
              </a:ext>
              <a:ext uri="{C183D7F6-B498-43B3-948B-1728B52AA6E4}">
                <adec:decorative xmlns:adec="http://schemas.microsoft.com/office/drawing/2017/decorative" val="1"/>
              </a:ext>
            </a:extLst>
          </p:cNvPr>
          <p:cNvSpPr/>
          <p:nvPr/>
        </p:nvSpPr>
        <p:spPr>
          <a:xfrm>
            <a:off x="9974615" y="3174230"/>
            <a:ext cx="1713802" cy="1552547"/>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AABBC1FB-271F-41D6-A823-369A788029DA}"/>
              </a:ext>
            </a:extLst>
          </p:cNvPr>
          <p:cNvSpPr>
            <a:spLocks noGrp="1"/>
          </p:cNvSpPr>
          <p:nvPr>
            <p:ph type="title"/>
          </p:nvPr>
        </p:nvSpPr>
        <p:spPr>
          <a:xfrm>
            <a:off x="563370" y="473236"/>
            <a:ext cx="8741996" cy="553998"/>
          </a:xfrm>
        </p:spPr>
        <p:txBody>
          <a:bodyPr/>
          <a:lstStyle/>
          <a:p>
            <a:r>
              <a:rPr lang="en-US" dirty="0">
                <a:cs typeface="Segoe UI"/>
              </a:rPr>
              <a:t>Azure Migration and Modernization Program (AMMP)</a:t>
            </a:r>
            <a:endParaRPr lang="en-US" dirty="0"/>
          </a:p>
        </p:txBody>
      </p:sp>
      <p:sp>
        <p:nvSpPr>
          <p:cNvPr id="14" name="Rectangle 13">
            <a:extLst>
              <a:ext uri="{FF2B5EF4-FFF2-40B4-BE49-F238E27FC236}">
                <a16:creationId xmlns:a16="http://schemas.microsoft.com/office/drawing/2014/main" id="{5D5C1AF5-B70C-40A4-97FF-17324C53D2F6}"/>
              </a:ext>
              <a:ext uri="{C183D7F6-B498-43B3-948B-1728B52AA6E4}">
                <adec:decorative xmlns:adec="http://schemas.microsoft.com/office/drawing/2017/decorative" val="0"/>
              </a:ext>
            </a:extLst>
          </p:cNvPr>
          <p:cNvSpPr>
            <a:spLocks/>
          </p:cNvSpPr>
          <p:nvPr/>
        </p:nvSpPr>
        <p:spPr bwMode="auto">
          <a:xfrm>
            <a:off x="293688" y="1818144"/>
            <a:ext cx="11604624" cy="492888"/>
          </a:xfrm>
          <a:prstGeom prst="rect">
            <a:avLst/>
          </a:prstGeom>
          <a:noFill/>
          <a:ln w="10795" cap="flat" cmpd="sng" algn="ctr">
            <a:noFill/>
            <a:prstDash val="solid"/>
          </a:ln>
          <a:effectLst/>
        </p:spPr>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kern="0" dirty="0">
                <a:solidFill>
                  <a:schemeClr val="accent1"/>
                </a:solidFill>
                <a:latin typeface="Segoe UI Semibold" panose="020B0702040204020203" pitchFamily="34" charset="0"/>
                <a:cs typeface="Segoe UI Semibold" panose="020B0702040204020203" pitchFamily="34" charset="0"/>
              </a:rPr>
              <a:t>Get the right mix of resources and expert help at every stage of your cloud journey.</a:t>
            </a:r>
          </a:p>
        </p:txBody>
      </p:sp>
      <p:sp>
        <p:nvSpPr>
          <p:cNvPr id="3" name="Rectangle 2">
            <a:extLst>
              <a:ext uri="{FF2B5EF4-FFF2-40B4-BE49-F238E27FC236}">
                <a16:creationId xmlns:a16="http://schemas.microsoft.com/office/drawing/2014/main" id="{E6F54FFE-0733-4102-ADA8-8358A81DFD68}"/>
              </a:ext>
            </a:extLst>
          </p:cNvPr>
          <p:cNvSpPr/>
          <p:nvPr/>
        </p:nvSpPr>
        <p:spPr bwMode="auto">
          <a:xfrm>
            <a:off x="605178" y="2308665"/>
            <a:ext cx="1662020" cy="10523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mn-cs"/>
              </a:rPr>
              <a:t>Proven approach: </a:t>
            </a:r>
            <a:r>
              <a:rPr lang="en-US" sz="1200" kern="0" dirty="0">
                <a:solidFill>
                  <a:schemeClr val="bg1"/>
                </a:solidFill>
                <a:latin typeface="+mj-lt"/>
              </a:rPr>
              <a:t>Microsoft Cloud Adoption Framework </a:t>
            </a:r>
            <a:r>
              <a:rPr lang="en-US" sz="1200" kern="0" dirty="0">
                <a:solidFill>
                  <a:schemeClr val="bg1"/>
                </a:solidFill>
                <a:latin typeface="Segoe UI"/>
              </a:rPr>
              <a:t>and </a:t>
            </a:r>
            <a:r>
              <a:rPr lang="en-US" sz="1200" kern="0" dirty="0">
                <a:solidFill>
                  <a:schemeClr val="bg1"/>
                </a:solidFill>
                <a:latin typeface="+mj-lt"/>
              </a:rPr>
              <a:t>Well Architected Framework  </a:t>
            </a:r>
          </a:p>
        </p:txBody>
      </p:sp>
      <p:sp>
        <p:nvSpPr>
          <p:cNvPr id="5" name="Rectangle 4">
            <a:extLst>
              <a:ext uri="{FF2B5EF4-FFF2-40B4-BE49-F238E27FC236}">
                <a16:creationId xmlns:a16="http://schemas.microsoft.com/office/drawing/2014/main" id="{EED5FC80-E599-41AC-8FAE-D71D9508CE73}"/>
              </a:ext>
            </a:extLst>
          </p:cNvPr>
          <p:cNvSpPr/>
          <p:nvPr/>
        </p:nvSpPr>
        <p:spPr bwMode="auto">
          <a:xfrm>
            <a:off x="2465614" y="2544686"/>
            <a:ext cx="1714500" cy="4845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lang="en-US" sz="1200" b="1" kern="0" dirty="0">
                <a:solidFill>
                  <a:schemeClr val="bg1"/>
                </a:solidFill>
              </a:rPr>
              <a:t>Cost-effective </a:t>
            </a:r>
            <a:br>
              <a:rPr lang="en-US" sz="1200" b="1" kern="0" dirty="0">
                <a:solidFill>
                  <a:schemeClr val="bg1"/>
                </a:solidFill>
              </a:rPr>
            </a:br>
            <a:r>
              <a:rPr lang="en-US" sz="1200" b="1" kern="0" dirty="0">
                <a:solidFill>
                  <a:schemeClr val="bg1"/>
                </a:solidFill>
              </a:rPr>
              <a:t>offers </a:t>
            </a:r>
            <a:r>
              <a:rPr kumimoji="0" lang="en-US" sz="1200" i="0" u="none" strike="noStrike" kern="0" cap="none" spc="0" normalizeH="0" baseline="0" noProof="0" dirty="0">
                <a:ln>
                  <a:noFill/>
                </a:ln>
                <a:solidFill>
                  <a:schemeClr val="bg1"/>
                </a:solidFill>
                <a:effectLst/>
                <a:uLnTx/>
                <a:uFillTx/>
                <a:ea typeface="+mn-ea"/>
                <a:cs typeface="+mn-cs"/>
              </a:rPr>
              <a:t>and incentives</a:t>
            </a:r>
          </a:p>
        </p:txBody>
      </p:sp>
      <p:sp>
        <p:nvSpPr>
          <p:cNvPr id="7" name="Rectangle 6">
            <a:extLst>
              <a:ext uri="{FF2B5EF4-FFF2-40B4-BE49-F238E27FC236}">
                <a16:creationId xmlns:a16="http://schemas.microsoft.com/office/drawing/2014/main" id="{56470886-A9B9-48FC-919C-1BB32E4EAE91}"/>
              </a:ext>
            </a:extLst>
          </p:cNvPr>
          <p:cNvSpPr/>
          <p:nvPr/>
        </p:nvSpPr>
        <p:spPr bwMode="auto">
          <a:xfrm>
            <a:off x="4343400" y="2544686"/>
            <a:ext cx="1714500" cy="10523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i="0" u="none" strike="noStrike" kern="0" cap="none" spc="0" normalizeH="0" baseline="0" noProof="0" dirty="0">
                <a:ln>
                  <a:noFill/>
                </a:ln>
                <a:solidFill>
                  <a:schemeClr val="bg1"/>
                </a:solidFill>
                <a:effectLst/>
                <a:uLnTx/>
                <a:uFillTx/>
                <a:ea typeface="+mn-ea"/>
                <a:cs typeface="+mn-cs"/>
              </a:rPr>
              <a:t>Technical </a:t>
            </a:r>
            <a:br>
              <a:rPr kumimoji="0" lang="en-US" sz="1200" i="0" u="none" strike="noStrike" kern="0" cap="none" spc="0" normalizeH="0" baseline="0" noProof="0" dirty="0">
                <a:ln>
                  <a:noFill/>
                </a:ln>
                <a:solidFill>
                  <a:schemeClr val="bg1"/>
                </a:solidFill>
                <a:effectLst/>
                <a:uLnTx/>
                <a:uFillTx/>
                <a:ea typeface="+mn-ea"/>
                <a:cs typeface="+mn-cs"/>
              </a:rPr>
            </a:br>
            <a:r>
              <a:rPr lang="en-US" sz="1200" b="1" kern="0" dirty="0">
                <a:solidFill>
                  <a:schemeClr val="bg1"/>
                </a:solidFill>
              </a:rPr>
              <a:t>skill building </a:t>
            </a:r>
          </a:p>
        </p:txBody>
      </p:sp>
      <p:sp>
        <p:nvSpPr>
          <p:cNvPr id="9" name="Rectangle 8">
            <a:extLst>
              <a:ext uri="{FF2B5EF4-FFF2-40B4-BE49-F238E27FC236}">
                <a16:creationId xmlns:a16="http://schemas.microsoft.com/office/drawing/2014/main" id="{394351F9-0B50-4BC7-96C2-108449A4ED0A}"/>
              </a:ext>
            </a:extLst>
          </p:cNvPr>
          <p:cNvSpPr/>
          <p:nvPr/>
        </p:nvSpPr>
        <p:spPr bwMode="auto">
          <a:xfrm>
            <a:off x="6221186" y="2430386"/>
            <a:ext cx="1714500" cy="10523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i="0" u="none" strike="noStrike" kern="0" cap="none" spc="0" normalizeH="0" baseline="0" noProof="0" dirty="0">
                <a:ln>
                  <a:noFill/>
                </a:ln>
                <a:solidFill>
                  <a:schemeClr val="bg1"/>
                </a:solidFill>
                <a:effectLst/>
                <a:uLnTx/>
                <a:uFillTx/>
                <a:ea typeface="+mn-ea"/>
                <a:cs typeface="+mn-cs"/>
              </a:rPr>
              <a:t>Free tools/ automation: </a:t>
            </a:r>
            <a:br>
              <a:rPr kumimoji="0" lang="en-US" sz="1200" i="0" u="none" strike="noStrike" kern="0" cap="none" spc="0" normalizeH="0" baseline="0" noProof="0" dirty="0">
                <a:ln>
                  <a:noFill/>
                </a:ln>
                <a:solidFill>
                  <a:schemeClr val="bg1"/>
                </a:solidFill>
                <a:effectLst/>
                <a:uLnTx/>
                <a:uFillTx/>
                <a:ea typeface="+mn-ea"/>
                <a:cs typeface="+mn-cs"/>
              </a:rPr>
            </a:br>
            <a:r>
              <a:rPr lang="en-US" sz="1200" b="1" kern="0" dirty="0">
                <a:solidFill>
                  <a:schemeClr val="bg1"/>
                </a:solidFill>
              </a:rPr>
              <a:t>Azure Migrate</a:t>
            </a:r>
          </a:p>
        </p:txBody>
      </p:sp>
      <p:sp>
        <p:nvSpPr>
          <p:cNvPr id="11" name="Rectangle 10">
            <a:extLst>
              <a:ext uri="{FF2B5EF4-FFF2-40B4-BE49-F238E27FC236}">
                <a16:creationId xmlns:a16="http://schemas.microsoft.com/office/drawing/2014/main" id="{4A51E0C6-D39E-4C1B-9959-C3F0D0197C2C}"/>
              </a:ext>
            </a:extLst>
          </p:cNvPr>
          <p:cNvSpPr/>
          <p:nvPr/>
        </p:nvSpPr>
        <p:spPr bwMode="auto">
          <a:xfrm>
            <a:off x="8131629" y="2414058"/>
            <a:ext cx="1681842" cy="6478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ts val="0"/>
              </a:spcBef>
              <a:spcAft>
                <a:spcPts val="400"/>
              </a:spcAft>
              <a:buClrTx/>
              <a:buSzTx/>
              <a:buFontTx/>
              <a:buNone/>
              <a:tabLst/>
              <a:defRPr/>
            </a:pPr>
            <a:r>
              <a:rPr lang="en-US" sz="1200" b="1" kern="0" dirty="0">
                <a:solidFill>
                  <a:schemeClr val="bg1"/>
                </a:solidFill>
              </a:rPr>
              <a:t>In-depth assistance </a:t>
            </a:r>
            <a:r>
              <a:rPr kumimoji="0" lang="en-US" sz="1200" i="0" u="none" strike="noStrike" kern="0" cap="none" spc="0" normalizeH="0" baseline="0" noProof="0" dirty="0">
                <a:ln>
                  <a:noFill/>
                </a:ln>
                <a:solidFill>
                  <a:schemeClr val="bg1"/>
                </a:solidFill>
                <a:effectLst/>
                <a:uLnTx/>
                <a:uFillTx/>
                <a:ea typeface="+mn-ea"/>
                <a:cs typeface="+mn-cs"/>
              </a:rPr>
              <a:t>from FastTrack for </a:t>
            </a:r>
            <a:br>
              <a:rPr kumimoji="0" lang="en-US" sz="1200" i="0" u="none" strike="noStrike" kern="0" cap="none" spc="0" normalizeH="0" baseline="0" noProof="0" dirty="0">
                <a:ln>
                  <a:noFill/>
                </a:ln>
                <a:solidFill>
                  <a:schemeClr val="bg1"/>
                </a:solidFill>
                <a:effectLst/>
                <a:uLnTx/>
                <a:uFillTx/>
                <a:ea typeface="+mn-ea"/>
                <a:cs typeface="+mn-cs"/>
              </a:rPr>
            </a:br>
            <a:r>
              <a:rPr lang="en-US" sz="1200" kern="0" dirty="0">
                <a:solidFill>
                  <a:schemeClr val="bg1"/>
                </a:solidFill>
              </a:rPr>
              <a:t>Azure engineers</a:t>
            </a:r>
          </a:p>
        </p:txBody>
      </p:sp>
      <p:sp>
        <p:nvSpPr>
          <p:cNvPr id="13" name="Rectangle 12">
            <a:extLst>
              <a:ext uri="{FF2B5EF4-FFF2-40B4-BE49-F238E27FC236}">
                <a16:creationId xmlns:a16="http://schemas.microsoft.com/office/drawing/2014/main" id="{02174ADB-CC1E-4D43-8FE2-2BBB433DA383}"/>
              </a:ext>
            </a:extLst>
          </p:cNvPr>
          <p:cNvSpPr/>
          <p:nvPr/>
        </p:nvSpPr>
        <p:spPr bwMode="auto">
          <a:xfrm>
            <a:off x="9976757" y="2430386"/>
            <a:ext cx="1714500" cy="69683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lang="en-US" sz="1200" b="1" kern="0" dirty="0">
                <a:solidFill>
                  <a:schemeClr val="bg1"/>
                </a:solidFill>
              </a:rPr>
              <a:t>Expert help </a:t>
            </a:r>
            <a:br>
              <a:rPr kumimoji="0" lang="en-US" sz="1200" i="0" u="none" strike="noStrike" kern="0" cap="none" spc="0" normalizeH="0" baseline="0" noProof="0" dirty="0">
                <a:ln>
                  <a:noFill/>
                </a:ln>
                <a:solidFill>
                  <a:schemeClr val="bg1"/>
                </a:solidFill>
                <a:effectLst/>
                <a:uLnTx/>
                <a:uFillTx/>
                <a:ea typeface="+mn-ea"/>
                <a:cs typeface="+mn-cs"/>
              </a:rPr>
            </a:br>
            <a:r>
              <a:rPr kumimoji="0" lang="en-US" sz="1200" i="0" u="none" strike="noStrike" kern="0" cap="none" spc="0" normalizeH="0" baseline="0" noProof="0" dirty="0">
                <a:ln>
                  <a:noFill/>
                </a:ln>
                <a:solidFill>
                  <a:schemeClr val="bg1"/>
                </a:solidFill>
                <a:effectLst/>
                <a:uLnTx/>
                <a:uFillTx/>
                <a:ea typeface="+mn-ea"/>
                <a:cs typeface="+mn-cs"/>
              </a:rPr>
              <a:t>from specialized services partners</a:t>
            </a:r>
          </a:p>
        </p:txBody>
      </p:sp>
      <p:pic>
        <p:nvPicPr>
          <p:cNvPr id="93" name="Picture 92" descr="lpa">
            <a:extLst>
              <a:ext uri="{FF2B5EF4-FFF2-40B4-BE49-F238E27FC236}">
                <a16:creationId xmlns:a16="http://schemas.microsoft.com/office/drawing/2014/main" id="{CA384838-8D13-4FA8-9A58-3109B813FC0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a:xfrm>
            <a:off x="1105332" y="5073630"/>
            <a:ext cx="800782" cy="412798"/>
          </a:xfrm>
          <a:prstGeom prst="rect">
            <a:avLst/>
          </a:prstGeom>
        </p:spPr>
      </p:pic>
      <p:pic>
        <p:nvPicPr>
          <p:cNvPr id="94" name="Picture 93" descr="Tine">
            <a:extLst>
              <a:ext uri="{FF2B5EF4-FFF2-40B4-BE49-F238E27FC236}">
                <a16:creationId xmlns:a16="http://schemas.microsoft.com/office/drawing/2014/main" id="{D22E7B5D-BE22-4E9E-89EF-39E092B4D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3276" y="5024706"/>
            <a:ext cx="800782" cy="476785"/>
          </a:xfrm>
          <a:prstGeom prst="rect">
            <a:avLst/>
          </a:prstGeom>
        </p:spPr>
      </p:pic>
      <p:grpSp>
        <p:nvGrpSpPr>
          <p:cNvPr id="95" name="Group 94" descr="vo">
            <a:extLst>
              <a:ext uri="{FF2B5EF4-FFF2-40B4-BE49-F238E27FC236}">
                <a16:creationId xmlns:a16="http://schemas.microsoft.com/office/drawing/2014/main" id="{3EE2B4E5-F7FB-4A33-8371-853CEBDFFB18}"/>
              </a:ext>
            </a:extLst>
          </p:cNvPr>
          <p:cNvGrpSpPr/>
          <p:nvPr/>
        </p:nvGrpSpPr>
        <p:grpSpPr>
          <a:xfrm>
            <a:off x="4502532" y="5009283"/>
            <a:ext cx="1358158" cy="507629"/>
            <a:chOff x="3823453" y="3907472"/>
            <a:chExt cx="1358158" cy="507629"/>
          </a:xfrm>
        </p:grpSpPr>
        <p:pic>
          <p:nvPicPr>
            <p:cNvPr id="96" name="Picture 95" descr="Logo&#10;&#10;Description automatically generated">
              <a:extLst>
                <a:ext uri="{FF2B5EF4-FFF2-40B4-BE49-F238E27FC236}">
                  <a16:creationId xmlns:a16="http://schemas.microsoft.com/office/drawing/2014/main" id="{AAA67BB5-831D-4443-A385-546A8F3FAE4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23453" y="3907472"/>
              <a:ext cx="1358158" cy="507629"/>
            </a:xfrm>
            <a:prstGeom prst="rect">
              <a:avLst/>
            </a:prstGeom>
          </p:spPr>
        </p:pic>
        <p:pic>
          <p:nvPicPr>
            <p:cNvPr id="97" name="Picture 96" descr="Logo&#10;&#10;Description automatically generated">
              <a:extLst>
                <a:ext uri="{FF2B5EF4-FFF2-40B4-BE49-F238E27FC236}">
                  <a16:creationId xmlns:a16="http://schemas.microsoft.com/office/drawing/2014/main" id="{80BDE574-DEA2-4460-8389-A7229E0FEA36}"/>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
                      </a14:imgEffect>
                    </a14:imgLayer>
                  </a14:imgProps>
                </a:ext>
                <a:ext uri="{28A0092B-C50C-407E-A947-70E740481C1C}">
                  <a14:useLocalDpi xmlns:a14="http://schemas.microsoft.com/office/drawing/2010/main" val="0"/>
                </a:ext>
              </a:extLst>
            </a:blip>
            <a:srcRect/>
            <a:stretch/>
          </p:blipFill>
          <p:spPr>
            <a:xfrm>
              <a:off x="3823453" y="4017169"/>
              <a:ext cx="862847" cy="247650"/>
            </a:xfrm>
            <a:prstGeom prst="rect">
              <a:avLst/>
            </a:prstGeom>
          </p:spPr>
        </p:pic>
      </p:grpSp>
      <p:pic>
        <p:nvPicPr>
          <p:cNvPr id="98" name="Picture 97" descr="Globaltranz">
            <a:extLst>
              <a:ext uri="{FF2B5EF4-FFF2-40B4-BE49-F238E27FC236}">
                <a16:creationId xmlns:a16="http://schemas.microsoft.com/office/drawing/2014/main" id="{7041ADF5-16DD-4298-B509-8BC72349D520}"/>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315287" y="5170313"/>
            <a:ext cx="1554840" cy="185568"/>
          </a:xfrm>
          <a:prstGeom prst="rect">
            <a:avLst/>
          </a:prstGeom>
        </p:spPr>
      </p:pic>
      <p:grpSp>
        <p:nvGrpSpPr>
          <p:cNvPr id="99" name="Group 98" descr="don">
            <a:extLst>
              <a:ext uri="{FF2B5EF4-FFF2-40B4-BE49-F238E27FC236}">
                <a16:creationId xmlns:a16="http://schemas.microsoft.com/office/drawing/2014/main" id="{4199EBDD-33A0-428E-9490-D1360A4CFABE}"/>
              </a:ext>
            </a:extLst>
          </p:cNvPr>
          <p:cNvGrpSpPr>
            <a:grpSpLocks noChangeAspect="1"/>
          </p:cNvGrpSpPr>
          <p:nvPr/>
        </p:nvGrpSpPr>
        <p:grpSpPr>
          <a:xfrm>
            <a:off x="8288148" y="5171682"/>
            <a:ext cx="1358159" cy="182830"/>
            <a:chOff x="152400" y="3878471"/>
            <a:chExt cx="12192000" cy="1641231"/>
          </a:xfrm>
        </p:grpSpPr>
        <p:pic>
          <p:nvPicPr>
            <p:cNvPr id="100" name="Picture 99">
              <a:extLst>
                <a:ext uri="{FF2B5EF4-FFF2-40B4-BE49-F238E27FC236}">
                  <a16:creationId xmlns:a16="http://schemas.microsoft.com/office/drawing/2014/main" id="{51AD843E-C5F2-427C-BCF5-D77949816E1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00" y="3878471"/>
              <a:ext cx="12192000" cy="1641231"/>
            </a:xfrm>
            <a:prstGeom prst="rect">
              <a:avLst/>
            </a:prstGeom>
          </p:spPr>
        </p:pic>
        <p:pic>
          <p:nvPicPr>
            <p:cNvPr id="101" name="Picture 100">
              <a:extLst>
                <a:ext uri="{FF2B5EF4-FFF2-40B4-BE49-F238E27FC236}">
                  <a16:creationId xmlns:a16="http://schemas.microsoft.com/office/drawing/2014/main" id="{CCA9A3CC-32C8-4607-91BF-272AAA991BE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
                      </a14:imgEffect>
                    </a14:imgLayer>
                  </a14:imgProps>
                </a:ext>
                <a:ext uri="{28A0092B-C50C-407E-A947-70E740481C1C}">
                  <a14:useLocalDpi xmlns:a14="http://schemas.microsoft.com/office/drawing/2010/main" val="0"/>
                </a:ext>
              </a:extLst>
            </a:blip>
            <a:srcRect/>
            <a:stretch/>
          </p:blipFill>
          <p:spPr>
            <a:xfrm>
              <a:off x="152401" y="3878471"/>
              <a:ext cx="2839278" cy="1641231"/>
            </a:xfrm>
            <a:prstGeom prst="rect">
              <a:avLst/>
            </a:prstGeom>
          </p:spPr>
        </p:pic>
        <p:pic>
          <p:nvPicPr>
            <p:cNvPr id="102" name="Picture 101">
              <a:extLst>
                <a:ext uri="{FF2B5EF4-FFF2-40B4-BE49-F238E27FC236}">
                  <a16:creationId xmlns:a16="http://schemas.microsoft.com/office/drawing/2014/main" id="{A9EE355D-5DBD-4A63-A971-0A2DCE492A95}"/>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
                      </a14:imgEffect>
                    </a14:imgLayer>
                  </a14:imgProps>
                </a:ext>
                <a:ext uri="{28A0092B-C50C-407E-A947-70E740481C1C}">
                  <a14:useLocalDpi xmlns:a14="http://schemas.microsoft.com/office/drawing/2010/main" val="0"/>
                </a:ext>
              </a:extLst>
            </a:blip>
            <a:srcRect/>
            <a:stretch/>
          </p:blipFill>
          <p:spPr>
            <a:xfrm>
              <a:off x="5383720" y="3878471"/>
              <a:ext cx="5664145" cy="1641231"/>
            </a:xfrm>
            <a:prstGeom prst="rect">
              <a:avLst/>
            </a:prstGeom>
          </p:spPr>
        </p:pic>
      </p:grpSp>
      <p:grpSp>
        <p:nvGrpSpPr>
          <p:cNvPr id="103" name="Group 102" descr="Leicester">
            <a:extLst>
              <a:ext uri="{FF2B5EF4-FFF2-40B4-BE49-F238E27FC236}">
                <a16:creationId xmlns:a16="http://schemas.microsoft.com/office/drawing/2014/main" id="{4B21D2DB-932B-4264-B5C4-95856D39BA2B}"/>
              </a:ext>
            </a:extLst>
          </p:cNvPr>
          <p:cNvGrpSpPr/>
          <p:nvPr/>
        </p:nvGrpSpPr>
        <p:grpSpPr>
          <a:xfrm>
            <a:off x="10189363" y="5046074"/>
            <a:ext cx="1313968" cy="378689"/>
            <a:chOff x="9630274" y="3906524"/>
            <a:chExt cx="1828800" cy="487535"/>
          </a:xfrm>
        </p:grpSpPr>
        <p:pic>
          <p:nvPicPr>
            <p:cNvPr id="104" name="Picture 103" descr="Text&#10;&#10;Description automatically generated">
              <a:extLst>
                <a:ext uri="{FF2B5EF4-FFF2-40B4-BE49-F238E27FC236}">
                  <a16:creationId xmlns:a16="http://schemas.microsoft.com/office/drawing/2014/main" id="{E6175802-82E0-4E12-A155-CB6D4F23719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30274" y="3906524"/>
              <a:ext cx="1828800" cy="487535"/>
            </a:xfrm>
            <a:prstGeom prst="rect">
              <a:avLst/>
            </a:prstGeom>
          </p:spPr>
        </p:pic>
        <p:pic>
          <p:nvPicPr>
            <p:cNvPr id="105" name="Picture 104" descr="Text&#10;&#10;Description automatically generated">
              <a:extLst>
                <a:ext uri="{FF2B5EF4-FFF2-40B4-BE49-F238E27FC236}">
                  <a16:creationId xmlns:a16="http://schemas.microsoft.com/office/drawing/2014/main" id="{DCB47870-867C-4244-B188-F44BAE30CF28}"/>
                </a:ext>
              </a:extLst>
            </p:cNvPr>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1000"/>
                      </a14:imgEffect>
                    </a14:imgLayer>
                  </a14:imgProps>
                </a:ext>
                <a:ext uri="{28A0092B-C50C-407E-A947-70E740481C1C}">
                  <a14:useLocalDpi xmlns:a14="http://schemas.microsoft.com/office/drawing/2010/main" val="0"/>
                </a:ext>
              </a:extLst>
            </a:blip>
            <a:srcRect/>
            <a:stretch/>
          </p:blipFill>
          <p:spPr>
            <a:xfrm>
              <a:off x="10080624" y="3906525"/>
              <a:ext cx="1378449" cy="208944"/>
            </a:xfrm>
            <a:prstGeom prst="rect">
              <a:avLst/>
            </a:prstGeom>
          </p:spPr>
        </p:pic>
      </p:grpSp>
      <p:sp>
        <p:nvSpPr>
          <p:cNvPr id="16" name="TextBox 15">
            <a:extLst>
              <a:ext uri="{FF2B5EF4-FFF2-40B4-BE49-F238E27FC236}">
                <a16:creationId xmlns:a16="http://schemas.microsoft.com/office/drawing/2014/main" id="{C23BE0B5-0D25-4DA8-9BC6-AADEFB3AA90F}"/>
              </a:ext>
            </a:extLst>
          </p:cNvPr>
          <p:cNvSpPr txBox="1"/>
          <p:nvPr/>
        </p:nvSpPr>
        <p:spPr>
          <a:xfrm>
            <a:off x="1045709" y="5873363"/>
            <a:ext cx="10100583" cy="338554"/>
          </a:xfrm>
          <a:prstGeom prst="rect">
            <a:avLst/>
          </a:prstGeom>
          <a:noFill/>
        </p:spPr>
        <p:txBody>
          <a:bodyPr wrap="square">
            <a:spAutoFit/>
          </a:bodyPr>
          <a:lstStyle/>
          <a:p>
            <a:pPr algn="ctr" defTabSz="914225">
              <a:spcAft>
                <a:spcPts val="800"/>
              </a:spcAft>
              <a:defRPr/>
            </a:pPr>
            <a:r>
              <a:rPr lang="en-US" sz="1600" kern="0" dirty="0">
                <a:solidFill>
                  <a:srgbClr val="0078D4"/>
                </a:solidFill>
                <a:latin typeface="Segoe UI Semibold"/>
                <a:cs typeface="Segoe UI"/>
              </a:rPr>
              <a:t>Let’s move forward together with confidence. We’re here to help at every step.</a:t>
            </a:r>
          </a:p>
        </p:txBody>
      </p:sp>
      <p:sp>
        <p:nvSpPr>
          <p:cNvPr id="23" name="TextBox 22">
            <a:extLst>
              <a:ext uri="{FF2B5EF4-FFF2-40B4-BE49-F238E27FC236}">
                <a16:creationId xmlns:a16="http://schemas.microsoft.com/office/drawing/2014/main" id="{B87BC855-DB2E-41D1-A3DF-FE4FF104F018}"/>
              </a:ext>
            </a:extLst>
          </p:cNvPr>
          <p:cNvSpPr txBox="1"/>
          <p:nvPr/>
        </p:nvSpPr>
        <p:spPr>
          <a:xfrm>
            <a:off x="4220441" y="6296891"/>
            <a:ext cx="3751118" cy="246221"/>
          </a:xfrm>
          <a:prstGeom prst="rect">
            <a:avLst/>
          </a:prstGeom>
          <a:noFill/>
        </p:spPr>
        <p:txBody>
          <a:bodyPr wrap="square" lIns="0" tIns="0" rIns="0" bIns="0" rtlCol="0">
            <a:spAutoFit/>
          </a:bodyPr>
          <a:lstStyle/>
          <a:p>
            <a:pPr algn="ctr"/>
            <a:r>
              <a:rPr lang="en-US" sz="1600" dirty="0"/>
              <a:t>Learn more | </a:t>
            </a:r>
            <a:r>
              <a:rPr lang="en-US" sz="1600" dirty="0">
                <a:hlinkClick r:id="rId18"/>
              </a:rPr>
              <a:t>Azure.com/AMMP</a:t>
            </a:r>
            <a:endParaRPr lang="en-US" sz="1600" dirty="0"/>
          </a:p>
        </p:txBody>
      </p:sp>
      <p:grpSp>
        <p:nvGrpSpPr>
          <p:cNvPr id="53" name="Group 38">
            <a:extLst>
              <a:ext uri="{FF2B5EF4-FFF2-40B4-BE49-F238E27FC236}">
                <a16:creationId xmlns:a16="http://schemas.microsoft.com/office/drawing/2014/main" id="{967090A1-D4EA-D444-A03B-10D473B2A953}"/>
              </a:ext>
              <a:ext uri="{C183D7F6-B498-43B3-948B-1728B52AA6E4}">
                <adec:decorative xmlns:adec="http://schemas.microsoft.com/office/drawing/2017/decorative" val="1"/>
              </a:ext>
            </a:extLst>
          </p:cNvPr>
          <p:cNvGrpSpPr>
            <a:grpSpLocks noChangeAspect="1"/>
          </p:cNvGrpSpPr>
          <p:nvPr/>
        </p:nvGrpSpPr>
        <p:grpSpPr bwMode="auto">
          <a:xfrm>
            <a:off x="1115568" y="3382601"/>
            <a:ext cx="544545" cy="1089089"/>
            <a:chOff x="1692" y="999"/>
            <a:chExt cx="156" cy="312"/>
          </a:xfrm>
        </p:grpSpPr>
        <p:sp>
          <p:nvSpPr>
            <p:cNvPr id="54" name="AutoShape 37">
              <a:extLst>
                <a:ext uri="{FF2B5EF4-FFF2-40B4-BE49-F238E27FC236}">
                  <a16:creationId xmlns:a16="http://schemas.microsoft.com/office/drawing/2014/main" id="{4270C126-06C0-204D-82CE-706B17EB553F}"/>
                </a:ext>
              </a:extLst>
            </p:cNvPr>
            <p:cNvSpPr>
              <a:spLocks noChangeAspect="1" noChangeArrowheads="1" noTextEdit="1"/>
            </p:cNvSpPr>
            <p:nvPr/>
          </p:nvSpPr>
          <p:spPr bwMode="auto">
            <a:xfrm>
              <a:off x="1692" y="999"/>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9">
              <a:extLst>
                <a:ext uri="{FF2B5EF4-FFF2-40B4-BE49-F238E27FC236}">
                  <a16:creationId xmlns:a16="http://schemas.microsoft.com/office/drawing/2014/main" id="{9425B176-0925-F842-B613-E29F33F38FDA}"/>
                </a:ext>
              </a:extLst>
            </p:cNvPr>
            <p:cNvSpPr>
              <a:spLocks noChangeArrowheads="1"/>
            </p:cNvSpPr>
            <p:nvPr/>
          </p:nvSpPr>
          <p:spPr bwMode="auto">
            <a:xfrm>
              <a:off x="1692" y="999"/>
              <a:ext cx="156"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0">
              <a:extLst>
                <a:ext uri="{FF2B5EF4-FFF2-40B4-BE49-F238E27FC236}">
                  <a16:creationId xmlns:a16="http://schemas.microsoft.com/office/drawing/2014/main" id="{06D05415-8AD6-3843-9BB6-15D08F5CBBB0}"/>
                </a:ext>
              </a:extLst>
            </p:cNvPr>
            <p:cNvSpPr>
              <a:spLocks noChangeArrowheads="1"/>
            </p:cNvSpPr>
            <p:nvPr/>
          </p:nvSpPr>
          <p:spPr bwMode="auto">
            <a:xfrm>
              <a:off x="1711" y="1223"/>
              <a:ext cx="118" cy="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41">
              <a:extLst>
                <a:ext uri="{FF2B5EF4-FFF2-40B4-BE49-F238E27FC236}">
                  <a16:creationId xmlns:a16="http://schemas.microsoft.com/office/drawing/2014/main" id="{8363D17C-7B01-4E44-A3EE-2DFD40E4A65E}"/>
                </a:ext>
              </a:extLst>
            </p:cNvPr>
            <p:cNvSpPr>
              <a:spLocks noChangeArrowheads="1"/>
            </p:cNvSpPr>
            <p:nvPr/>
          </p:nvSpPr>
          <p:spPr bwMode="auto">
            <a:xfrm>
              <a:off x="1711" y="1028"/>
              <a:ext cx="118" cy="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2">
              <a:extLst>
                <a:ext uri="{FF2B5EF4-FFF2-40B4-BE49-F238E27FC236}">
                  <a16:creationId xmlns:a16="http://schemas.microsoft.com/office/drawing/2014/main" id="{DF57780D-4363-4D45-919D-32B329AA00CB}"/>
                </a:ext>
              </a:extLst>
            </p:cNvPr>
            <p:cNvSpPr>
              <a:spLocks noChangeArrowheads="1"/>
            </p:cNvSpPr>
            <p:nvPr/>
          </p:nvSpPr>
          <p:spPr bwMode="auto">
            <a:xfrm>
              <a:off x="1711" y="1262"/>
              <a:ext cx="118" cy="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43">
              <a:extLst>
                <a:ext uri="{FF2B5EF4-FFF2-40B4-BE49-F238E27FC236}">
                  <a16:creationId xmlns:a16="http://schemas.microsoft.com/office/drawing/2014/main" id="{15E99057-19A6-D14B-8E11-ADAB8D04935D}"/>
                </a:ext>
              </a:extLst>
            </p:cNvPr>
            <p:cNvSpPr>
              <a:spLocks noChangeArrowheads="1"/>
            </p:cNvSpPr>
            <p:nvPr/>
          </p:nvSpPr>
          <p:spPr bwMode="auto">
            <a:xfrm>
              <a:off x="1738" y="1111"/>
              <a:ext cx="44" cy="4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4">
              <a:extLst>
                <a:ext uri="{FF2B5EF4-FFF2-40B4-BE49-F238E27FC236}">
                  <a16:creationId xmlns:a16="http://schemas.microsoft.com/office/drawing/2014/main" id="{0FD4B56E-46E5-BC4B-B91A-97F5451DB7C6}"/>
                </a:ext>
              </a:extLst>
            </p:cNvPr>
            <p:cNvSpPr>
              <a:spLocks/>
            </p:cNvSpPr>
            <p:nvPr/>
          </p:nvSpPr>
          <p:spPr bwMode="auto">
            <a:xfrm>
              <a:off x="1731" y="1135"/>
              <a:ext cx="78" cy="20"/>
            </a:xfrm>
            <a:custGeom>
              <a:avLst/>
              <a:gdLst>
                <a:gd name="T0" fmla="*/ 300 w 342"/>
                <a:gd name="T1" fmla="*/ 85 h 85"/>
                <a:gd name="T2" fmla="*/ 42 w 342"/>
                <a:gd name="T3" fmla="*/ 85 h 85"/>
                <a:gd name="T4" fmla="*/ 0 w 342"/>
                <a:gd name="T5" fmla="*/ 44 h 85"/>
                <a:gd name="T6" fmla="*/ 0 w 342"/>
                <a:gd name="T7" fmla="*/ 42 h 85"/>
                <a:gd name="T8" fmla="*/ 42 w 342"/>
                <a:gd name="T9" fmla="*/ 0 h 85"/>
                <a:gd name="T10" fmla="*/ 300 w 342"/>
                <a:gd name="T11" fmla="*/ 0 h 85"/>
                <a:gd name="T12" fmla="*/ 342 w 342"/>
                <a:gd name="T13" fmla="*/ 42 h 85"/>
                <a:gd name="T14" fmla="*/ 342 w 342"/>
                <a:gd name="T15" fmla="*/ 44 h 85"/>
                <a:gd name="T16" fmla="*/ 300 w 34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85">
                  <a:moveTo>
                    <a:pt x="300" y="85"/>
                  </a:moveTo>
                  <a:cubicBezTo>
                    <a:pt x="42" y="85"/>
                    <a:pt x="42" y="85"/>
                    <a:pt x="42" y="85"/>
                  </a:cubicBezTo>
                  <a:cubicBezTo>
                    <a:pt x="19" y="85"/>
                    <a:pt x="0" y="67"/>
                    <a:pt x="0" y="44"/>
                  </a:cubicBezTo>
                  <a:cubicBezTo>
                    <a:pt x="0" y="42"/>
                    <a:pt x="0" y="42"/>
                    <a:pt x="0" y="42"/>
                  </a:cubicBezTo>
                  <a:cubicBezTo>
                    <a:pt x="0" y="19"/>
                    <a:pt x="19" y="0"/>
                    <a:pt x="42" y="0"/>
                  </a:cubicBezTo>
                  <a:cubicBezTo>
                    <a:pt x="300" y="0"/>
                    <a:pt x="300" y="0"/>
                    <a:pt x="300" y="0"/>
                  </a:cubicBezTo>
                  <a:cubicBezTo>
                    <a:pt x="323" y="0"/>
                    <a:pt x="342" y="19"/>
                    <a:pt x="342" y="42"/>
                  </a:cubicBezTo>
                  <a:cubicBezTo>
                    <a:pt x="342" y="44"/>
                    <a:pt x="342" y="44"/>
                    <a:pt x="342" y="44"/>
                  </a:cubicBezTo>
                  <a:cubicBezTo>
                    <a:pt x="342" y="67"/>
                    <a:pt x="323" y="85"/>
                    <a:pt x="300" y="8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45">
              <a:extLst>
                <a:ext uri="{FF2B5EF4-FFF2-40B4-BE49-F238E27FC236}">
                  <a16:creationId xmlns:a16="http://schemas.microsoft.com/office/drawing/2014/main" id="{9847C97D-A03E-914F-B2EB-3A587163086D}"/>
                </a:ext>
              </a:extLst>
            </p:cNvPr>
            <p:cNvSpPr>
              <a:spLocks noChangeArrowheads="1"/>
            </p:cNvSpPr>
            <p:nvPr/>
          </p:nvSpPr>
          <p:spPr bwMode="auto">
            <a:xfrm>
              <a:off x="1767" y="1121"/>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 name="Group 49">
            <a:extLst>
              <a:ext uri="{FF2B5EF4-FFF2-40B4-BE49-F238E27FC236}">
                <a16:creationId xmlns:a16="http://schemas.microsoft.com/office/drawing/2014/main" id="{3779CB84-5DF8-574F-AA16-00D0EDA89023}"/>
              </a:ext>
              <a:ext uri="{C183D7F6-B498-43B3-948B-1728B52AA6E4}">
                <adec:decorative xmlns:adec="http://schemas.microsoft.com/office/drawing/2017/decorative" val="1"/>
              </a:ext>
            </a:extLst>
          </p:cNvPr>
          <p:cNvGrpSpPr>
            <a:grpSpLocks noChangeAspect="1"/>
          </p:cNvGrpSpPr>
          <p:nvPr/>
        </p:nvGrpSpPr>
        <p:grpSpPr bwMode="auto">
          <a:xfrm>
            <a:off x="2830810" y="3487186"/>
            <a:ext cx="921476" cy="901255"/>
            <a:chOff x="3404" y="999"/>
            <a:chExt cx="319" cy="312"/>
          </a:xfrm>
        </p:grpSpPr>
        <p:sp>
          <p:nvSpPr>
            <p:cNvPr id="63" name="Freeform 50">
              <a:extLst>
                <a:ext uri="{FF2B5EF4-FFF2-40B4-BE49-F238E27FC236}">
                  <a16:creationId xmlns:a16="http://schemas.microsoft.com/office/drawing/2014/main" id="{E1FCA0C8-035E-5241-8E56-E0C6F5739799}"/>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1">
              <a:extLst>
                <a:ext uri="{FF2B5EF4-FFF2-40B4-BE49-F238E27FC236}">
                  <a16:creationId xmlns:a16="http://schemas.microsoft.com/office/drawing/2014/main" id="{50B6D2DF-27C8-D74C-BBAE-A531507D61D1}"/>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2">
              <a:extLst>
                <a:ext uri="{FF2B5EF4-FFF2-40B4-BE49-F238E27FC236}">
                  <a16:creationId xmlns:a16="http://schemas.microsoft.com/office/drawing/2014/main" id="{81C21AA8-F59B-164A-991F-D4A4DF4FC3EC}"/>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3">
              <a:extLst>
                <a:ext uri="{FF2B5EF4-FFF2-40B4-BE49-F238E27FC236}">
                  <a16:creationId xmlns:a16="http://schemas.microsoft.com/office/drawing/2014/main" id="{67381B5C-7120-A84E-8D6A-18EE5E7E9777}"/>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4">
              <a:extLst>
                <a:ext uri="{FF2B5EF4-FFF2-40B4-BE49-F238E27FC236}">
                  <a16:creationId xmlns:a16="http://schemas.microsoft.com/office/drawing/2014/main" id="{6B503DD3-997C-764F-A251-49E244A66F29}"/>
                </a:ext>
              </a:extLst>
            </p:cNvPr>
            <p:cNvSpPr>
              <a:spLocks noEditPoints="1"/>
            </p:cNvSpPr>
            <p:nvPr/>
          </p:nvSpPr>
          <p:spPr bwMode="auto">
            <a:xfrm>
              <a:off x="3528" y="1081"/>
              <a:ext cx="78" cy="14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4 h 650"/>
                <a:gd name="T36" fmla="*/ 308 w 341"/>
                <a:gd name="T37" fmla="*/ 89 h 650"/>
                <a:gd name="T38" fmla="*/ 308 w 341"/>
                <a:gd name="T39" fmla="*/ 185 h 650"/>
                <a:gd name="T40" fmla="*/ 196 w 341"/>
                <a:gd name="T41" fmla="*/ 148 h 650"/>
                <a:gd name="T42" fmla="*/ 196 w 341"/>
                <a:gd name="T43" fmla="*/ 282 h 650"/>
                <a:gd name="T44" fmla="*/ 308 w 341"/>
                <a:gd name="T45" fmla="*/ 346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7"/>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4"/>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4"/>
                    <a:pt x="196" y="64"/>
                    <a:pt x="196" y="64"/>
                  </a:cubicBezTo>
                  <a:cubicBezTo>
                    <a:pt x="246" y="67"/>
                    <a:pt x="283" y="75"/>
                    <a:pt x="308" y="89"/>
                  </a:cubicBezTo>
                  <a:cubicBezTo>
                    <a:pt x="308" y="185"/>
                    <a:pt x="308" y="185"/>
                    <a:pt x="308" y="185"/>
                  </a:cubicBezTo>
                  <a:cubicBezTo>
                    <a:pt x="275" y="165"/>
                    <a:pt x="237" y="152"/>
                    <a:pt x="196" y="148"/>
                  </a:cubicBezTo>
                  <a:cubicBezTo>
                    <a:pt x="196" y="282"/>
                    <a:pt x="196" y="282"/>
                    <a:pt x="196" y="282"/>
                  </a:cubicBezTo>
                  <a:cubicBezTo>
                    <a:pt x="248" y="301"/>
                    <a:pt x="285" y="323"/>
                    <a:pt x="308" y="346"/>
                  </a:cubicBezTo>
                  <a:cubicBezTo>
                    <a:pt x="330" y="370"/>
                    <a:pt x="341" y="399"/>
                    <a:pt x="341" y="434"/>
                  </a:cubicBezTo>
                  <a:close/>
                  <a:moveTo>
                    <a:pt x="144" y="262"/>
                  </a:moveTo>
                  <a:cubicBezTo>
                    <a:pt x="144" y="149"/>
                    <a:pt x="144" y="149"/>
                    <a:pt x="144" y="149"/>
                  </a:cubicBezTo>
                  <a:cubicBezTo>
                    <a:pt x="111" y="155"/>
                    <a:pt x="94" y="172"/>
                    <a:pt x="94" y="201"/>
                  </a:cubicBezTo>
                  <a:cubicBezTo>
                    <a:pt x="94" y="225"/>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18">
            <a:extLst>
              <a:ext uri="{FF2B5EF4-FFF2-40B4-BE49-F238E27FC236}">
                <a16:creationId xmlns:a16="http://schemas.microsoft.com/office/drawing/2014/main" id="{E57D6CB8-9262-FB48-B92A-8F440799A2D1}"/>
              </a:ext>
              <a:ext uri="{C183D7F6-B498-43B3-948B-1728B52AA6E4}">
                <adec:decorative xmlns:adec="http://schemas.microsoft.com/office/drawing/2017/decorative" val="1"/>
              </a:ext>
            </a:extLst>
          </p:cNvPr>
          <p:cNvGrpSpPr>
            <a:grpSpLocks noChangeAspect="1"/>
          </p:cNvGrpSpPr>
          <p:nvPr/>
        </p:nvGrpSpPr>
        <p:grpSpPr bwMode="auto">
          <a:xfrm>
            <a:off x="8436653" y="3742393"/>
            <a:ext cx="1005830" cy="444881"/>
            <a:chOff x="2204" y="1874"/>
            <a:chExt cx="312" cy="138"/>
          </a:xfrm>
        </p:grpSpPr>
        <p:sp>
          <p:nvSpPr>
            <p:cNvPr id="69" name="Freeform 19">
              <a:extLst>
                <a:ext uri="{FF2B5EF4-FFF2-40B4-BE49-F238E27FC236}">
                  <a16:creationId xmlns:a16="http://schemas.microsoft.com/office/drawing/2014/main" id="{28CC7E03-B406-0A49-81A4-1631D202B53E}"/>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Freeform 20">
              <a:extLst>
                <a:ext uri="{FF2B5EF4-FFF2-40B4-BE49-F238E27FC236}">
                  <a16:creationId xmlns:a16="http://schemas.microsoft.com/office/drawing/2014/main" id="{1FCF3090-026F-5F48-816C-44CB6D09681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Freeform 21">
              <a:extLst>
                <a:ext uri="{FF2B5EF4-FFF2-40B4-BE49-F238E27FC236}">
                  <a16:creationId xmlns:a16="http://schemas.microsoft.com/office/drawing/2014/main" id="{31503579-2A15-9847-AADB-F01B65CAF68A}"/>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Freeform 22">
              <a:extLst>
                <a:ext uri="{FF2B5EF4-FFF2-40B4-BE49-F238E27FC236}">
                  <a16:creationId xmlns:a16="http://schemas.microsoft.com/office/drawing/2014/main" id="{665A7527-A65F-7F47-A676-BB01DA0C532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Oval 23">
              <a:extLst>
                <a:ext uri="{FF2B5EF4-FFF2-40B4-BE49-F238E27FC236}">
                  <a16:creationId xmlns:a16="http://schemas.microsoft.com/office/drawing/2014/main" id="{22E63311-F8BC-1544-B203-7ED0058BCA11}"/>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Oval 24">
              <a:extLst>
                <a:ext uri="{FF2B5EF4-FFF2-40B4-BE49-F238E27FC236}">
                  <a16:creationId xmlns:a16="http://schemas.microsoft.com/office/drawing/2014/main" id="{E3A3E2D3-C350-AE41-9F4D-FA69B38E8230}"/>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Oval 25">
              <a:extLst>
                <a:ext uri="{FF2B5EF4-FFF2-40B4-BE49-F238E27FC236}">
                  <a16:creationId xmlns:a16="http://schemas.microsoft.com/office/drawing/2014/main" id="{207DB694-0CD3-904E-9DEB-EF59CA6FF289}"/>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76" name="Group 75">
            <a:extLst>
              <a:ext uri="{FF2B5EF4-FFF2-40B4-BE49-F238E27FC236}">
                <a16:creationId xmlns:a16="http://schemas.microsoft.com/office/drawing/2014/main" id="{9E744D68-7024-4545-807E-56D36279B7E7}"/>
              </a:ext>
              <a:ext uri="{C183D7F6-B498-43B3-948B-1728B52AA6E4}">
                <adec:decorative xmlns:adec="http://schemas.microsoft.com/office/drawing/2017/decorative" val="1"/>
              </a:ext>
            </a:extLst>
          </p:cNvPr>
          <p:cNvGrpSpPr>
            <a:grpSpLocks noChangeAspect="1"/>
          </p:cNvGrpSpPr>
          <p:nvPr/>
        </p:nvGrpSpPr>
        <p:grpSpPr>
          <a:xfrm>
            <a:off x="10385107" y="3455754"/>
            <a:ext cx="914399" cy="914399"/>
            <a:chOff x="8281988" y="1585913"/>
            <a:chExt cx="495300" cy="495300"/>
          </a:xfrm>
        </p:grpSpPr>
        <p:sp>
          <p:nvSpPr>
            <p:cNvPr id="77" name="Freeform: Shape 65">
              <a:extLst>
                <a:ext uri="{FF2B5EF4-FFF2-40B4-BE49-F238E27FC236}">
                  <a16:creationId xmlns:a16="http://schemas.microsoft.com/office/drawing/2014/main" id="{95497A4F-E263-8D42-96EC-5B8F127DFE10}"/>
                </a:ext>
              </a:extLst>
            </p:cNvPr>
            <p:cNvSpPr>
              <a:spLocks/>
            </p:cNvSpPr>
            <p:nvPr/>
          </p:nvSpPr>
          <p:spPr bwMode="auto">
            <a:xfrm>
              <a:off x="8281988" y="1771651"/>
              <a:ext cx="247650" cy="309562"/>
            </a:xfrm>
            <a:custGeom>
              <a:avLst/>
              <a:gdLst>
                <a:gd name="connsiteX0" fmla="*/ 123825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3825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3825" y="169862"/>
                  </a:moveTo>
                  <a:cubicBezTo>
                    <a:pt x="192455"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558" y="169862"/>
                    <a:pt x="123825"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8" name="Freeform: Shape 66">
              <a:extLst>
                <a:ext uri="{FF2B5EF4-FFF2-40B4-BE49-F238E27FC236}">
                  <a16:creationId xmlns:a16="http://schemas.microsoft.com/office/drawing/2014/main" id="{14742557-C6B4-A24B-84C8-6BEB8687F96A}"/>
                </a:ext>
              </a:extLst>
            </p:cNvPr>
            <p:cNvSpPr>
              <a:spLocks/>
            </p:cNvSpPr>
            <p:nvPr/>
          </p:nvSpPr>
          <p:spPr bwMode="auto">
            <a:xfrm>
              <a:off x="8529638" y="1585913"/>
              <a:ext cx="247650" cy="309563"/>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6" name="Group 25">
            <a:extLst>
              <a:ext uri="{FF2B5EF4-FFF2-40B4-BE49-F238E27FC236}">
                <a16:creationId xmlns:a16="http://schemas.microsoft.com/office/drawing/2014/main" id="{B9F4177F-7B28-EA44-9265-7128DB3D934F}"/>
              </a:ext>
              <a:ext uri="{C183D7F6-B498-43B3-948B-1728B52AA6E4}">
                <adec:decorative xmlns:adec="http://schemas.microsoft.com/office/drawing/2017/decorative" val="1"/>
              </a:ext>
            </a:extLst>
          </p:cNvPr>
          <p:cNvGrpSpPr/>
          <p:nvPr/>
        </p:nvGrpSpPr>
        <p:grpSpPr>
          <a:xfrm>
            <a:off x="6638544" y="3455754"/>
            <a:ext cx="874030" cy="877824"/>
            <a:chOff x="11210544" y="-384048"/>
            <a:chExt cx="1493134" cy="1499616"/>
          </a:xfrm>
        </p:grpSpPr>
        <p:sp>
          <p:nvSpPr>
            <p:cNvPr id="84" name="Freeform: Shape 429">
              <a:extLst>
                <a:ext uri="{FF2B5EF4-FFF2-40B4-BE49-F238E27FC236}">
                  <a16:creationId xmlns:a16="http://schemas.microsoft.com/office/drawing/2014/main" id="{678C4C07-7E1C-7645-9B9B-DD7A67A05EAE}"/>
                </a:ext>
              </a:extLst>
            </p:cNvPr>
            <p:cNvSpPr/>
            <p:nvPr/>
          </p:nvSpPr>
          <p:spPr>
            <a:xfrm>
              <a:off x="11228832" y="-384048"/>
              <a:ext cx="1474846" cy="1476000"/>
            </a:xfrm>
            <a:custGeom>
              <a:avLst/>
              <a:gdLst>
                <a:gd name="connsiteX0" fmla="*/ 395375 w 395374"/>
                <a:gd name="connsiteY0" fmla="*/ 218553 h 395683"/>
                <a:gd name="connsiteX1" fmla="*/ 395375 w 395374"/>
                <a:gd name="connsiteY1" fmla="*/ 177130 h 395683"/>
                <a:gd name="connsiteX2" fmla="*/ 352406 w 395374"/>
                <a:gd name="connsiteY2" fmla="*/ 177130 h 395683"/>
                <a:gd name="connsiteX3" fmla="*/ 321802 w 395374"/>
                <a:gd name="connsiteY3" fmla="*/ 103249 h 395683"/>
                <a:gd name="connsiteX4" fmla="*/ 352097 w 395374"/>
                <a:gd name="connsiteY4" fmla="*/ 72954 h 395683"/>
                <a:gd name="connsiteX5" fmla="*/ 322730 w 395374"/>
                <a:gd name="connsiteY5" fmla="*/ 43587 h 395683"/>
                <a:gd name="connsiteX6" fmla="*/ 292435 w 395374"/>
                <a:gd name="connsiteY6" fmla="*/ 73882 h 395683"/>
                <a:gd name="connsiteX7" fmla="*/ 218554 w 395374"/>
                <a:gd name="connsiteY7" fmla="*/ 43278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7130"/>
                  </a:lnTo>
                  <a:lnTo>
                    <a:pt x="352406" y="177130"/>
                  </a:lnTo>
                  <a:cubicBezTo>
                    <a:pt x="348696" y="150236"/>
                    <a:pt x="338186" y="124888"/>
                    <a:pt x="321802" y="103249"/>
                  </a:cubicBezTo>
                  <a:lnTo>
                    <a:pt x="352097" y="72954"/>
                  </a:lnTo>
                  <a:lnTo>
                    <a:pt x="322730" y="43587"/>
                  </a:lnTo>
                  <a:lnTo>
                    <a:pt x="292435" y="73882"/>
                  </a:lnTo>
                  <a:cubicBezTo>
                    <a:pt x="270796" y="57498"/>
                    <a:pt x="245448" y="46987"/>
                    <a:pt x="218554" y="43278"/>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9"/>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chemeClr val="tx1"/>
            </a:solidFill>
            <a:ln w="3091" cap="flat">
              <a:noFill/>
              <a:prstDash val="solid"/>
              <a:miter/>
            </a:ln>
          </p:spPr>
          <p:txBody>
            <a:bodyPr rtlCol="0" anchor="ctr"/>
            <a:lstStyle/>
            <a:p>
              <a:endParaRPr lang="en-US"/>
            </a:p>
          </p:txBody>
        </p:sp>
        <p:sp>
          <p:nvSpPr>
            <p:cNvPr id="82" name="Freeform: Shape 354">
              <a:extLst>
                <a:ext uri="{FF2B5EF4-FFF2-40B4-BE49-F238E27FC236}">
                  <a16:creationId xmlns:a16="http://schemas.microsoft.com/office/drawing/2014/main" id="{D491565E-A9EE-4841-8C56-13793FF8D148}"/>
                </a:ext>
              </a:extLst>
            </p:cNvPr>
            <p:cNvSpPr/>
            <p:nvPr/>
          </p:nvSpPr>
          <p:spPr>
            <a:xfrm>
              <a:off x="11210544" y="0"/>
              <a:ext cx="1115568" cy="1115568"/>
            </a:xfrm>
            <a:custGeom>
              <a:avLst/>
              <a:gdLst>
                <a:gd name="connsiteX0" fmla="*/ 263686 w 321405"/>
                <a:gd name="connsiteY0" fmla="*/ 113671 h 321405"/>
                <a:gd name="connsiteX1" fmla="*/ 208043 w 321405"/>
                <a:gd name="connsiteY1" fmla="*/ 58028 h 321405"/>
                <a:gd name="connsiteX2" fmla="*/ 258122 w 321405"/>
                <a:gd name="connsiteY2" fmla="*/ 7950 h 321405"/>
                <a:gd name="connsiteX3" fmla="*/ 199079 w 321405"/>
                <a:gd name="connsiteY3" fmla="*/ 1767 h 321405"/>
                <a:gd name="connsiteX4" fmla="*/ 146527 w 321405"/>
                <a:gd name="connsiteY4" fmla="*/ 29279 h 321405"/>
                <a:gd name="connsiteX5" fmla="*/ 117778 w 321405"/>
                <a:gd name="connsiteY5" fmla="*/ 81213 h 321405"/>
                <a:gd name="connsiteX6" fmla="*/ 122415 w 321405"/>
                <a:gd name="connsiteY6" fmla="*/ 140256 h 321405"/>
                <a:gd name="connsiteX7" fmla="*/ 12056 w 321405"/>
                <a:gd name="connsiteY7" fmla="*/ 250615 h 321405"/>
                <a:gd name="connsiteX8" fmla="*/ 0 w 321405"/>
                <a:gd name="connsiteY8" fmla="*/ 279982 h 321405"/>
                <a:gd name="connsiteX9" fmla="*/ 12056 w 321405"/>
                <a:gd name="connsiteY9" fmla="*/ 309349 h 321405"/>
                <a:gd name="connsiteX10" fmla="*/ 41424 w 321405"/>
                <a:gd name="connsiteY10" fmla="*/ 321405 h 321405"/>
                <a:gd name="connsiteX11" fmla="*/ 70791 w 321405"/>
                <a:gd name="connsiteY11" fmla="*/ 309349 h 321405"/>
                <a:gd name="connsiteX12" fmla="*/ 181149 w 321405"/>
                <a:gd name="connsiteY12" fmla="*/ 198991 h 321405"/>
                <a:gd name="connsiteX13" fmla="*/ 240193 w 321405"/>
                <a:gd name="connsiteY13" fmla="*/ 203627 h 321405"/>
                <a:gd name="connsiteX14" fmla="*/ 292126 w 321405"/>
                <a:gd name="connsiteY14" fmla="*/ 174879 h 321405"/>
                <a:gd name="connsiteX15" fmla="*/ 319639 w 321405"/>
                <a:gd name="connsiteY15" fmla="*/ 122327 h 321405"/>
                <a:gd name="connsiteX16" fmla="*/ 313456 w 321405"/>
                <a:gd name="connsiteY16" fmla="*/ 63283 h 321405"/>
                <a:gd name="connsiteX17" fmla="*/ 263686 w 321405"/>
                <a:gd name="connsiteY17" fmla="*/ 113671 h 321405"/>
                <a:gd name="connsiteX18" fmla="*/ 56262 w 321405"/>
                <a:gd name="connsiteY18" fmla="*/ 295129 h 321405"/>
                <a:gd name="connsiteX19" fmla="*/ 45751 w 321405"/>
                <a:gd name="connsiteY19" fmla="*/ 300694 h 321405"/>
                <a:gd name="connsiteX20" fmla="*/ 33695 w 321405"/>
                <a:gd name="connsiteY20" fmla="*/ 299457 h 321405"/>
                <a:gd name="connsiteX21" fmla="*/ 24422 w 321405"/>
                <a:gd name="connsiteY21" fmla="*/ 291729 h 321405"/>
                <a:gd name="connsiteX22" fmla="*/ 21021 w 321405"/>
                <a:gd name="connsiteY22" fmla="*/ 280291 h 321405"/>
                <a:gd name="connsiteX23" fmla="*/ 24422 w 321405"/>
                <a:gd name="connsiteY23" fmla="*/ 268853 h 321405"/>
                <a:gd name="connsiteX24" fmla="*/ 33695 w 321405"/>
                <a:gd name="connsiteY24" fmla="*/ 261125 h 321405"/>
                <a:gd name="connsiteX25" fmla="*/ 45751 w 321405"/>
                <a:gd name="connsiteY25" fmla="*/ 259889 h 321405"/>
                <a:gd name="connsiteX26" fmla="*/ 56262 w 321405"/>
                <a:gd name="connsiteY26" fmla="*/ 265453 h 321405"/>
                <a:gd name="connsiteX27" fmla="*/ 62444 w 321405"/>
                <a:gd name="connsiteY27" fmla="*/ 280291 h 321405"/>
                <a:gd name="connsiteX28" fmla="*/ 56262 w 321405"/>
                <a:gd name="connsiteY28" fmla="*/ 295129 h 3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405" h="321405">
                  <a:moveTo>
                    <a:pt x="263686" y="113671"/>
                  </a:moveTo>
                  <a:lnTo>
                    <a:pt x="208043" y="58028"/>
                  </a:lnTo>
                  <a:lnTo>
                    <a:pt x="258122" y="7950"/>
                  </a:lnTo>
                  <a:cubicBezTo>
                    <a:pt x="239574" y="221"/>
                    <a:pt x="218863" y="-1943"/>
                    <a:pt x="199079" y="1767"/>
                  </a:cubicBezTo>
                  <a:cubicBezTo>
                    <a:pt x="179294" y="5477"/>
                    <a:pt x="161056" y="15060"/>
                    <a:pt x="146527" y="29279"/>
                  </a:cubicBezTo>
                  <a:cubicBezTo>
                    <a:pt x="131998" y="43499"/>
                    <a:pt x="122105" y="61429"/>
                    <a:pt x="117778" y="81213"/>
                  </a:cubicBezTo>
                  <a:cubicBezTo>
                    <a:pt x="113451" y="100997"/>
                    <a:pt x="114996" y="121399"/>
                    <a:pt x="122415" y="140256"/>
                  </a:cubicBezTo>
                  <a:lnTo>
                    <a:pt x="12056" y="250615"/>
                  </a:lnTo>
                  <a:cubicBezTo>
                    <a:pt x="4328" y="258343"/>
                    <a:pt x="0" y="269163"/>
                    <a:pt x="0" y="279982"/>
                  </a:cubicBezTo>
                  <a:cubicBezTo>
                    <a:pt x="0" y="291111"/>
                    <a:pt x="4328" y="301621"/>
                    <a:pt x="12056" y="309349"/>
                  </a:cubicBezTo>
                  <a:cubicBezTo>
                    <a:pt x="19785" y="317077"/>
                    <a:pt x="30604" y="321405"/>
                    <a:pt x="41424" y="321405"/>
                  </a:cubicBezTo>
                  <a:cubicBezTo>
                    <a:pt x="52552" y="321405"/>
                    <a:pt x="63063" y="317077"/>
                    <a:pt x="70791" y="309349"/>
                  </a:cubicBezTo>
                  <a:lnTo>
                    <a:pt x="181149" y="198991"/>
                  </a:lnTo>
                  <a:cubicBezTo>
                    <a:pt x="200006" y="206410"/>
                    <a:pt x="220408" y="207955"/>
                    <a:pt x="240193" y="203627"/>
                  </a:cubicBezTo>
                  <a:cubicBezTo>
                    <a:pt x="259977" y="199300"/>
                    <a:pt x="277906" y="189408"/>
                    <a:pt x="292126" y="174879"/>
                  </a:cubicBezTo>
                  <a:cubicBezTo>
                    <a:pt x="306346" y="160350"/>
                    <a:pt x="315620" y="142111"/>
                    <a:pt x="319639" y="122327"/>
                  </a:cubicBezTo>
                  <a:cubicBezTo>
                    <a:pt x="323348" y="102543"/>
                    <a:pt x="321184" y="82140"/>
                    <a:pt x="313456" y="63283"/>
                  </a:cubicBezTo>
                  <a:lnTo>
                    <a:pt x="263686" y="113671"/>
                  </a:lnTo>
                  <a:close/>
                  <a:moveTo>
                    <a:pt x="56262" y="295129"/>
                  </a:moveTo>
                  <a:cubicBezTo>
                    <a:pt x="53479" y="297911"/>
                    <a:pt x="49770" y="300075"/>
                    <a:pt x="45751" y="300694"/>
                  </a:cubicBezTo>
                  <a:cubicBezTo>
                    <a:pt x="41732" y="301312"/>
                    <a:pt x="37405" y="301003"/>
                    <a:pt x="33695" y="299457"/>
                  </a:cubicBezTo>
                  <a:cubicBezTo>
                    <a:pt x="29986" y="297911"/>
                    <a:pt x="26585" y="295129"/>
                    <a:pt x="24422" y="291729"/>
                  </a:cubicBezTo>
                  <a:cubicBezTo>
                    <a:pt x="22258" y="288329"/>
                    <a:pt x="21021" y="284310"/>
                    <a:pt x="21021" y="280291"/>
                  </a:cubicBezTo>
                  <a:cubicBezTo>
                    <a:pt x="21021" y="276272"/>
                    <a:pt x="22258" y="272254"/>
                    <a:pt x="24422" y="268853"/>
                  </a:cubicBezTo>
                  <a:cubicBezTo>
                    <a:pt x="26585" y="265453"/>
                    <a:pt x="29986" y="262671"/>
                    <a:pt x="33695" y="261125"/>
                  </a:cubicBezTo>
                  <a:cubicBezTo>
                    <a:pt x="37405" y="259580"/>
                    <a:pt x="41732" y="259270"/>
                    <a:pt x="45751" y="259889"/>
                  </a:cubicBezTo>
                  <a:cubicBezTo>
                    <a:pt x="49770" y="260816"/>
                    <a:pt x="53479" y="262671"/>
                    <a:pt x="56262" y="265453"/>
                  </a:cubicBezTo>
                  <a:cubicBezTo>
                    <a:pt x="60280" y="269472"/>
                    <a:pt x="62444" y="274727"/>
                    <a:pt x="62444" y="280291"/>
                  </a:cubicBezTo>
                  <a:cubicBezTo>
                    <a:pt x="62444" y="285855"/>
                    <a:pt x="60280" y="291111"/>
                    <a:pt x="56262" y="295129"/>
                  </a:cubicBezTo>
                  <a:close/>
                </a:path>
              </a:pathLst>
            </a:custGeom>
            <a:solidFill>
              <a:srgbClr val="0078D4"/>
            </a:solidFill>
            <a:ln w="3091" cap="flat">
              <a:no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F34FE372-13C8-4C4C-B761-53B85FA8E2FF}"/>
              </a:ext>
              <a:ext uri="{C183D7F6-B498-43B3-948B-1728B52AA6E4}">
                <adec:decorative xmlns:adec="http://schemas.microsoft.com/office/drawing/2017/decorative" val="1"/>
              </a:ext>
            </a:extLst>
          </p:cNvPr>
          <p:cNvGrpSpPr/>
          <p:nvPr/>
        </p:nvGrpSpPr>
        <p:grpSpPr>
          <a:xfrm>
            <a:off x="4718305" y="3547194"/>
            <a:ext cx="1042416" cy="676656"/>
            <a:chOff x="4718305" y="3547194"/>
            <a:chExt cx="1042416" cy="676656"/>
          </a:xfrm>
        </p:grpSpPr>
        <p:pic>
          <p:nvPicPr>
            <p:cNvPr id="6" name="Picture 5" descr="Icons of thinking and gears">
              <a:extLst>
                <a:ext uri="{FF2B5EF4-FFF2-40B4-BE49-F238E27FC236}">
                  <a16:creationId xmlns:a16="http://schemas.microsoft.com/office/drawing/2014/main" id="{2277BA52-186E-4C25-B7AD-147180055189}"/>
                </a:ext>
              </a:extLst>
            </p:cNvPr>
            <p:cNvPicPr>
              <a:picLocks noChangeAspect="1"/>
            </p:cNvPicPr>
            <p:nvPr/>
          </p:nvPicPr>
          <p:blipFill rotWithShape="1">
            <a:blip r:embed="rId19"/>
            <a:srcRect l="-2910" t="33104" r="45787" b="-2817"/>
            <a:stretch/>
          </p:blipFill>
          <p:spPr>
            <a:xfrm>
              <a:off x="4718305" y="3547194"/>
              <a:ext cx="669821" cy="676656"/>
            </a:xfrm>
            <a:prstGeom prst="ellipse">
              <a:avLst/>
            </a:prstGeom>
          </p:spPr>
        </p:pic>
        <p:grpSp>
          <p:nvGrpSpPr>
            <p:cNvPr id="87" name="Group 20">
              <a:extLst>
                <a:ext uri="{FF2B5EF4-FFF2-40B4-BE49-F238E27FC236}">
                  <a16:creationId xmlns:a16="http://schemas.microsoft.com/office/drawing/2014/main" id="{FCCCF917-3549-CD43-BEC0-7ED580649248}"/>
                </a:ext>
              </a:extLst>
            </p:cNvPr>
            <p:cNvGrpSpPr>
              <a:grpSpLocks noChangeAspect="1"/>
            </p:cNvGrpSpPr>
            <p:nvPr/>
          </p:nvGrpSpPr>
          <p:grpSpPr bwMode="auto">
            <a:xfrm>
              <a:off x="5323713" y="3761505"/>
              <a:ext cx="437008" cy="437008"/>
              <a:chOff x="1614" y="999"/>
              <a:chExt cx="312" cy="312"/>
            </a:xfrm>
            <a:solidFill>
              <a:schemeClr val="tx1"/>
            </a:solidFill>
          </p:grpSpPr>
          <p:sp>
            <p:nvSpPr>
              <p:cNvPr id="88" name="Freeform 21">
                <a:extLst>
                  <a:ext uri="{FF2B5EF4-FFF2-40B4-BE49-F238E27FC236}">
                    <a16:creationId xmlns:a16="http://schemas.microsoft.com/office/drawing/2014/main" id="{076698F3-6B5D-C04F-9F01-64A304430899}"/>
                  </a:ext>
                </a:extLst>
              </p:cNvPr>
              <p:cNvSpPr>
                <a:spLocks noEditPoints="1"/>
              </p:cNvSpPr>
              <p:nvPr/>
            </p:nvSpPr>
            <p:spPr bwMode="auto">
              <a:xfrm>
                <a:off x="1623" y="1185"/>
                <a:ext cx="118" cy="117"/>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2">
                <a:extLst>
                  <a:ext uri="{FF2B5EF4-FFF2-40B4-BE49-F238E27FC236}">
                    <a16:creationId xmlns:a16="http://schemas.microsoft.com/office/drawing/2014/main" id="{2E00C90E-84AE-E84E-9600-EA38EA267829}"/>
                  </a:ext>
                </a:extLst>
              </p:cNvPr>
              <p:cNvSpPr>
                <a:spLocks/>
              </p:cNvSpPr>
              <p:nvPr/>
            </p:nvSpPr>
            <p:spPr bwMode="auto">
              <a:xfrm>
                <a:off x="1674" y="1174"/>
                <a:ext cx="15" cy="13"/>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3">
                <a:extLst>
                  <a:ext uri="{FF2B5EF4-FFF2-40B4-BE49-F238E27FC236}">
                    <a16:creationId xmlns:a16="http://schemas.microsoft.com/office/drawing/2014/main" id="{93AFDF18-6AA5-D04D-A814-A0E7BFD0E2D1}"/>
                  </a:ext>
                </a:extLst>
              </p:cNvPr>
              <p:cNvSpPr>
                <a:spLocks/>
              </p:cNvSpPr>
              <p:nvPr/>
            </p:nvSpPr>
            <p:spPr bwMode="auto">
              <a:xfrm>
                <a:off x="1676" y="1299"/>
                <a:ext cx="15" cy="12"/>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4">
                <a:extLst>
                  <a:ext uri="{FF2B5EF4-FFF2-40B4-BE49-F238E27FC236}">
                    <a16:creationId xmlns:a16="http://schemas.microsoft.com/office/drawing/2014/main" id="{823EF828-1C5C-1441-86F0-64DC91BA8BD4}"/>
                  </a:ext>
                </a:extLst>
              </p:cNvPr>
              <p:cNvSpPr>
                <a:spLocks/>
              </p:cNvSpPr>
              <p:nvPr/>
            </p:nvSpPr>
            <p:spPr bwMode="auto">
              <a:xfrm>
                <a:off x="1738" y="1236"/>
                <a:ext cx="13" cy="14"/>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5">
                <a:extLst>
                  <a:ext uri="{FF2B5EF4-FFF2-40B4-BE49-F238E27FC236}">
                    <a16:creationId xmlns:a16="http://schemas.microsoft.com/office/drawing/2014/main" id="{287F7C27-4A19-504A-B193-F4604C88B031}"/>
                  </a:ext>
                </a:extLst>
              </p:cNvPr>
              <p:cNvSpPr>
                <a:spLocks/>
              </p:cNvSpPr>
              <p:nvPr/>
            </p:nvSpPr>
            <p:spPr bwMode="auto">
              <a:xfrm>
                <a:off x="1614" y="1236"/>
                <a:ext cx="12" cy="14"/>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6">
                <a:extLst>
                  <a:ext uri="{FF2B5EF4-FFF2-40B4-BE49-F238E27FC236}">
                    <a16:creationId xmlns:a16="http://schemas.microsoft.com/office/drawing/2014/main" id="{642FEFC1-23AC-FA4D-9A68-252AD763AE38}"/>
                  </a:ext>
                </a:extLst>
              </p:cNvPr>
              <p:cNvSpPr>
                <a:spLocks/>
              </p:cNvSpPr>
              <p:nvPr/>
            </p:nvSpPr>
            <p:spPr bwMode="auto">
              <a:xfrm>
                <a:off x="1630" y="1278"/>
                <a:ext cx="18" cy="1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7">
                <a:extLst>
                  <a:ext uri="{FF2B5EF4-FFF2-40B4-BE49-F238E27FC236}">
                    <a16:creationId xmlns:a16="http://schemas.microsoft.com/office/drawing/2014/main" id="{5BB39CAE-1E07-BC40-8729-7C69784C51E3}"/>
                  </a:ext>
                </a:extLst>
              </p:cNvPr>
              <p:cNvSpPr>
                <a:spLocks/>
              </p:cNvSpPr>
              <p:nvPr/>
            </p:nvSpPr>
            <p:spPr bwMode="auto">
              <a:xfrm>
                <a:off x="1717" y="1190"/>
                <a:ext cx="19" cy="1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8">
                <a:extLst>
                  <a:ext uri="{FF2B5EF4-FFF2-40B4-BE49-F238E27FC236}">
                    <a16:creationId xmlns:a16="http://schemas.microsoft.com/office/drawing/2014/main" id="{50D58987-E6F8-C24D-A732-D6C03A5702E4}"/>
                  </a:ext>
                </a:extLst>
              </p:cNvPr>
              <p:cNvSpPr>
                <a:spLocks/>
              </p:cNvSpPr>
              <p:nvPr/>
            </p:nvSpPr>
            <p:spPr bwMode="auto">
              <a:xfrm>
                <a:off x="1718" y="1277"/>
                <a:ext cx="19" cy="1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9">
                <a:extLst>
                  <a:ext uri="{FF2B5EF4-FFF2-40B4-BE49-F238E27FC236}">
                    <a16:creationId xmlns:a16="http://schemas.microsoft.com/office/drawing/2014/main" id="{A5C40897-A4A5-DC49-9468-0DFFD6927479}"/>
                  </a:ext>
                </a:extLst>
              </p:cNvPr>
              <p:cNvSpPr>
                <a:spLocks/>
              </p:cNvSpPr>
              <p:nvPr/>
            </p:nvSpPr>
            <p:spPr bwMode="auto">
              <a:xfrm>
                <a:off x="1628" y="1191"/>
                <a:ext cx="19" cy="1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0">
                <a:extLst>
                  <a:ext uri="{FF2B5EF4-FFF2-40B4-BE49-F238E27FC236}">
                    <a16:creationId xmlns:a16="http://schemas.microsoft.com/office/drawing/2014/main" id="{9AAC4C5D-02B4-244A-A8F2-793015BAB7A1}"/>
                  </a:ext>
                </a:extLst>
              </p:cNvPr>
              <p:cNvSpPr>
                <a:spLocks noEditPoints="1"/>
              </p:cNvSpPr>
              <p:nvPr/>
            </p:nvSpPr>
            <p:spPr bwMode="auto">
              <a:xfrm>
                <a:off x="1702" y="999"/>
                <a:ext cx="224" cy="224"/>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505540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Same Side Corner Rectangle 21">
            <a:extLst>
              <a:ext uri="{FF2B5EF4-FFF2-40B4-BE49-F238E27FC236}">
                <a16:creationId xmlns:a16="http://schemas.microsoft.com/office/drawing/2014/main" id="{A2021371-8944-4E44-BA0D-B34C1554F4DD}"/>
              </a:ext>
              <a:ext uri="{C183D7F6-B498-43B3-948B-1728B52AA6E4}">
                <adec:decorative xmlns:adec="http://schemas.microsoft.com/office/drawing/2017/decorative" val="1"/>
              </a:ext>
            </a:extLst>
          </p:cNvPr>
          <p:cNvSpPr/>
          <p:nvPr/>
        </p:nvSpPr>
        <p:spPr>
          <a:xfrm rot="16200000" flipH="1">
            <a:off x="5768715" y="-67455"/>
            <a:ext cx="5816185" cy="7030385"/>
          </a:xfrm>
          <a:prstGeom prst="round2SameRect">
            <a:avLst>
              <a:gd name="adj1" fmla="val 5472"/>
              <a:gd name="adj2" fmla="val 0"/>
            </a:avLst>
          </a:prstGeom>
          <a:solidFill>
            <a:schemeClr val="accent1"/>
          </a:solidFill>
          <a:ln w="12700" cap="flat" cmpd="sng" algn="ctr">
            <a:noFill/>
            <a:prstDash val="solid"/>
            <a:miter lim="800000"/>
          </a:ln>
          <a:effectLst/>
        </p:spPr>
        <p:txBody>
          <a:bodyPr rtlCol="0" anchor="ctr"/>
          <a:lstStyle/>
          <a:p>
            <a:pPr marL="0" marR="0" lvl="0" indent="0" algn="ctr"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sp>
        <p:nvSpPr>
          <p:cNvPr id="4" name="Title 3">
            <a:extLst>
              <a:ext uri="{FF2B5EF4-FFF2-40B4-BE49-F238E27FC236}">
                <a16:creationId xmlns:a16="http://schemas.microsoft.com/office/drawing/2014/main" id="{4D2E84EA-BAEC-44B9-A98E-9220D0062420}"/>
              </a:ext>
            </a:extLst>
          </p:cNvPr>
          <p:cNvSpPr>
            <a:spLocks noGrp="1"/>
          </p:cNvSpPr>
          <p:nvPr>
            <p:ph type="title"/>
          </p:nvPr>
        </p:nvSpPr>
        <p:spPr>
          <a:xfrm>
            <a:off x="588263" y="2875002"/>
            <a:ext cx="3930728" cy="1107996"/>
          </a:xfrm>
        </p:spPr>
        <p:txBody>
          <a:bodyPr/>
          <a:lstStyle/>
          <a:p>
            <a:r>
              <a:rPr lang="en-US" dirty="0"/>
              <a:t>Streamlined app modernization </a:t>
            </a:r>
          </a:p>
        </p:txBody>
      </p:sp>
      <p:grpSp>
        <p:nvGrpSpPr>
          <p:cNvPr id="19" name="Graphic 1">
            <a:extLst>
              <a:ext uri="{FF2B5EF4-FFF2-40B4-BE49-F238E27FC236}">
                <a16:creationId xmlns:a16="http://schemas.microsoft.com/office/drawing/2014/main" id="{BF927BC8-DCFD-4091-86E6-5ECF01DD763D}"/>
              </a:ext>
              <a:ext uri="{C183D7F6-B498-43B3-948B-1728B52AA6E4}">
                <adec:decorative xmlns:adec="http://schemas.microsoft.com/office/drawing/2017/decorative" val="1"/>
              </a:ext>
            </a:extLst>
          </p:cNvPr>
          <p:cNvGrpSpPr>
            <a:grpSpLocks noChangeAspect="1"/>
          </p:cNvGrpSpPr>
          <p:nvPr/>
        </p:nvGrpSpPr>
        <p:grpSpPr>
          <a:xfrm>
            <a:off x="563208" y="1203960"/>
            <a:ext cx="1544267" cy="1545476"/>
            <a:chOff x="3537040" y="6890607"/>
            <a:chExt cx="395374" cy="395683"/>
          </a:xfrm>
          <a:solidFill>
            <a:schemeClr val="accent1"/>
          </a:solidFill>
        </p:grpSpPr>
        <p:sp>
          <p:nvSpPr>
            <p:cNvPr id="20" name="Freeform: Shape 19">
              <a:extLst>
                <a:ext uri="{FF2B5EF4-FFF2-40B4-BE49-F238E27FC236}">
                  <a16:creationId xmlns:a16="http://schemas.microsoft.com/office/drawing/2014/main" id="{3088D191-E5F7-42AD-9F7F-6267C9FB4AAC}"/>
                </a:ext>
                <a:ext uri="{C183D7F6-B498-43B3-948B-1728B52AA6E4}">
                  <adec:decorative xmlns:adec="http://schemas.microsoft.com/office/drawing/2017/decorative" val="1"/>
                </a:ext>
              </a:extLst>
            </p:cNvPr>
            <p:cNvSpPr/>
            <p:nvPr/>
          </p:nvSpPr>
          <p:spPr>
            <a:xfrm>
              <a:off x="3537040" y="6890607"/>
              <a:ext cx="395374" cy="395683"/>
            </a:xfrm>
            <a:custGeom>
              <a:avLst/>
              <a:gdLst>
                <a:gd name="connsiteX0" fmla="*/ 395375 w 395374"/>
                <a:gd name="connsiteY0" fmla="*/ 218553 h 395683"/>
                <a:gd name="connsiteX1" fmla="*/ 395375 w 395374"/>
                <a:gd name="connsiteY1" fmla="*/ 177130 h 395683"/>
                <a:gd name="connsiteX2" fmla="*/ 352406 w 395374"/>
                <a:gd name="connsiteY2" fmla="*/ 177130 h 395683"/>
                <a:gd name="connsiteX3" fmla="*/ 321802 w 395374"/>
                <a:gd name="connsiteY3" fmla="*/ 103249 h 395683"/>
                <a:gd name="connsiteX4" fmla="*/ 352097 w 395374"/>
                <a:gd name="connsiteY4" fmla="*/ 72954 h 395683"/>
                <a:gd name="connsiteX5" fmla="*/ 322730 w 395374"/>
                <a:gd name="connsiteY5" fmla="*/ 43587 h 395683"/>
                <a:gd name="connsiteX6" fmla="*/ 292435 w 395374"/>
                <a:gd name="connsiteY6" fmla="*/ 73882 h 395683"/>
                <a:gd name="connsiteX7" fmla="*/ 218554 w 395374"/>
                <a:gd name="connsiteY7" fmla="*/ 43278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7130"/>
                  </a:lnTo>
                  <a:lnTo>
                    <a:pt x="352406" y="177130"/>
                  </a:lnTo>
                  <a:cubicBezTo>
                    <a:pt x="348696" y="150236"/>
                    <a:pt x="338186" y="124888"/>
                    <a:pt x="321802" y="103249"/>
                  </a:cubicBezTo>
                  <a:lnTo>
                    <a:pt x="352097" y="72954"/>
                  </a:lnTo>
                  <a:lnTo>
                    <a:pt x="322730" y="43587"/>
                  </a:lnTo>
                  <a:lnTo>
                    <a:pt x="292435" y="73882"/>
                  </a:lnTo>
                  <a:cubicBezTo>
                    <a:pt x="270796" y="57498"/>
                    <a:pt x="245448" y="46987"/>
                    <a:pt x="218554" y="43278"/>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9"/>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chemeClr val="accent1"/>
            </a:solidFill>
            <a:ln w="309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E54A28E-6D74-42A3-B411-879096D6C289}"/>
                </a:ext>
                <a:ext uri="{C183D7F6-B498-43B3-948B-1728B52AA6E4}">
                  <adec:decorative xmlns:adec="http://schemas.microsoft.com/office/drawing/2017/decorative" val="1"/>
                </a:ext>
              </a:extLst>
            </p:cNvPr>
            <p:cNvSpPr/>
            <p:nvPr/>
          </p:nvSpPr>
          <p:spPr>
            <a:xfrm>
              <a:off x="3580008" y="7019822"/>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423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423"/>
                  </a:lnTo>
                  <a:lnTo>
                    <a:pt x="223190" y="0"/>
                  </a:lnTo>
                  <a:lnTo>
                    <a:pt x="181458" y="0"/>
                  </a:lnTo>
                  <a:close/>
                </a:path>
              </a:pathLst>
            </a:custGeom>
            <a:solidFill>
              <a:schemeClr val="tx1"/>
            </a:solidFill>
            <a:ln w="3091"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F8DC4B48-DEA7-4F43-9A73-B6E3AD7E41FF}"/>
              </a:ext>
            </a:extLst>
          </p:cNvPr>
          <p:cNvSpPr>
            <a:spLocks noGrp="1"/>
          </p:cNvSpPr>
          <p:nvPr>
            <p:ph type="body" sz="quarter" idx="10"/>
          </p:nvPr>
        </p:nvSpPr>
        <p:spPr>
          <a:xfrm>
            <a:off x="6670846" y="1356887"/>
            <a:ext cx="4850594" cy="615553"/>
          </a:xfrm>
        </p:spPr>
        <p:txBody>
          <a:bodyPr/>
          <a:lstStyle/>
          <a:p>
            <a:pPr marL="0" indent="0" defTabSz="914192">
              <a:spcBef>
                <a:spcPts val="0"/>
              </a:spcBef>
              <a:buSzTx/>
              <a:buNone/>
              <a:defRPr/>
            </a:pPr>
            <a:r>
              <a:rPr lang="en-US" dirty="0">
                <a:solidFill>
                  <a:schemeClr val="bg1"/>
                </a:solidFill>
                <a:latin typeface="Segoe UI Semibold"/>
                <a:cs typeface="+mn-cs"/>
              </a:rPr>
              <a:t>Most comprehensive SQL compatibility with</a:t>
            </a:r>
            <a:r>
              <a:rPr lang="en-US" dirty="0">
                <a:solidFill>
                  <a:schemeClr val="bg1"/>
                </a:solidFill>
                <a:latin typeface="Segoe UI Semibold"/>
              </a:rPr>
              <a:t> familiar tools and languages</a:t>
            </a:r>
            <a:endParaRPr lang="en-US" dirty="0">
              <a:solidFill>
                <a:schemeClr val="bg1"/>
              </a:solidFill>
              <a:latin typeface="Segoe UI Semibold"/>
              <a:cs typeface="+mn-cs"/>
            </a:endParaRPr>
          </a:p>
        </p:txBody>
      </p:sp>
      <p:sp>
        <p:nvSpPr>
          <p:cNvPr id="3" name="Content Placeholder 2">
            <a:extLst>
              <a:ext uri="{FF2B5EF4-FFF2-40B4-BE49-F238E27FC236}">
                <a16:creationId xmlns:a16="http://schemas.microsoft.com/office/drawing/2014/main" id="{58372B2E-1EFB-4198-8B98-8721106C127D}"/>
              </a:ext>
            </a:extLst>
          </p:cNvPr>
          <p:cNvSpPr>
            <a:spLocks noGrp="1"/>
          </p:cNvSpPr>
          <p:nvPr>
            <p:ph sz="quarter" idx="11"/>
          </p:nvPr>
        </p:nvSpPr>
        <p:spPr>
          <a:xfrm>
            <a:off x="6657594" y="2704871"/>
            <a:ext cx="4863846" cy="343129"/>
          </a:xfrm>
        </p:spPr>
        <p:txBody>
          <a:bodyPr/>
          <a:lstStyle/>
          <a:p>
            <a:pPr marL="0" lvl="0" indent="0" defTabSz="914192">
              <a:spcBef>
                <a:spcPts val="0"/>
              </a:spcBef>
              <a:buSzTx/>
              <a:buNone/>
              <a:defRPr/>
            </a:pPr>
            <a:r>
              <a:rPr lang="en-US" sz="2000" dirty="0">
                <a:solidFill>
                  <a:schemeClr val="bg1"/>
                </a:solidFill>
                <a:latin typeface="Segoe UI Semibold"/>
                <a:cs typeface="+mn-cs"/>
              </a:rPr>
              <a:t>Always up to date version of SQL Server</a:t>
            </a:r>
          </a:p>
        </p:txBody>
      </p:sp>
      <p:sp>
        <p:nvSpPr>
          <p:cNvPr id="5" name="Content Placeholder 4">
            <a:extLst>
              <a:ext uri="{FF2B5EF4-FFF2-40B4-BE49-F238E27FC236}">
                <a16:creationId xmlns:a16="http://schemas.microsoft.com/office/drawing/2014/main" id="{FF2580F7-6D3C-4A60-AF80-DB57D34F1845}"/>
              </a:ext>
            </a:extLst>
          </p:cNvPr>
          <p:cNvSpPr>
            <a:spLocks noGrp="1"/>
          </p:cNvSpPr>
          <p:nvPr>
            <p:ph sz="quarter" idx="12"/>
          </p:nvPr>
        </p:nvSpPr>
        <p:spPr>
          <a:xfrm>
            <a:off x="6664819" y="3811937"/>
            <a:ext cx="4536581" cy="615553"/>
          </a:xfrm>
        </p:spPr>
        <p:txBody>
          <a:bodyPr/>
          <a:lstStyle/>
          <a:p>
            <a:pPr marL="0" lvl="0" indent="0" defTabSz="914192">
              <a:spcBef>
                <a:spcPts val="0"/>
              </a:spcBef>
              <a:buSzTx/>
              <a:buNone/>
              <a:defRPr/>
            </a:pPr>
            <a:r>
              <a:rPr lang="en-US" sz="2000" dirty="0">
                <a:solidFill>
                  <a:schemeClr val="bg1"/>
                </a:solidFill>
                <a:latin typeface="Segoe UI Semibold"/>
                <a:cs typeface="+mn-cs"/>
              </a:rPr>
              <a:t>Near real-time data replication from on-premises to managed Azure SQL</a:t>
            </a:r>
          </a:p>
        </p:txBody>
      </p:sp>
      <p:sp>
        <p:nvSpPr>
          <p:cNvPr id="6" name="Content Placeholder 5">
            <a:extLst>
              <a:ext uri="{FF2B5EF4-FFF2-40B4-BE49-F238E27FC236}">
                <a16:creationId xmlns:a16="http://schemas.microsoft.com/office/drawing/2014/main" id="{20B26264-E52C-428C-942C-E913F90B5506}"/>
              </a:ext>
            </a:extLst>
          </p:cNvPr>
          <p:cNvSpPr>
            <a:spLocks noGrp="1"/>
          </p:cNvSpPr>
          <p:nvPr>
            <p:ph sz="quarter" idx="13"/>
          </p:nvPr>
        </p:nvSpPr>
        <p:spPr>
          <a:xfrm>
            <a:off x="6664820" y="5076306"/>
            <a:ext cx="4813783" cy="307777"/>
          </a:xfrm>
        </p:spPr>
        <p:txBody>
          <a:bodyPr/>
          <a:lstStyle/>
          <a:p>
            <a:pPr marL="0" lvl="0" indent="0" defTabSz="914192">
              <a:spcBef>
                <a:spcPts val="0"/>
              </a:spcBef>
              <a:buSzTx/>
              <a:buNone/>
              <a:defRPr/>
            </a:pPr>
            <a:r>
              <a:rPr lang="en-US" sz="2000" dirty="0">
                <a:solidFill>
                  <a:schemeClr val="bg1"/>
                </a:solidFill>
                <a:latin typeface="Segoe UI Semibold"/>
              </a:rPr>
              <a:t>Automated migration tools</a:t>
            </a:r>
          </a:p>
        </p:txBody>
      </p:sp>
      <p:grpSp>
        <p:nvGrpSpPr>
          <p:cNvPr id="23" name="Group 94">
            <a:extLst>
              <a:ext uri="{FF2B5EF4-FFF2-40B4-BE49-F238E27FC236}">
                <a16:creationId xmlns:a16="http://schemas.microsoft.com/office/drawing/2014/main" id="{DA25FDA9-971D-D346-B217-D5A67A6F5BFD}"/>
              </a:ext>
              <a:ext uri="{C183D7F6-B498-43B3-948B-1728B52AA6E4}">
                <adec:decorative xmlns:adec="http://schemas.microsoft.com/office/drawing/2017/decorative" val="1"/>
              </a:ext>
            </a:extLst>
          </p:cNvPr>
          <p:cNvGrpSpPr>
            <a:grpSpLocks noChangeAspect="1"/>
          </p:cNvGrpSpPr>
          <p:nvPr/>
        </p:nvGrpSpPr>
        <p:grpSpPr bwMode="auto">
          <a:xfrm>
            <a:off x="5829300" y="1356480"/>
            <a:ext cx="630937" cy="630937"/>
            <a:chOff x="2812" y="2781"/>
            <a:chExt cx="312" cy="312"/>
          </a:xfrm>
          <a:solidFill>
            <a:schemeClr val="accent2"/>
          </a:solidFill>
        </p:grpSpPr>
        <p:sp>
          <p:nvSpPr>
            <p:cNvPr id="24" name="Freeform 95">
              <a:extLst>
                <a:ext uri="{FF2B5EF4-FFF2-40B4-BE49-F238E27FC236}">
                  <a16:creationId xmlns:a16="http://schemas.microsoft.com/office/drawing/2014/main" id="{605601F0-6DCD-7044-9C76-9E7F7B0BFCAD}"/>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96">
              <a:extLst>
                <a:ext uri="{FF2B5EF4-FFF2-40B4-BE49-F238E27FC236}">
                  <a16:creationId xmlns:a16="http://schemas.microsoft.com/office/drawing/2014/main" id="{E213F764-EF55-0648-942C-C6B50DE3C800}"/>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97">
              <a:extLst>
                <a:ext uri="{FF2B5EF4-FFF2-40B4-BE49-F238E27FC236}">
                  <a16:creationId xmlns:a16="http://schemas.microsoft.com/office/drawing/2014/main" id="{AD9B825D-F19A-E14B-B4B6-3F5FC979B43B}"/>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9" name="Group 94">
            <a:extLst>
              <a:ext uri="{FF2B5EF4-FFF2-40B4-BE49-F238E27FC236}">
                <a16:creationId xmlns:a16="http://schemas.microsoft.com/office/drawing/2014/main" id="{308BB1C5-9675-7341-8228-1FA7FC04253E}"/>
              </a:ext>
              <a:ext uri="{C183D7F6-B498-43B3-948B-1728B52AA6E4}">
                <adec:decorative xmlns:adec="http://schemas.microsoft.com/office/drawing/2017/decorative" val="1"/>
              </a:ext>
            </a:extLst>
          </p:cNvPr>
          <p:cNvGrpSpPr>
            <a:grpSpLocks noChangeAspect="1"/>
          </p:cNvGrpSpPr>
          <p:nvPr/>
        </p:nvGrpSpPr>
        <p:grpSpPr bwMode="auto">
          <a:xfrm>
            <a:off x="5818534" y="2514126"/>
            <a:ext cx="630937" cy="630937"/>
            <a:chOff x="2812" y="2781"/>
            <a:chExt cx="312" cy="312"/>
          </a:xfrm>
          <a:solidFill>
            <a:schemeClr val="bg1"/>
          </a:solidFill>
        </p:grpSpPr>
        <p:sp>
          <p:nvSpPr>
            <p:cNvPr id="39" name="Freeform 95">
              <a:extLst>
                <a:ext uri="{FF2B5EF4-FFF2-40B4-BE49-F238E27FC236}">
                  <a16:creationId xmlns:a16="http://schemas.microsoft.com/office/drawing/2014/main" id="{FDAE21CF-117D-214D-AB29-3679BD6DF3CE}"/>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96">
              <a:extLst>
                <a:ext uri="{FF2B5EF4-FFF2-40B4-BE49-F238E27FC236}">
                  <a16:creationId xmlns:a16="http://schemas.microsoft.com/office/drawing/2014/main" id="{E5738A16-3AAC-1646-8210-A2B161517E07}"/>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97">
              <a:extLst>
                <a:ext uri="{FF2B5EF4-FFF2-40B4-BE49-F238E27FC236}">
                  <a16:creationId xmlns:a16="http://schemas.microsoft.com/office/drawing/2014/main" id="{5965557D-45E1-FC44-ABDB-CD5576E45C28}"/>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2" name="Group 94">
            <a:extLst>
              <a:ext uri="{FF2B5EF4-FFF2-40B4-BE49-F238E27FC236}">
                <a16:creationId xmlns:a16="http://schemas.microsoft.com/office/drawing/2014/main" id="{3388ACCE-E2B1-C44D-A580-ED2A21A59B7D}"/>
              </a:ext>
              <a:ext uri="{C183D7F6-B498-43B3-948B-1728B52AA6E4}">
                <adec:decorative xmlns:adec="http://schemas.microsoft.com/office/drawing/2017/decorative" val="1"/>
              </a:ext>
            </a:extLst>
          </p:cNvPr>
          <p:cNvGrpSpPr>
            <a:grpSpLocks noChangeAspect="1"/>
          </p:cNvGrpSpPr>
          <p:nvPr/>
        </p:nvGrpSpPr>
        <p:grpSpPr bwMode="auto">
          <a:xfrm>
            <a:off x="5818534" y="3793692"/>
            <a:ext cx="630937" cy="630937"/>
            <a:chOff x="2812" y="2781"/>
            <a:chExt cx="312" cy="312"/>
          </a:xfrm>
          <a:solidFill>
            <a:schemeClr val="accent2"/>
          </a:solidFill>
        </p:grpSpPr>
        <p:sp>
          <p:nvSpPr>
            <p:cNvPr id="43" name="Freeform 95">
              <a:extLst>
                <a:ext uri="{FF2B5EF4-FFF2-40B4-BE49-F238E27FC236}">
                  <a16:creationId xmlns:a16="http://schemas.microsoft.com/office/drawing/2014/main" id="{D96528F6-EFFA-9742-AFA6-B558ECB2A540}"/>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96">
              <a:extLst>
                <a:ext uri="{FF2B5EF4-FFF2-40B4-BE49-F238E27FC236}">
                  <a16:creationId xmlns:a16="http://schemas.microsoft.com/office/drawing/2014/main" id="{8FA94E07-1E57-2C49-8C2F-C4E917116D18}"/>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97">
              <a:extLst>
                <a:ext uri="{FF2B5EF4-FFF2-40B4-BE49-F238E27FC236}">
                  <a16:creationId xmlns:a16="http://schemas.microsoft.com/office/drawing/2014/main" id="{DEFB9F9D-41C1-854F-8E1C-3D31D7B904AB}"/>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6" name="Group 94">
            <a:extLst>
              <a:ext uri="{FF2B5EF4-FFF2-40B4-BE49-F238E27FC236}">
                <a16:creationId xmlns:a16="http://schemas.microsoft.com/office/drawing/2014/main" id="{99C2BF4C-1E86-A84B-80F7-E72B354C6999}"/>
              </a:ext>
              <a:ext uri="{C183D7F6-B498-43B3-948B-1728B52AA6E4}">
                <adec:decorative xmlns:adec="http://schemas.microsoft.com/office/drawing/2017/decorative" val="1"/>
              </a:ext>
            </a:extLst>
          </p:cNvPr>
          <p:cNvGrpSpPr>
            <a:grpSpLocks noChangeAspect="1"/>
          </p:cNvGrpSpPr>
          <p:nvPr/>
        </p:nvGrpSpPr>
        <p:grpSpPr bwMode="auto">
          <a:xfrm>
            <a:off x="5815583" y="4920859"/>
            <a:ext cx="630937" cy="630937"/>
            <a:chOff x="2812" y="2781"/>
            <a:chExt cx="312" cy="312"/>
          </a:xfrm>
          <a:solidFill>
            <a:schemeClr val="bg1"/>
          </a:solidFill>
        </p:grpSpPr>
        <p:sp>
          <p:nvSpPr>
            <p:cNvPr id="47" name="Freeform 95">
              <a:extLst>
                <a:ext uri="{FF2B5EF4-FFF2-40B4-BE49-F238E27FC236}">
                  <a16:creationId xmlns:a16="http://schemas.microsoft.com/office/drawing/2014/main" id="{231D6360-AC1D-AF4C-B3F9-6BEF512D1720}"/>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96">
              <a:extLst>
                <a:ext uri="{FF2B5EF4-FFF2-40B4-BE49-F238E27FC236}">
                  <a16:creationId xmlns:a16="http://schemas.microsoft.com/office/drawing/2014/main" id="{420EE860-DF40-7646-9B96-DB7BE5AED189}"/>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97">
              <a:extLst>
                <a:ext uri="{FF2B5EF4-FFF2-40B4-BE49-F238E27FC236}">
                  <a16:creationId xmlns:a16="http://schemas.microsoft.com/office/drawing/2014/main" id="{50AD9A5D-866A-CD45-98CE-84FC7D79454A}"/>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048488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1000"/>
                                        <p:tgtEl>
                                          <p:spTgt spid="5">
                                            <p:txEl>
                                              <p:pRg st="0" end="0"/>
                                            </p:txEl>
                                          </p:spTgt>
                                        </p:tgtEl>
                                      </p:cBhvr>
                                    </p:animEffect>
                                    <p:anim calcmode="lin" valueType="num">
                                      <p:cBhvr>
                                        <p:cTn id="1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1000"/>
                                        <p:tgtEl>
                                          <p:spTgt spid="6">
                                            <p:txEl>
                                              <p:pRg st="0" end="0"/>
                                            </p:txEl>
                                          </p:spTgt>
                                        </p:tgtEl>
                                      </p:cBhvr>
                                    </p:animEffect>
                                    <p:anim calcmode="lin" valueType="num">
                                      <p:cBhvr>
                                        <p:cTn id="2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5" grpId="0" build="p"/>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arge light theme container">
            <a:extLst>
              <a:ext uri="{FF2B5EF4-FFF2-40B4-BE49-F238E27FC236}">
                <a16:creationId xmlns:a16="http://schemas.microsoft.com/office/drawing/2014/main" id="{99248CEA-F2D7-4F9A-87BD-621D7A991E13}"/>
              </a:ext>
              <a:ext uri="{C183D7F6-B498-43B3-948B-1728B52AA6E4}">
                <adec:decorative xmlns:adec="http://schemas.microsoft.com/office/drawing/2017/decorative" val="0"/>
              </a:ext>
            </a:extLst>
          </p:cNvPr>
          <p:cNvPicPr>
            <a:picLocks noChangeAspect="1"/>
          </p:cNvPicPr>
          <p:nvPr/>
        </p:nvPicPr>
        <p:blipFill rotWithShape="1">
          <a:blip r:embed="rId3"/>
          <a:srcRect r="6638" b="8533"/>
          <a:stretch/>
        </p:blipFill>
        <p:spPr>
          <a:xfrm>
            <a:off x="6096000" y="292100"/>
            <a:ext cx="5801868" cy="6272784"/>
          </a:xfrm>
          <a:prstGeom prst="roundRect">
            <a:avLst>
              <a:gd name="adj" fmla="val 1082"/>
            </a:avLst>
          </a:prstGeom>
          <a:effectLst>
            <a:outerShdw blurRad="127000" dist="127000" dir="2700000" algn="tl" rotWithShape="0">
              <a:srgbClr val="2F2F2F">
                <a:alpha val="50000"/>
              </a:srgbClr>
            </a:outerShdw>
          </a:effectLst>
        </p:spPr>
      </p:pic>
      <p:grpSp>
        <p:nvGrpSpPr>
          <p:cNvPr id="164" name="Group 163">
            <a:extLst>
              <a:ext uri="{FF2B5EF4-FFF2-40B4-BE49-F238E27FC236}">
                <a16:creationId xmlns:a16="http://schemas.microsoft.com/office/drawing/2014/main" id="{0FE5F680-1188-4FB3-B474-5A9FCA482933}"/>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62" name="Group 161">
              <a:extLst>
                <a:ext uri="{FF2B5EF4-FFF2-40B4-BE49-F238E27FC236}">
                  <a16:creationId xmlns:a16="http://schemas.microsoft.com/office/drawing/2014/main" id="{8774D06D-804A-489A-B813-1CE269896DA5}"/>
                </a:ext>
              </a:extLst>
            </p:cNvPr>
            <p:cNvGrpSpPr/>
            <p:nvPr/>
          </p:nvGrpSpPr>
          <p:grpSpPr>
            <a:xfrm>
              <a:off x="12458606" y="7568068"/>
              <a:ext cx="11324433" cy="5561699"/>
              <a:chOff x="12458606" y="7568068"/>
              <a:chExt cx="11324433" cy="5561699"/>
            </a:xfrm>
          </p:grpSpPr>
          <p:sp>
            <p:nvSpPr>
              <p:cNvPr id="140" name="Freeform: Shape 139">
                <a:extLst>
                  <a:ext uri="{FF2B5EF4-FFF2-40B4-BE49-F238E27FC236}">
                    <a16:creationId xmlns:a16="http://schemas.microsoft.com/office/drawing/2014/main" id="{7F17D3A7-A012-4908-B9DD-F15F51C351B0}"/>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2A724CC-3F74-4EDA-80B4-762ECE6453D0}"/>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3006D23-B213-429E-A49E-9750D57C867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A2045A-561D-4AE5-8E50-19849510D110}"/>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60CD118-D072-4030-97D6-5F5AE507D353}"/>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95B38D4-AE6D-4E8D-9487-7ABC297E611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E2D705B-5350-4422-BBAF-E4C27C4C510C}"/>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D7EAE271-4C0D-4F03-8967-812DF2F7A05D}"/>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7750A2B-F9AC-4D83-8D85-AD96B22FF895}"/>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62C76EA8-5895-4A37-8F9A-D68D00062F37}"/>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0236DDE-1852-4952-9C75-A00508703766}"/>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3EBB069-0852-4512-96AD-F96AD23A4BE0}"/>
                  </a:ext>
                </a:extLst>
              </p:cNvPr>
              <p:cNvSpPr/>
              <p:nvPr/>
            </p:nvSpPr>
            <p:spPr>
              <a:xfrm>
                <a:off x="20081334" y="7568068"/>
                <a:ext cx="2042371" cy="5561699"/>
              </a:xfrm>
              <a:custGeom>
                <a:avLst/>
                <a:gdLst>
                  <a:gd name="connsiteX0" fmla="*/ 2361373 w 2361372"/>
                  <a:gd name="connsiteY0" fmla="*/ 0 h 5561699"/>
                  <a:gd name="connsiteX1" fmla="*/ 0 w 2361372"/>
                  <a:gd name="connsiteY1" fmla="*/ 5561699 h 5561699"/>
                  <a:gd name="connsiteX0" fmla="*/ 1764331 w 1764331"/>
                  <a:gd name="connsiteY0" fmla="*/ 0 h 5536299"/>
                  <a:gd name="connsiteX1" fmla="*/ 0 w 1764331"/>
                  <a:gd name="connsiteY1" fmla="*/ 5536299 h 5536299"/>
                </a:gdLst>
                <a:ahLst/>
                <a:cxnLst>
                  <a:cxn ang="0">
                    <a:pos x="connsiteX0" y="connsiteY0"/>
                  </a:cxn>
                  <a:cxn ang="0">
                    <a:pos x="connsiteX1" y="connsiteY1"/>
                  </a:cxn>
                </a:cxnLst>
                <a:rect l="l" t="t" r="r" b="b"/>
                <a:pathLst>
                  <a:path w="1764331" h="5536299">
                    <a:moveTo>
                      <a:pt x="1764331" y="0"/>
                    </a:moveTo>
                    <a:cubicBezTo>
                      <a:pt x="1764331" y="1219003"/>
                      <a:pt x="0" y="3301461"/>
                      <a:pt x="0" y="55362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29197A4E-21B8-463E-97B9-10F68AFCCFB2}"/>
                </a:ext>
              </a:extLst>
            </p:cNvPr>
            <p:cNvGrpSpPr/>
            <p:nvPr/>
          </p:nvGrpSpPr>
          <p:grpSpPr>
            <a:xfrm>
              <a:off x="12204695" y="4825313"/>
              <a:ext cx="3427799" cy="5993429"/>
              <a:chOff x="12204695" y="4825313"/>
              <a:chExt cx="3427799" cy="5993429"/>
            </a:xfrm>
          </p:grpSpPr>
          <p:sp>
            <p:nvSpPr>
              <p:cNvPr id="85" name="Freeform: Shape 84">
                <a:extLst>
                  <a:ext uri="{FF2B5EF4-FFF2-40B4-BE49-F238E27FC236}">
                    <a16:creationId xmlns:a16="http://schemas.microsoft.com/office/drawing/2014/main" id="{6BFCB2D6-6D2B-4CDE-8E38-46AF788C0F47}"/>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5205D9D-0551-4E57-A4AF-F5503EC974AD}"/>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53220C7-633F-4D98-AD09-F0F1D1AB119B}"/>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A2D8564E-40FA-425E-B720-EA39CD606528}"/>
              </a:ext>
              <a:ext uri="{C183D7F6-B498-43B3-948B-1728B52AA6E4}">
                <adec:decorative xmlns:adec="http://schemas.microsoft.com/office/drawing/2017/decorative" val="1"/>
              </a:ext>
            </a:extLst>
          </p:cNvPr>
          <p:cNvGrpSpPr/>
          <p:nvPr/>
        </p:nvGrpSpPr>
        <p:grpSpPr>
          <a:xfrm>
            <a:off x="7341006" y="3771336"/>
            <a:ext cx="4545864" cy="2793548"/>
            <a:chOff x="29623697" y="7542672"/>
            <a:chExt cx="9091728" cy="5587095"/>
          </a:xfrm>
        </p:grpSpPr>
        <p:sp>
          <p:nvSpPr>
            <p:cNvPr id="9" name="Freeform: Shape 8">
              <a:extLst>
                <a:ext uri="{FF2B5EF4-FFF2-40B4-BE49-F238E27FC236}">
                  <a16:creationId xmlns:a16="http://schemas.microsoft.com/office/drawing/2014/main" id="{C75E89AB-827E-4945-87A9-AB48368FA718}"/>
                </a:ext>
              </a:extLst>
            </p:cNvPr>
            <p:cNvSpPr/>
            <p:nvPr/>
          </p:nvSpPr>
          <p:spPr>
            <a:xfrm>
              <a:off x="29903052" y="10183845"/>
              <a:ext cx="3453840" cy="2945922"/>
            </a:xfrm>
            <a:custGeom>
              <a:avLst/>
              <a:gdLst>
                <a:gd name="connsiteX0" fmla="*/ 0 w 3453840"/>
                <a:gd name="connsiteY0" fmla="*/ 2945923 h 2945922"/>
                <a:gd name="connsiteX1" fmla="*/ 3453841 w 3453840"/>
                <a:gd name="connsiteY1" fmla="*/ 0 h 2945922"/>
              </a:gdLst>
              <a:ahLst/>
              <a:cxnLst>
                <a:cxn ang="0">
                  <a:pos x="connsiteX0" y="connsiteY0"/>
                </a:cxn>
                <a:cxn ang="0">
                  <a:pos x="connsiteX1" y="connsiteY1"/>
                </a:cxn>
              </a:cxnLst>
              <a:rect l="l" t="t" r="r" b="b"/>
              <a:pathLst>
                <a:path w="3453840" h="2945922">
                  <a:moveTo>
                    <a:pt x="0" y="2945923"/>
                  </a:moveTo>
                  <a:cubicBezTo>
                    <a:pt x="0" y="1676129"/>
                    <a:pt x="3453841" y="1396774"/>
                    <a:pt x="345384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7A194B1-33E8-490F-84C6-D9049797E28D}"/>
                </a:ext>
              </a:extLst>
            </p:cNvPr>
            <p:cNvSpPr/>
            <p:nvPr/>
          </p:nvSpPr>
          <p:spPr>
            <a:xfrm>
              <a:off x="31452201" y="10183845"/>
              <a:ext cx="5739470" cy="2945922"/>
            </a:xfrm>
            <a:custGeom>
              <a:avLst/>
              <a:gdLst>
                <a:gd name="connsiteX0" fmla="*/ 5739471 w 5739470"/>
                <a:gd name="connsiteY0" fmla="*/ 2945923 h 2945922"/>
                <a:gd name="connsiteX1" fmla="*/ 0 w 5739470"/>
                <a:gd name="connsiteY1" fmla="*/ 0 h 2945922"/>
              </a:gdLst>
              <a:ahLst/>
              <a:cxnLst>
                <a:cxn ang="0">
                  <a:pos x="connsiteX0" y="connsiteY0"/>
                </a:cxn>
                <a:cxn ang="0">
                  <a:pos x="connsiteX1" y="connsiteY1"/>
                </a:cxn>
              </a:cxnLst>
              <a:rect l="l" t="t" r="r" b="b"/>
              <a:pathLst>
                <a:path w="5739470" h="2945922">
                  <a:moveTo>
                    <a:pt x="5739471" y="2945923"/>
                  </a:moveTo>
                  <a:cubicBezTo>
                    <a:pt x="5739471"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369DD56-286F-452A-99F3-7B0ACBF857CA}"/>
                </a:ext>
              </a:extLst>
            </p:cNvPr>
            <p:cNvSpPr/>
            <p:nvPr/>
          </p:nvSpPr>
          <p:spPr>
            <a:xfrm>
              <a:off x="29623697" y="10183845"/>
              <a:ext cx="1904691" cy="2945922"/>
            </a:xfrm>
            <a:custGeom>
              <a:avLst/>
              <a:gdLst>
                <a:gd name="connsiteX0" fmla="*/ 1904692 w 1904691"/>
                <a:gd name="connsiteY0" fmla="*/ 2945923 h 2945922"/>
                <a:gd name="connsiteX1" fmla="*/ 0 w 1904691"/>
                <a:gd name="connsiteY1" fmla="*/ 0 h 2945922"/>
              </a:gdLst>
              <a:ahLst/>
              <a:cxnLst>
                <a:cxn ang="0">
                  <a:pos x="connsiteX0" y="connsiteY0"/>
                </a:cxn>
                <a:cxn ang="0">
                  <a:pos x="connsiteX1" y="connsiteY1"/>
                </a:cxn>
              </a:cxnLst>
              <a:rect l="l" t="t" r="r" b="b"/>
              <a:pathLst>
                <a:path w="1904691" h="2945922">
                  <a:moveTo>
                    <a:pt x="1904692" y="2945923"/>
                  </a:moveTo>
                  <a:cubicBezTo>
                    <a:pt x="1904692"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53F9C4E-68DB-463E-BED1-9127D684668A}"/>
                </a:ext>
              </a:extLst>
            </p:cNvPr>
            <p:cNvSpPr/>
            <p:nvPr/>
          </p:nvSpPr>
          <p:spPr>
            <a:xfrm>
              <a:off x="35591731" y="7542672"/>
              <a:ext cx="3123694" cy="4012550"/>
            </a:xfrm>
            <a:custGeom>
              <a:avLst/>
              <a:gdLst>
                <a:gd name="connsiteX0" fmla="*/ 3123694 w 3123694"/>
                <a:gd name="connsiteY0" fmla="*/ 4012550 h 4012550"/>
                <a:gd name="connsiteX1" fmla="*/ 0 w 3123694"/>
                <a:gd name="connsiteY1" fmla="*/ 0 h 4012550"/>
              </a:gdLst>
              <a:ahLst/>
              <a:cxnLst>
                <a:cxn ang="0">
                  <a:pos x="connsiteX0" y="connsiteY0"/>
                </a:cxn>
                <a:cxn ang="0">
                  <a:pos x="connsiteX1" y="connsiteY1"/>
                </a:cxn>
              </a:cxnLst>
              <a:rect l="l" t="t" r="r" b="b"/>
              <a:pathLst>
                <a:path w="3123694" h="4012550">
                  <a:moveTo>
                    <a:pt x="3123694" y="4012550"/>
                  </a:moveTo>
                  <a:cubicBezTo>
                    <a:pt x="3123694" y="2742756"/>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8CD35E3-0997-4B84-A145-8C5C127682A5}"/>
                </a:ext>
              </a:extLst>
            </p:cNvPr>
            <p:cNvSpPr/>
            <p:nvPr/>
          </p:nvSpPr>
          <p:spPr>
            <a:xfrm>
              <a:off x="34880646" y="7542672"/>
              <a:ext cx="3834778" cy="2311025"/>
            </a:xfrm>
            <a:custGeom>
              <a:avLst/>
              <a:gdLst>
                <a:gd name="connsiteX0" fmla="*/ 3834779 w 3834778"/>
                <a:gd name="connsiteY0" fmla="*/ 2311026 h 2311025"/>
                <a:gd name="connsiteX1" fmla="*/ 0 w 3834778"/>
                <a:gd name="connsiteY1" fmla="*/ 0 h 2311025"/>
              </a:gdLst>
              <a:ahLst/>
              <a:cxnLst>
                <a:cxn ang="0">
                  <a:pos x="connsiteX0" y="connsiteY0"/>
                </a:cxn>
                <a:cxn ang="0">
                  <a:pos x="connsiteX1" y="connsiteY1"/>
                </a:cxn>
              </a:cxnLst>
              <a:rect l="l" t="t" r="r" b="b"/>
              <a:pathLst>
                <a:path w="3834778" h="2311025">
                  <a:moveTo>
                    <a:pt x="3834779" y="2311026"/>
                  </a:moveTo>
                  <a:cubicBezTo>
                    <a:pt x="3834779" y="1726920"/>
                    <a:pt x="0" y="711085"/>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0" name="Rectangle: Rounded Corners 129">
            <a:extLst>
              <a:ext uri="{FF2B5EF4-FFF2-40B4-BE49-F238E27FC236}">
                <a16:creationId xmlns:a16="http://schemas.microsoft.com/office/drawing/2014/main" id="{1D904DAF-65C4-4B5B-ABA5-F7F87D20EF58}"/>
              </a:ext>
            </a:extLst>
          </p:cNvPr>
          <p:cNvSpPr/>
          <p:nvPr/>
        </p:nvSpPr>
        <p:spPr bwMode="auto">
          <a:xfrm>
            <a:off x="7214084" y="406503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20" name="TextBox 119">
            <a:extLst>
              <a:ext uri="{FF2B5EF4-FFF2-40B4-BE49-F238E27FC236}">
                <a16:creationId xmlns:a16="http://schemas.microsoft.com/office/drawing/2014/main" id="{E854736C-5C0D-4953-A19C-4E29DB2F7627}"/>
              </a:ext>
            </a:extLst>
          </p:cNvPr>
          <p:cNvSpPr txBox="1"/>
          <p:nvPr/>
        </p:nvSpPr>
        <p:spPr>
          <a:xfrm>
            <a:off x="7308230" y="466212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160" name="Group 159">
            <a:extLst>
              <a:ext uri="{FF2B5EF4-FFF2-40B4-BE49-F238E27FC236}">
                <a16:creationId xmlns:a16="http://schemas.microsoft.com/office/drawing/2014/main" id="{579CB3A4-A261-4FA3-B40D-4D14DC73EF34}"/>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78" name="Freeform: Shape 77">
              <a:extLst>
                <a:ext uri="{FF2B5EF4-FFF2-40B4-BE49-F238E27FC236}">
                  <a16:creationId xmlns:a16="http://schemas.microsoft.com/office/drawing/2014/main" id="{9E4D5D63-2175-458D-8185-2EBB9C3DC824}"/>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A14089C-94B2-47CB-9405-C2A38425C347}"/>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C54B947-90FE-42B0-957B-F9EE244AFD1C}"/>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29FA3FC-234A-46DD-BC0E-A4E99ADCD756}"/>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EC32C66-A7F8-4691-AFC9-6A8FDD8C7AE7}"/>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E57C560C-FA22-46CA-9BC0-7A1596D03823}"/>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C9E700B-4265-4BF5-9BB4-BEB4E6F345A0}"/>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640685A5-3CA7-460C-BFDD-039BA01F3AA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A8452728-1992-4CA6-82C4-ED0D6370F6B2}"/>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1" name="Rectangle: Rounded Corners 130">
            <a:extLst>
              <a:ext uri="{FF2B5EF4-FFF2-40B4-BE49-F238E27FC236}">
                <a16:creationId xmlns:a16="http://schemas.microsoft.com/office/drawing/2014/main" id="{F184FFDB-97B7-4D0F-B7AE-5B33C17E6FCC}"/>
              </a:ext>
            </a:extLst>
          </p:cNvPr>
          <p:cNvSpPr/>
          <p:nvPr/>
        </p:nvSpPr>
        <p:spPr bwMode="auto">
          <a:xfrm>
            <a:off x="8882945" y="27557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1B0F0E00-E8B5-416A-9103-82B57619231C}"/>
              </a:ext>
            </a:extLst>
          </p:cNvPr>
          <p:cNvSpPr txBox="1"/>
          <p:nvPr/>
        </p:nvSpPr>
        <p:spPr>
          <a:xfrm>
            <a:off x="9459456" y="33528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grpSp>
        <p:nvGrpSpPr>
          <p:cNvPr id="231" name="Group 230">
            <a:extLst>
              <a:ext uri="{FF2B5EF4-FFF2-40B4-BE49-F238E27FC236}">
                <a16:creationId xmlns:a16="http://schemas.microsoft.com/office/drawing/2014/main" id="{8428F113-A0A6-48A4-A269-99DFDEE9E243}"/>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146" name="Freeform: Shape 145">
              <a:extLst>
                <a:ext uri="{FF2B5EF4-FFF2-40B4-BE49-F238E27FC236}">
                  <a16:creationId xmlns:a16="http://schemas.microsoft.com/office/drawing/2014/main" id="{8253B8B0-B9AA-4518-A0E3-603D4D18953F}"/>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DD73D685-CDA5-4379-A201-1FB642D2A5FF}"/>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7494452A-FDD2-4567-A065-973C12BA12D4}"/>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A89C8E0E-BC1B-4AED-AEA0-0A7AED8877A5}"/>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EBBFAF42-0619-4E57-820C-06A374A3B7BB}"/>
                </a:ext>
              </a:extLst>
            </p:cNvPr>
            <p:cNvGrpSpPr/>
            <p:nvPr/>
          </p:nvGrpSpPr>
          <p:grpSpPr>
            <a:xfrm>
              <a:off x="15962578" y="584200"/>
              <a:ext cx="7211075" cy="5921313"/>
              <a:chOff x="15962578" y="584200"/>
              <a:chExt cx="7211075" cy="5921313"/>
            </a:xfrm>
          </p:grpSpPr>
          <p:sp>
            <p:nvSpPr>
              <p:cNvPr id="149" name="Freeform: Shape 148">
                <a:extLst>
                  <a:ext uri="{FF2B5EF4-FFF2-40B4-BE49-F238E27FC236}">
                    <a16:creationId xmlns:a16="http://schemas.microsoft.com/office/drawing/2014/main" id="{207CBB9F-469B-433F-AF15-C92DBD084C82}"/>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11CD9B9-5BA6-4489-9D78-11862577B1A5}"/>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CED3863-D105-4F24-B80B-98D1C8A17526}"/>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6" name="Freeform: Shape 125">
              <a:extLst>
                <a:ext uri="{FF2B5EF4-FFF2-40B4-BE49-F238E27FC236}">
                  <a16:creationId xmlns:a16="http://schemas.microsoft.com/office/drawing/2014/main" id="{179D2A47-C033-40FC-BDB3-3584589941EC}"/>
                </a:ext>
              </a:extLst>
            </p:cNvPr>
            <p:cNvSpPr/>
            <p:nvPr/>
          </p:nvSpPr>
          <p:spPr>
            <a:xfrm>
              <a:off x="18205774" y="584200"/>
              <a:ext cx="2437408" cy="5921318"/>
            </a:xfrm>
            <a:custGeom>
              <a:avLst/>
              <a:gdLst>
                <a:gd name="connsiteX0" fmla="*/ 5459088 w 5459088"/>
                <a:gd name="connsiteY0" fmla="*/ 5383928 h 5383927"/>
                <a:gd name="connsiteX1" fmla="*/ 0 w 5459088"/>
                <a:gd name="connsiteY1" fmla="*/ 0 h 5383927"/>
                <a:gd name="connsiteX0" fmla="*/ 2802761 w 2802761"/>
                <a:gd name="connsiteY0" fmla="*/ 5383928 h 5383928"/>
                <a:gd name="connsiteX1" fmla="*/ 0 w 2802761"/>
                <a:gd name="connsiteY1" fmla="*/ 0 h 5383928"/>
              </a:gdLst>
              <a:ahLst/>
              <a:cxnLst>
                <a:cxn ang="0">
                  <a:pos x="connsiteX0" y="connsiteY0"/>
                </a:cxn>
                <a:cxn ang="0">
                  <a:pos x="connsiteX1" y="connsiteY1"/>
                </a:cxn>
              </a:cxnLst>
              <a:rect l="l" t="t" r="r" b="b"/>
              <a:pathLst>
                <a:path w="2802761" h="5383928">
                  <a:moveTo>
                    <a:pt x="2802761" y="5383928"/>
                  </a:moveTo>
                  <a:cubicBezTo>
                    <a:pt x="2802761"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Text Placeholder 2">
            <a:extLst>
              <a:ext uri="{FF2B5EF4-FFF2-40B4-BE49-F238E27FC236}">
                <a16:creationId xmlns:a16="http://schemas.microsoft.com/office/drawing/2014/main" id="{D95F2C06-A8F4-4837-9C12-3630690D61AA}"/>
              </a:ext>
            </a:extLst>
          </p:cNvPr>
          <p:cNvSpPr>
            <a:spLocks noGrp="1"/>
          </p:cNvSpPr>
          <p:nvPr>
            <p:ph type="body" sz="quarter" idx="10"/>
          </p:nvPr>
        </p:nvSpPr>
        <p:spPr/>
        <p:txBody>
          <a:bodyPr/>
          <a:lstStyle/>
          <a:p>
            <a:r>
              <a:rPr lang="en-US"/>
              <a:t>02-01.01</a:t>
            </a:r>
          </a:p>
        </p:txBody>
      </p:sp>
      <p:grpSp>
        <p:nvGrpSpPr>
          <p:cNvPr id="48" name="Group 47">
            <a:extLst>
              <a:ext uri="{FF2B5EF4-FFF2-40B4-BE49-F238E27FC236}">
                <a16:creationId xmlns:a16="http://schemas.microsoft.com/office/drawing/2014/main" id="{D0F7ACDF-D874-4FEA-853B-FFAAAFBD25CB}"/>
              </a:ext>
              <a:ext uri="{C183D7F6-B498-43B3-948B-1728B52AA6E4}">
                <adec:decorative xmlns:adec="http://schemas.microsoft.com/office/drawing/2017/decorative" val="1"/>
              </a:ext>
            </a:extLst>
          </p:cNvPr>
          <p:cNvGrpSpPr/>
          <p:nvPr/>
        </p:nvGrpSpPr>
        <p:grpSpPr>
          <a:xfrm>
            <a:off x="9731838" y="292100"/>
            <a:ext cx="2155031" cy="3000043"/>
            <a:chOff x="34405362" y="584200"/>
            <a:chExt cx="4310062" cy="6000085"/>
          </a:xfrm>
        </p:grpSpPr>
        <p:sp>
          <p:nvSpPr>
            <p:cNvPr id="7" name="Freeform: Shape 6">
              <a:extLst>
                <a:ext uri="{FF2B5EF4-FFF2-40B4-BE49-F238E27FC236}">
                  <a16:creationId xmlns:a16="http://schemas.microsoft.com/office/drawing/2014/main" id="{1A9F5BA8-432D-47A6-BE65-ABEC701B5D9B}"/>
                </a:ext>
              </a:extLst>
            </p:cNvPr>
            <p:cNvSpPr/>
            <p:nvPr/>
          </p:nvSpPr>
          <p:spPr>
            <a:xfrm>
              <a:off x="34575895" y="4241207"/>
              <a:ext cx="4139529" cy="2343078"/>
            </a:xfrm>
            <a:custGeom>
              <a:avLst/>
              <a:gdLst>
                <a:gd name="connsiteX0" fmla="*/ 0 w 4139529"/>
                <a:gd name="connsiteY0" fmla="*/ 1722095 h 1722095"/>
                <a:gd name="connsiteX1" fmla="*/ 4139530 w 4139529"/>
                <a:gd name="connsiteY1" fmla="*/ 0 h 1722095"/>
              </a:gdLst>
              <a:ahLst/>
              <a:cxnLst>
                <a:cxn ang="0">
                  <a:pos x="connsiteX0" y="connsiteY0"/>
                </a:cxn>
                <a:cxn ang="0">
                  <a:pos x="connsiteX1" y="connsiteY1"/>
                </a:cxn>
              </a:cxnLst>
              <a:rect l="l" t="t" r="r" b="b"/>
              <a:pathLst>
                <a:path w="4139529" h="1722095">
                  <a:moveTo>
                    <a:pt x="0" y="1722095"/>
                  </a:moveTo>
                  <a:cubicBezTo>
                    <a:pt x="0" y="1269794"/>
                    <a:pt x="4139530" y="761877"/>
                    <a:pt x="413953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D376099B-6817-4D75-B676-8614269C8CF3}"/>
                </a:ext>
              </a:extLst>
            </p:cNvPr>
            <p:cNvSpPr/>
            <p:nvPr/>
          </p:nvSpPr>
          <p:spPr>
            <a:xfrm>
              <a:off x="35552602" y="584200"/>
              <a:ext cx="1627850" cy="5901566"/>
            </a:xfrm>
            <a:custGeom>
              <a:avLst/>
              <a:gdLst>
                <a:gd name="connsiteX0" fmla="*/ 1422170 w 1422169"/>
                <a:gd name="connsiteY0" fmla="*/ 5379103 h 5379102"/>
                <a:gd name="connsiteX1" fmla="*/ 0 w 1422169"/>
                <a:gd name="connsiteY1" fmla="*/ 0 h 5379102"/>
              </a:gdLst>
              <a:ahLst/>
              <a:cxnLst>
                <a:cxn ang="0">
                  <a:pos x="connsiteX0" y="connsiteY0"/>
                </a:cxn>
                <a:cxn ang="0">
                  <a:pos x="connsiteX1" y="connsiteY1"/>
                </a:cxn>
              </a:cxnLst>
              <a:rect l="l" t="t" r="r" b="b"/>
              <a:pathLst>
                <a:path w="1422169" h="5379102">
                  <a:moveTo>
                    <a:pt x="1422170" y="5379103"/>
                  </a:moveTo>
                  <a:cubicBezTo>
                    <a:pt x="1422170" y="3936363"/>
                    <a:pt x="0" y="1396774"/>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8D821B-93A7-4CF8-A37F-9ACC7D49D026}"/>
                </a:ext>
              </a:extLst>
            </p:cNvPr>
            <p:cNvSpPr/>
            <p:nvPr/>
          </p:nvSpPr>
          <p:spPr>
            <a:xfrm>
              <a:off x="34405362" y="584200"/>
              <a:ext cx="2633934" cy="5854761"/>
            </a:xfrm>
            <a:custGeom>
              <a:avLst/>
              <a:gdLst>
                <a:gd name="connsiteX0" fmla="*/ 0 w 2818943"/>
                <a:gd name="connsiteY0" fmla="*/ 5379103 h 5379102"/>
                <a:gd name="connsiteX1" fmla="*/ 2818943 w 2818943"/>
                <a:gd name="connsiteY1" fmla="*/ 0 h 5379102"/>
              </a:gdLst>
              <a:ahLst/>
              <a:cxnLst>
                <a:cxn ang="0">
                  <a:pos x="connsiteX0" y="connsiteY0"/>
                </a:cxn>
                <a:cxn ang="0">
                  <a:pos x="connsiteX1" y="connsiteY1"/>
                </a:cxn>
              </a:cxnLst>
              <a:rect l="l" t="t" r="r" b="b"/>
              <a:pathLst>
                <a:path w="2818943" h="5379102">
                  <a:moveTo>
                    <a:pt x="0" y="5379103"/>
                  </a:moveTo>
                  <a:cubicBezTo>
                    <a:pt x="0" y="3936363"/>
                    <a:pt x="2818943" y="1396774"/>
                    <a:pt x="2818943"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391A46D-C1BD-41F1-9092-5F73D6D68543}"/>
                </a:ext>
              </a:extLst>
            </p:cNvPr>
            <p:cNvSpPr/>
            <p:nvPr/>
          </p:nvSpPr>
          <p:spPr>
            <a:xfrm>
              <a:off x="36175836" y="1142909"/>
              <a:ext cx="2539334" cy="5217846"/>
            </a:xfrm>
            <a:custGeom>
              <a:avLst/>
              <a:gdLst>
                <a:gd name="connsiteX0" fmla="*/ 0 w 2539334"/>
                <a:gd name="connsiteY0" fmla="*/ 4820393 h 4820393"/>
                <a:gd name="connsiteX1" fmla="*/ 2539335 w 2539334"/>
                <a:gd name="connsiteY1" fmla="*/ 0 h 4820393"/>
              </a:gdLst>
              <a:ahLst/>
              <a:cxnLst>
                <a:cxn ang="0">
                  <a:pos x="connsiteX0" y="connsiteY0"/>
                </a:cxn>
                <a:cxn ang="0">
                  <a:pos x="connsiteX1" y="connsiteY1"/>
                </a:cxn>
              </a:cxnLst>
              <a:rect l="l" t="t" r="r" b="b"/>
              <a:pathLst>
                <a:path w="2539334" h="4820393">
                  <a:moveTo>
                    <a:pt x="0" y="4820393"/>
                  </a:moveTo>
                  <a:cubicBezTo>
                    <a:pt x="0" y="3377653"/>
                    <a:pt x="2539335" y="1396774"/>
                    <a:pt x="25393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50609A0A-41FB-4380-B340-3AB26F0A73E3}"/>
              </a:ext>
              <a:ext uri="{C183D7F6-B498-43B3-948B-1728B52AA6E4}">
                <adec:decorative xmlns:adec="http://schemas.microsoft.com/office/drawing/2017/decorative" val="1"/>
              </a:ext>
            </a:extLst>
          </p:cNvPr>
          <p:cNvGrpSpPr/>
          <p:nvPr/>
        </p:nvGrpSpPr>
        <p:grpSpPr>
          <a:xfrm>
            <a:off x="6096607" y="292100"/>
            <a:ext cx="1434868" cy="1598372"/>
            <a:chOff x="27134900" y="584200"/>
            <a:chExt cx="2869735" cy="3196744"/>
          </a:xfrm>
        </p:grpSpPr>
        <p:sp>
          <p:nvSpPr>
            <p:cNvPr id="42" name="Freeform: Shape 41">
              <a:extLst>
                <a:ext uri="{FF2B5EF4-FFF2-40B4-BE49-F238E27FC236}">
                  <a16:creationId xmlns:a16="http://schemas.microsoft.com/office/drawing/2014/main" id="{69D27FA1-2130-4D2F-B621-3AFC1E85D68D}"/>
                </a:ext>
              </a:extLst>
            </p:cNvPr>
            <p:cNvSpPr/>
            <p:nvPr/>
          </p:nvSpPr>
          <p:spPr>
            <a:xfrm>
              <a:off x="27465047" y="584200"/>
              <a:ext cx="2539588" cy="3196744"/>
            </a:xfrm>
            <a:custGeom>
              <a:avLst/>
              <a:gdLst>
                <a:gd name="connsiteX0" fmla="*/ 2539589 w 2539588"/>
                <a:gd name="connsiteY0" fmla="*/ 2635331 h 2635331"/>
                <a:gd name="connsiteX1" fmla="*/ 0 w 2539588"/>
                <a:gd name="connsiteY1" fmla="*/ 0 h 2635331"/>
              </a:gdLst>
              <a:ahLst/>
              <a:cxnLst>
                <a:cxn ang="0">
                  <a:pos x="connsiteX0" y="connsiteY0"/>
                </a:cxn>
                <a:cxn ang="0">
                  <a:pos x="connsiteX1" y="connsiteY1"/>
                </a:cxn>
              </a:cxnLst>
              <a:rect l="l" t="t" r="r" b="b"/>
              <a:pathLst>
                <a:path w="2539588" h="2635331">
                  <a:moveTo>
                    <a:pt x="2539589" y="2635331"/>
                  </a:moveTo>
                  <a:cubicBezTo>
                    <a:pt x="2539589" y="1365537"/>
                    <a:pt x="0" y="119360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DF65D48-F87B-46EA-B68C-7760AA881222}"/>
                </a:ext>
              </a:extLst>
            </p:cNvPr>
            <p:cNvSpPr/>
            <p:nvPr/>
          </p:nvSpPr>
          <p:spPr>
            <a:xfrm>
              <a:off x="27134900" y="1955577"/>
              <a:ext cx="1345981" cy="1825367"/>
            </a:xfrm>
            <a:custGeom>
              <a:avLst/>
              <a:gdLst>
                <a:gd name="connsiteX0" fmla="*/ 1345982 w 1345981"/>
                <a:gd name="connsiteY0" fmla="*/ 1263953 h 1263953"/>
                <a:gd name="connsiteX1" fmla="*/ 0 w 1345981"/>
                <a:gd name="connsiteY1" fmla="*/ 0 h 1263953"/>
              </a:gdLst>
              <a:ahLst/>
              <a:cxnLst>
                <a:cxn ang="0">
                  <a:pos x="connsiteX0" y="connsiteY0"/>
                </a:cxn>
                <a:cxn ang="0">
                  <a:pos x="connsiteX1" y="connsiteY1"/>
                </a:cxn>
              </a:cxnLst>
              <a:rect l="l" t="t" r="r" b="b"/>
              <a:pathLst>
                <a:path w="1345981" h="1263953">
                  <a:moveTo>
                    <a:pt x="1345982" y="1263953"/>
                  </a:moveTo>
                  <a:cubicBezTo>
                    <a:pt x="1269794" y="457126"/>
                    <a:pt x="253959" y="863460"/>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E3F643B8-07C6-4633-880D-7ED34EC45D50}"/>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1DE65B80-7861-4CAF-AE5E-2F9134B53D75}"/>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836E7755-ABB2-441C-B374-2461EEE9BA95}"/>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156E4414-216B-45A5-920E-C152FA8C609A}"/>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CA353197-ED50-4F0B-B2DF-0A210FEDE873}"/>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8E61CAD3-FF0E-47F9-9C05-883324B2A08E}"/>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E2943A2D-5E7F-4C24-8AE3-C6B0D5FD157F}"/>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DAE31C72-6051-4DF5-874D-DBF4505171DD}"/>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7529A594-F889-4B96-B311-734A94211A7F}"/>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1" name="Oval 240">
            <a:extLst>
              <a:ext uri="{FF2B5EF4-FFF2-40B4-BE49-F238E27FC236}">
                <a16:creationId xmlns:a16="http://schemas.microsoft.com/office/drawing/2014/main" id="{72B515A2-3BC2-4391-A8C7-B2F4CDCCC471}"/>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10027895" y="478449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3B3CA250-6C04-402C-9914-7CF8133648D2}"/>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399FE94A-C1E7-4BEF-AE43-53E2AE6CCA67}"/>
              </a:ext>
              <a:ext uri="{C183D7F6-B498-43B3-948B-1728B52AA6E4}">
                <adec:decorative xmlns:adec="http://schemas.microsoft.com/office/drawing/2017/decorative" val="1"/>
              </a:ext>
            </a:extLst>
          </p:cNvPr>
          <p:cNvGrpSpPr/>
          <p:nvPr/>
        </p:nvGrpSpPr>
        <p:grpSpPr>
          <a:xfrm>
            <a:off x="6080780" y="2412657"/>
            <a:ext cx="3506834" cy="4152228"/>
            <a:chOff x="27103246" y="4825313"/>
            <a:chExt cx="7013667" cy="8304455"/>
          </a:xfrm>
        </p:grpSpPr>
        <p:sp>
          <p:nvSpPr>
            <p:cNvPr id="11" name="Freeform: Shape 10">
              <a:extLst>
                <a:ext uri="{FF2B5EF4-FFF2-40B4-BE49-F238E27FC236}">
                  <a16:creationId xmlns:a16="http://schemas.microsoft.com/office/drawing/2014/main" id="{6630B3CC-C9F2-4B2C-B51E-3BC2318E23AF}"/>
                </a:ext>
              </a:extLst>
            </p:cNvPr>
            <p:cNvSpPr/>
            <p:nvPr/>
          </p:nvSpPr>
          <p:spPr>
            <a:xfrm>
              <a:off x="27103246" y="4825313"/>
              <a:ext cx="4526726" cy="4340912"/>
            </a:xfrm>
            <a:custGeom>
              <a:avLst/>
              <a:gdLst>
                <a:gd name="connsiteX0" fmla="*/ 2514193 w 2514192"/>
                <a:gd name="connsiteY0" fmla="*/ 3783987 h 3783987"/>
                <a:gd name="connsiteX1" fmla="*/ 0 w 2514192"/>
                <a:gd name="connsiteY1" fmla="*/ 0 h 3783987"/>
              </a:gdLst>
              <a:ahLst/>
              <a:cxnLst>
                <a:cxn ang="0">
                  <a:pos x="connsiteX0" y="connsiteY0"/>
                </a:cxn>
                <a:cxn ang="0">
                  <a:pos x="connsiteX1" y="connsiteY1"/>
                </a:cxn>
              </a:cxnLst>
              <a:rect l="l" t="t" r="r" b="b"/>
              <a:pathLst>
                <a:path w="2514192" h="3783987">
                  <a:moveTo>
                    <a:pt x="2514193" y="3783987"/>
                  </a:moveTo>
                  <a:cubicBezTo>
                    <a:pt x="2514193" y="2996715"/>
                    <a:pt x="0" y="711085"/>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12B9188-0B0C-4531-B4EB-9A52F2FFC815}"/>
                </a:ext>
              </a:extLst>
            </p:cNvPr>
            <p:cNvGrpSpPr/>
            <p:nvPr/>
          </p:nvGrpSpPr>
          <p:grpSpPr>
            <a:xfrm>
              <a:off x="27134900" y="4825313"/>
              <a:ext cx="5383929" cy="8304455"/>
              <a:chOff x="27134900" y="4825313"/>
              <a:chExt cx="5383929" cy="8304455"/>
            </a:xfrm>
          </p:grpSpPr>
          <p:sp>
            <p:nvSpPr>
              <p:cNvPr id="10" name="Freeform: Shape 9">
                <a:extLst>
                  <a:ext uri="{FF2B5EF4-FFF2-40B4-BE49-F238E27FC236}">
                    <a16:creationId xmlns:a16="http://schemas.microsoft.com/office/drawing/2014/main" id="{7A7C33CB-E3E7-4EDC-9C31-E95B2FDBF964}"/>
                  </a:ext>
                </a:extLst>
              </p:cNvPr>
              <p:cNvSpPr/>
              <p:nvPr/>
            </p:nvSpPr>
            <p:spPr>
              <a:xfrm>
                <a:off x="27134900" y="4825313"/>
                <a:ext cx="4749030" cy="3885570"/>
              </a:xfrm>
              <a:custGeom>
                <a:avLst/>
                <a:gdLst>
                  <a:gd name="connsiteX0" fmla="*/ 0 w 4749030"/>
                  <a:gd name="connsiteY0" fmla="*/ 3885571 h 3885570"/>
                  <a:gd name="connsiteX1" fmla="*/ 4749031 w 4749030"/>
                  <a:gd name="connsiteY1" fmla="*/ 0 h 3885570"/>
                </a:gdLst>
                <a:ahLst/>
                <a:cxnLst>
                  <a:cxn ang="0">
                    <a:pos x="connsiteX0" y="connsiteY0"/>
                  </a:cxn>
                  <a:cxn ang="0">
                    <a:pos x="connsiteX1" y="connsiteY1"/>
                  </a:cxn>
                </a:cxnLst>
                <a:rect l="l" t="t" r="r" b="b"/>
                <a:pathLst>
                  <a:path w="4749030" h="3885570">
                    <a:moveTo>
                      <a:pt x="0" y="3885571"/>
                    </a:moveTo>
                    <a:cubicBezTo>
                      <a:pt x="0" y="3098298"/>
                      <a:pt x="4749031" y="711085"/>
                      <a:pt x="47490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B742DB06-AC83-47B6-AD18-59A69FF8D05E}"/>
                  </a:ext>
                </a:extLst>
              </p:cNvPr>
              <p:cNvSpPr/>
              <p:nvPr/>
            </p:nvSpPr>
            <p:spPr>
              <a:xfrm>
                <a:off x="27668190" y="4825313"/>
                <a:ext cx="4850639" cy="8304455"/>
              </a:xfrm>
              <a:custGeom>
                <a:avLst/>
                <a:gdLst>
                  <a:gd name="connsiteX0" fmla="*/ 0 w 4850614"/>
                  <a:gd name="connsiteY0" fmla="*/ 8304455 h 8304454"/>
                  <a:gd name="connsiteX1" fmla="*/ 4850615 w 4850614"/>
                  <a:gd name="connsiteY1" fmla="*/ 0 h 8304454"/>
                  <a:gd name="connsiteX0" fmla="*/ 24 w 4850639"/>
                  <a:gd name="connsiteY0" fmla="*/ 8304455 h 8304455"/>
                  <a:gd name="connsiteX1" fmla="*/ 4850639 w 4850639"/>
                  <a:gd name="connsiteY1" fmla="*/ 0 h 8304455"/>
                </a:gdLst>
                <a:ahLst/>
                <a:cxnLst>
                  <a:cxn ang="0">
                    <a:pos x="connsiteX0" y="connsiteY0"/>
                  </a:cxn>
                  <a:cxn ang="0">
                    <a:pos x="connsiteX1" y="connsiteY1"/>
                  </a:cxn>
                </a:cxnLst>
                <a:rect l="l" t="t" r="r" b="b"/>
                <a:pathLst>
                  <a:path w="4850639" h="8304455">
                    <a:moveTo>
                      <a:pt x="24" y="8304455"/>
                    </a:moveTo>
                    <a:cubicBezTo>
                      <a:pt x="-12676" y="3453573"/>
                      <a:pt x="4850639" y="1447566"/>
                      <a:pt x="4850639"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 name="Freeform: Shape 7">
              <a:extLst>
                <a:ext uri="{FF2B5EF4-FFF2-40B4-BE49-F238E27FC236}">
                  <a16:creationId xmlns:a16="http://schemas.microsoft.com/office/drawing/2014/main" id="{D06E81E7-F24C-41B9-A5F3-84D58EF114E8}"/>
                </a:ext>
              </a:extLst>
            </p:cNvPr>
            <p:cNvSpPr/>
            <p:nvPr/>
          </p:nvSpPr>
          <p:spPr>
            <a:xfrm>
              <a:off x="30741117" y="4825313"/>
              <a:ext cx="3375796" cy="1623513"/>
            </a:xfrm>
            <a:custGeom>
              <a:avLst/>
              <a:gdLst>
                <a:gd name="connsiteX0" fmla="*/ 3301465 w 3301465"/>
                <a:gd name="connsiteY0" fmla="*/ 1137990 h 1137989"/>
                <a:gd name="connsiteX1" fmla="*/ 0 w 3301465"/>
                <a:gd name="connsiteY1" fmla="*/ 0 h 1137989"/>
              </a:gdLst>
              <a:ahLst/>
              <a:cxnLst>
                <a:cxn ang="0">
                  <a:pos x="connsiteX0" y="connsiteY0"/>
                </a:cxn>
                <a:cxn ang="0">
                  <a:pos x="connsiteX1" y="connsiteY1"/>
                </a:cxn>
              </a:cxnLst>
              <a:rect l="l" t="t" r="r" b="b"/>
              <a:pathLst>
                <a:path w="3301465" h="1137989">
                  <a:moveTo>
                    <a:pt x="3301465" y="1137990"/>
                  </a:moveTo>
                  <a:cubicBezTo>
                    <a:pt x="3301465" y="685689"/>
                    <a:pt x="0" y="76187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2" name="Rectangle: Rounded Corners 131">
            <a:extLst>
              <a:ext uri="{FF2B5EF4-FFF2-40B4-BE49-F238E27FC236}">
                <a16:creationId xmlns:a16="http://schemas.microsoft.com/office/drawing/2014/main" id="{7E0FAFDD-E5AF-4EED-8723-1E764B09AB04}"/>
              </a:ext>
            </a:extLst>
          </p:cNvPr>
          <p:cNvSpPr/>
          <p:nvPr/>
        </p:nvSpPr>
        <p:spPr bwMode="auto">
          <a:xfrm>
            <a:off x="6567169" y="138955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EF8781B7-D919-44DC-8F49-3CC56AFAF126}"/>
              </a:ext>
            </a:extLst>
          </p:cNvPr>
          <p:cNvSpPr txBox="1"/>
          <p:nvPr/>
        </p:nvSpPr>
        <p:spPr>
          <a:xfrm>
            <a:off x="6865793" y="198663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grpSp>
        <p:nvGrpSpPr>
          <p:cNvPr id="157" name="Group 156">
            <a:extLst>
              <a:ext uri="{FF2B5EF4-FFF2-40B4-BE49-F238E27FC236}">
                <a16:creationId xmlns:a16="http://schemas.microsoft.com/office/drawing/2014/main" id="{3BA84E54-09B7-40D5-9FDB-F0831828ED2A}"/>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86" name="Freeform: Shape 85">
              <a:extLst>
                <a:ext uri="{FF2B5EF4-FFF2-40B4-BE49-F238E27FC236}">
                  <a16:creationId xmlns:a16="http://schemas.microsoft.com/office/drawing/2014/main" id="{6FEDECFE-EE7E-49E0-9743-F3EFAFC1FA39}"/>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AAE5F32-7F86-4081-A7F4-ED1D707DEE65}"/>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CAFE531-2AA4-4F39-BAFF-FE0B9EC5A275}"/>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0EA3E1C9-C921-4503-B819-06BFB4F94C65}"/>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8765F7C2-04A6-4D7D-AB05-12CE9C70769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9C583B2-7D3B-475A-ADDF-AA3E9E6D9C17}"/>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07F4E582-2A90-4478-ACF2-A84581DB9187}"/>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9220340A-B89D-4237-A9DF-A43FE3649F86}"/>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66338E55-E227-4D90-B611-03ECE2E2DE66}"/>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Title 128">
            <a:extLst>
              <a:ext uri="{FF2B5EF4-FFF2-40B4-BE49-F238E27FC236}">
                <a16:creationId xmlns:a16="http://schemas.microsoft.com/office/drawing/2014/main" id="{4ADE0CE1-0865-4687-6AFB-BA1971023034}"/>
              </a:ext>
            </a:extLst>
          </p:cNvPr>
          <p:cNvSpPr txBox="1">
            <a:spLocks noGrp="1"/>
          </p:cNvSpPr>
          <p:nvPr>
            <p:ph type="title" idx="4294967295"/>
          </p:nvPr>
        </p:nvSpPr>
        <p:spPr>
          <a:xfrm>
            <a:off x="625783" y="491837"/>
            <a:ext cx="6762464"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a:ea typeface="+mn-ea"/>
                <a:cs typeface="+mn-cs"/>
              </a:rPr>
              <a:t>Today’s </a:t>
            </a:r>
            <a:br>
              <a:rPr kumimoji="0" lang="en-US" sz="3600" b="1" i="0" u="none" strike="noStrike" kern="1200" cap="none" spc="0" normalizeH="0" baseline="0" noProof="0" dirty="0">
                <a:ln>
                  <a:noFill/>
                </a:ln>
                <a:solidFill>
                  <a:srgbClr val="000000"/>
                </a:solidFill>
                <a:effectLst/>
                <a:uLnTx/>
                <a:uFillTx/>
                <a:latin typeface="Segoe UI Semibold"/>
                <a:ea typeface="+mn-ea"/>
                <a:cs typeface="+mn-cs"/>
              </a:rPr>
            </a:br>
            <a:r>
              <a:rPr kumimoji="0" lang="en-US" sz="3600" b="1" i="0" u="none" strike="noStrike" kern="1200" cap="none" spc="0" normalizeH="0" baseline="0" noProof="0" dirty="0">
                <a:ln>
                  <a:noFill/>
                </a:ln>
                <a:solidFill>
                  <a:srgbClr val="000000"/>
                </a:solidFill>
                <a:effectLst/>
                <a:uLnTx/>
                <a:uFillTx/>
                <a:latin typeface="Segoe UI Semibold"/>
                <a:ea typeface="+mn-ea"/>
                <a:cs typeface="+mn-cs"/>
              </a:rPr>
              <a:t>data realities</a:t>
            </a:r>
          </a:p>
        </p:txBody>
      </p:sp>
      <p:sp>
        <p:nvSpPr>
          <p:cNvPr id="159" name="Content Placeholder 5">
            <a:extLst>
              <a:ext uri="{FF2B5EF4-FFF2-40B4-BE49-F238E27FC236}">
                <a16:creationId xmlns:a16="http://schemas.microsoft.com/office/drawing/2014/main" id="{3B0E7D4A-A7F5-F669-A587-FCF3EF311123}"/>
              </a:ext>
              <a:ext uri="{C183D7F6-B498-43B3-948B-1728B52AA6E4}">
                <adec:decorative xmlns:adec="http://schemas.microsoft.com/office/drawing/2017/decorative" val="1"/>
              </a:ext>
            </a:extLst>
          </p:cNvPr>
          <p:cNvSpPr txBox="1">
            <a:spLocks/>
          </p:cNvSpPr>
          <p:nvPr/>
        </p:nvSpPr>
        <p:spPr>
          <a:xfrm>
            <a:off x="719596" y="2053908"/>
            <a:ext cx="3466510" cy="5516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What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data</a:t>
            </a:r>
            <a:r>
              <a:rPr kumimoji="0" lang="en-US" sz="22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do I have?</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61" name="Content Placeholder 6">
            <a:extLst>
              <a:ext uri="{FF2B5EF4-FFF2-40B4-BE49-F238E27FC236}">
                <a16:creationId xmlns:a16="http://schemas.microsoft.com/office/drawing/2014/main" id="{58BAC22B-CE18-1193-2D6E-0F8C69547CAD}"/>
              </a:ext>
              <a:ext uri="{C183D7F6-B498-43B3-948B-1728B52AA6E4}">
                <adec:decorative xmlns:adec="http://schemas.microsoft.com/office/drawing/2017/decorative" val="1"/>
              </a:ext>
            </a:extLst>
          </p:cNvPr>
          <p:cNvSpPr txBox="1">
            <a:spLocks/>
          </p:cNvSpPr>
          <p:nvPr/>
        </p:nvSpPr>
        <p:spPr>
          <a:xfrm>
            <a:off x="714661" y="2707787"/>
            <a:ext cx="2951327" cy="399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Is it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trustworthy?</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5" name="Content Placeholder 7">
            <a:extLst>
              <a:ext uri="{FF2B5EF4-FFF2-40B4-BE49-F238E27FC236}">
                <a16:creationId xmlns:a16="http://schemas.microsoft.com/office/drawing/2014/main" id="{D771B276-596C-3CD5-A9CE-A52ADB30FE2E}"/>
              </a:ext>
              <a:ext uri="{C183D7F6-B498-43B3-948B-1728B52AA6E4}">
                <adec:decorative xmlns:adec="http://schemas.microsoft.com/office/drawing/2017/decorative" val="1"/>
              </a:ext>
            </a:extLst>
          </p:cNvPr>
          <p:cNvSpPr txBox="1">
            <a:spLocks/>
          </p:cNvSpPr>
          <p:nvPr/>
        </p:nvSpPr>
        <p:spPr>
          <a:xfrm>
            <a:off x="720273" y="3401998"/>
            <a:ext cx="5182809"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Can people access the data </a:t>
            </a: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needed</a:t>
            </a:r>
            <a:b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to make the right decisions?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66" name="Content Placeholder 8">
            <a:extLst>
              <a:ext uri="{FF2B5EF4-FFF2-40B4-BE49-F238E27FC236}">
                <a16:creationId xmlns:a16="http://schemas.microsoft.com/office/drawing/2014/main" id="{374C838B-3766-8B52-2D0B-3861532B6491}"/>
              </a:ext>
              <a:ext uri="{C183D7F6-B498-43B3-948B-1728B52AA6E4}">
                <adec:decorative xmlns:adec="http://schemas.microsoft.com/office/drawing/2017/decorative" val="1"/>
              </a:ext>
            </a:extLst>
          </p:cNvPr>
          <p:cNvSpPr txBox="1">
            <a:spLocks/>
          </p:cNvSpPr>
          <p:nvPr/>
        </p:nvSpPr>
        <p:spPr>
          <a:xfrm>
            <a:off x="720272" y="4505961"/>
            <a:ext cx="4283837" cy="6628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How can I</a:t>
            </a:r>
            <a:r>
              <a:rPr kumimoji="0" lang="en-US" sz="22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enable faster</a:t>
            </a:r>
            <a:b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business insights?</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7" name="Content Placeholder 9">
            <a:extLst>
              <a:ext uri="{FF2B5EF4-FFF2-40B4-BE49-F238E27FC236}">
                <a16:creationId xmlns:a16="http://schemas.microsoft.com/office/drawing/2014/main" id="{005606E5-6062-2D35-B429-2E5EA18548CE}"/>
              </a:ext>
              <a:ext uri="{C183D7F6-B498-43B3-948B-1728B52AA6E4}">
                <adec:decorative xmlns:adec="http://schemas.microsoft.com/office/drawing/2017/decorative" val="1"/>
              </a:ext>
            </a:extLst>
          </p:cNvPr>
          <p:cNvSpPr txBox="1">
            <a:spLocks/>
          </p:cNvSpPr>
          <p:nvPr/>
        </p:nvSpPr>
        <p:spPr>
          <a:xfrm>
            <a:off x="722243" y="5654451"/>
            <a:ext cx="4378263" cy="2338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What’s my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compliance exposure?</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4221045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accel="100000" autoRev="1" fill="hold" nodeType="withEffect">
                                  <p:stCondLst>
                                    <p:cond delay="0"/>
                                  </p:stCondLst>
                                  <p:childTnLst>
                                    <p:animMotion origin="layout" path="M 4.27083E-6 0 L -0.20638 -0.36667 " pathEditMode="relative" rAng="0" ptsTypes="AA">
                                      <p:cBhvr>
                                        <p:cTn id="8" dur="500" fill="hold"/>
                                        <p:tgtEl>
                                          <p:spTgt spid="6"/>
                                        </p:tgtEl>
                                        <p:attrNameLst>
                                          <p:attrName>ppt_x</p:attrName>
                                          <p:attrName>ppt_y</p:attrName>
                                        </p:attrNameLst>
                                      </p:cBhvr>
                                      <p:rCtr x="-10319" y="-18333"/>
                                    </p:animMotion>
                                  </p:childTnLst>
                                </p:cTn>
                              </p:par>
                              <p:par>
                                <p:cTn id="9" presetID="6" presetClass="emph" presetSubtype="0" accel="100000" autoRev="1" fill="hold" nodeType="withEffect">
                                  <p:stCondLst>
                                    <p:cond delay="0"/>
                                  </p:stCondLst>
                                  <p:childTnLst>
                                    <p:animScale>
                                      <p:cBhvr>
                                        <p:cTn id="10" dur="500" fill="hold"/>
                                        <p:tgtEl>
                                          <p:spTgt spid="6"/>
                                        </p:tgtEl>
                                      </p:cBhvr>
                                      <p:by x="0" y="0"/>
                                    </p:animScale>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down)">
                                      <p:cBhvr>
                                        <p:cTn id="14" dur="1000"/>
                                        <p:tgtEl>
                                          <p:spTgt spid="45"/>
                                        </p:tgtEl>
                                      </p:cBhvr>
                                    </p:animEffect>
                                  </p:childTnLst>
                                </p:cTn>
                              </p:par>
                              <p:par>
                                <p:cTn id="15" presetID="22" presetClass="entr" presetSubtype="4" fill="hold"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1000"/>
                                        <p:tgtEl>
                                          <p:spTgt spid="49"/>
                                        </p:tgtEl>
                                      </p:cBhvr>
                                    </p:animEffect>
                                  </p:childTnLst>
                                </p:cTn>
                              </p:par>
                              <p:par>
                                <p:cTn id="18" presetID="22" presetClass="entr" presetSubtype="4" fill="hold" nodeType="withEffect">
                                  <p:stCondLst>
                                    <p:cond delay="200"/>
                                  </p:stCondLst>
                                  <p:childTnLst>
                                    <p:set>
                                      <p:cBhvr>
                                        <p:cTn id="19" dur="1" fill="hold">
                                          <p:stCondLst>
                                            <p:cond delay="0"/>
                                          </p:stCondLst>
                                        </p:cTn>
                                        <p:tgtEl>
                                          <p:spTgt spid="48"/>
                                        </p:tgtEl>
                                        <p:attrNameLst>
                                          <p:attrName>style.visibility</p:attrName>
                                        </p:attrNameLst>
                                      </p:cBhvr>
                                      <p:to>
                                        <p:strVal val="visible"/>
                                      </p:to>
                                    </p:set>
                                    <p:animEffect transition="in" filter="wipe(down)">
                                      <p:cBhvr>
                                        <p:cTn id="20" dur="1000"/>
                                        <p:tgtEl>
                                          <p:spTgt spid="48"/>
                                        </p:tgtEl>
                                      </p:cBhvr>
                                    </p:animEffect>
                                  </p:childTnLst>
                                </p:cTn>
                              </p:par>
                              <p:par>
                                <p:cTn id="21" presetID="22" presetClass="entr" presetSubtype="4" fill="hold" nodeType="withEffect">
                                  <p:stCondLst>
                                    <p:cond delay="30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par>
                                <p:cTn id="27" presetID="42" presetClass="path" presetSubtype="0" decel="100000" fill="hold" grpId="1" nodeType="withEffect">
                                  <p:stCondLst>
                                    <p:cond delay="0"/>
                                  </p:stCondLst>
                                  <p:childTnLst>
                                    <p:animMotion origin="layout" path="M 1.35417E-6 -7.40741E-7 L 1.35417E-6 0.03542 " pathEditMode="relative" rAng="0" ptsTypes="AA">
                                      <p:cBhvr>
                                        <p:cTn id="28" dur="700" spd="-100000" fill="hold"/>
                                        <p:tgtEl>
                                          <p:spTgt spid="120"/>
                                        </p:tgtEl>
                                        <p:attrNameLst>
                                          <p:attrName>ppt_x</p:attrName>
                                          <p:attrName>ppt_y</p:attrName>
                                        </p:attrNameLst>
                                      </p:cBhvr>
                                      <p:rCtr x="0" y="1771"/>
                                    </p:animMotion>
                                  </p:childTnLst>
                                </p:cTn>
                              </p:par>
                              <p:par>
                                <p:cTn id="29" presetID="10"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fade">
                                      <p:cBhvr>
                                        <p:cTn id="31" dur="500"/>
                                        <p:tgtEl>
                                          <p:spTgt spid="130"/>
                                        </p:tgtEl>
                                      </p:cBhvr>
                                    </p:animEffect>
                                  </p:childTnLst>
                                </p:cTn>
                              </p:par>
                              <p:par>
                                <p:cTn id="32" presetID="42" presetClass="path" presetSubtype="0" decel="100000" fill="hold" grpId="1" nodeType="withEffect">
                                  <p:stCondLst>
                                    <p:cond delay="0"/>
                                  </p:stCondLst>
                                  <p:childTnLst>
                                    <p:animMotion origin="layout" path="M 1.35417E-6 3.33333E-6 L 1.35417E-6 0.03541 " pathEditMode="relative" rAng="0" ptsTypes="AA">
                                      <p:cBhvr>
                                        <p:cTn id="33" dur="700" spd="-100000" fill="hold"/>
                                        <p:tgtEl>
                                          <p:spTgt spid="130"/>
                                        </p:tgtEl>
                                        <p:attrNameLst>
                                          <p:attrName>ppt_x</p:attrName>
                                          <p:attrName>ppt_y</p:attrName>
                                        </p:attrNameLst>
                                      </p:cBhvr>
                                      <p:rCtr x="0" y="1771"/>
                                    </p:animMotion>
                                  </p:childTnLst>
                                </p:cTn>
                              </p:par>
                              <p:par>
                                <p:cTn id="34" presetID="10" presetClass="entr" presetSubtype="0" fill="hold" grpId="0" nodeType="withEffect">
                                  <p:stCondLst>
                                    <p:cond delay="10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500"/>
                                        <p:tgtEl>
                                          <p:spTgt spid="121"/>
                                        </p:tgtEl>
                                      </p:cBhvr>
                                    </p:animEffect>
                                  </p:childTnLst>
                                </p:cTn>
                              </p:par>
                              <p:par>
                                <p:cTn id="37" presetID="42" presetClass="path" presetSubtype="0" decel="100000" fill="hold" grpId="1" nodeType="withEffect">
                                  <p:stCondLst>
                                    <p:cond delay="100"/>
                                  </p:stCondLst>
                                  <p:childTnLst>
                                    <p:animMotion origin="layout" path="M 2.39583E-6 5.55556E-7 L 2.39583E-6 0.03542 " pathEditMode="relative" rAng="0" ptsTypes="AA">
                                      <p:cBhvr>
                                        <p:cTn id="38" dur="700" spd="-100000" fill="hold"/>
                                        <p:tgtEl>
                                          <p:spTgt spid="121"/>
                                        </p:tgtEl>
                                        <p:attrNameLst>
                                          <p:attrName>ppt_x</p:attrName>
                                          <p:attrName>ppt_y</p:attrName>
                                        </p:attrNameLst>
                                      </p:cBhvr>
                                      <p:rCtr x="0" y="1771"/>
                                    </p:animMotion>
                                  </p:childTnLst>
                                </p:cTn>
                              </p:par>
                              <p:par>
                                <p:cTn id="39" presetID="10" presetClass="entr" presetSubtype="0" fill="hold" grpId="0" nodeType="withEffect">
                                  <p:stCondLst>
                                    <p:cond delay="100"/>
                                  </p:stCondLst>
                                  <p:childTnLst>
                                    <p:set>
                                      <p:cBhvr>
                                        <p:cTn id="40" dur="1" fill="hold">
                                          <p:stCondLst>
                                            <p:cond delay="0"/>
                                          </p:stCondLst>
                                        </p:cTn>
                                        <p:tgtEl>
                                          <p:spTgt spid="131"/>
                                        </p:tgtEl>
                                        <p:attrNameLst>
                                          <p:attrName>style.visibility</p:attrName>
                                        </p:attrNameLst>
                                      </p:cBhvr>
                                      <p:to>
                                        <p:strVal val="visible"/>
                                      </p:to>
                                    </p:set>
                                    <p:animEffect transition="in" filter="fade">
                                      <p:cBhvr>
                                        <p:cTn id="41" dur="500"/>
                                        <p:tgtEl>
                                          <p:spTgt spid="131"/>
                                        </p:tgtEl>
                                      </p:cBhvr>
                                    </p:animEffect>
                                  </p:childTnLst>
                                </p:cTn>
                              </p:par>
                              <p:par>
                                <p:cTn id="42" presetID="42" presetClass="path" presetSubtype="0" decel="100000" fill="hold" grpId="1" nodeType="withEffect">
                                  <p:stCondLst>
                                    <p:cond delay="100"/>
                                  </p:stCondLst>
                                  <p:childTnLst>
                                    <p:animMotion origin="layout" path="M 2.39583E-6 -1.85185E-7 L 2.39583E-6 0.03542 " pathEditMode="relative" rAng="0" ptsTypes="AA">
                                      <p:cBhvr>
                                        <p:cTn id="43" dur="700" spd="-100000" fill="hold"/>
                                        <p:tgtEl>
                                          <p:spTgt spid="131"/>
                                        </p:tgtEl>
                                        <p:attrNameLst>
                                          <p:attrName>ppt_x</p:attrName>
                                          <p:attrName>ppt_y</p:attrName>
                                        </p:attrNameLst>
                                      </p:cBhvr>
                                      <p:rCtr x="0" y="1771"/>
                                    </p:animMotion>
                                  </p:childTnLst>
                                </p:cTn>
                              </p:par>
                              <p:par>
                                <p:cTn id="44" presetID="10" presetClass="entr" presetSubtype="0" fill="hold" grpId="0" nodeType="withEffect">
                                  <p:stCondLst>
                                    <p:cond delay="20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500"/>
                                        <p:tgtEl>
                                          <p:spTgt spid="123"/>
                                        </p:tgtEl>
                                      </p:cBhvr>
                                    </p:animEffect>
                                  </p:childTnLst>
                                </p:cTn>
                              </p:par>
                              <p:par>
                                <p:cTn id="47" presetID="42" presetClass="path" presetSubtype="0" decel="100000" fill="hold" grpId="1" nodeType="withEffect">
                                  <p:stCondLst>
                                    <p:cond delay="200"/>
                                  </p:stCondLst>
                                  <p:childTnLst>
                                    <p:animMotion origin="layout" path="M 1.25E-6 -4.44444E-6 L 1.25E-6 0.03542 " pathEditMode="relative" rAng="0" ptsTypes="AA">
                                      <p:cBhvr>
                                        <p:cTn id="48" dur="700" spd="-100000" fill="hold"/>
                                        <p:tgtEl>
                                          <p:spTgt spid="123"/>
                                        </p:tgtEl>
                                        <p:attrNameLst>
                                          <p:attrName>ppt_x</p:attrName>
                                          <p:attrName>ppt_y</p:attrName>
                                        </p:attrNameLst>
                                      </p:cBhvr>
                                      <p:rCtr x="0" y="1771"/>
                                    </p:animMotion>
                                  </p:childTnLst>
                                </p:cTn>
                              </p:par>
                              <p:par>
                                <p:cTn id="49" presetID="10" presetClass="entr" presetSubtype="0" fill="hold" grpId="0" nodeType="withEffect">
                                  <p:stCondLst>
                                    <p:cond delay="200"/>
                                  </p:stCondLst>
                                  <p:childTnLst>
                                    <p:set>
                                      <p:cBhvr>
                                        <p:cTn id="50" dur="1" fill="hold">
                                          <p:stCondLst>
                                            <p:cond delay="0"/>
                                          </p:stCondLst>
                                        </p:cTn>
                                        <p:tgtEl>
                                          <p:spTgt spid="132"/>
                                        </p:tgtEl>
                                        <p:attrNameLst>
                                          <p:attrName>style.visibility</p:attrName>
                                        </p:attrNameLst>
                                      </p:cBhvr>
                                      <p:to>
                                        <p:strVal val="visible"/>
                                      </p:to>
                                    </p:set>
                                    <p:animEffect transition="in" filter="fade">
                                      <p:cBhvr>
                                        <p:cTn id="51" dur="500"/>
                                        <p:tgtEl>
                                          <p:spTgt spid="132"/>
                                        </p:tgtEl>
                                      </p:cBhvr>
                                    </p:animEffect>
                                  </p:childTnLst>
                                </p:cTn>
                              </p:par>
                              <p:par>
                                <p:cTn id="52" presetID="42" presetClass="path" presetSubtype="0" decel="100000" fill="hold" grpId="1" nodeType="withEffect">
                                  <p:stCondLst>
                                    <p:cond delay="200"/>
                                  </p:stCondLst>
                                  <p:childTnLst>
                                    <p:animMotion origin="layout" path="M 1.25E-6 -3.7037E-7 L 1.25E-6 0.03542 " pathEditMode="relative" rAng="0" ptsTypes="AA">
                                      <p:cBhvr>
                                        <p:cTn id="53" dur="700" spd="-100000" fill="hold"/>
                                        <p:tgtEl>
                                          <p:spTgt spid="132"/>
                                        </p:tgtEl>
                                        <p:attrNameLst>
                                          <p:attrName>ppt_x</p:attrName>
                                          <p:attrName>ppt_y</p:attrName>
                                        </p:attrNameLst>
                                      </p:cBhvr>
                                      <p:rCtr x="0" y="1771"/>
                                    </p:animMotion>
                                  </p:childTnLst>
                                </p:cTn>
                              </p:par>
                              <p:par>
                                <p:cTn id="54" presetID="22" presetClass="entr" presetSubtype="4"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wipe(down)">
                                      <p:cBhvr>
                                        <p:cTn id="56" dur="1000"/>
                                        <p:tgtEl>
                                          <p:spTgt spid="164"/>
                                        </p:tgtEl>
                                      </p:cBhvr>
                                    </p:animEffect>
                                  </p:childTnLst>
                                </p:cTn>
                              </p:par>
                              <p:par>
                                <p:cTn id="57" presetID="22" presetClass="entr" presetSubtype="4" fill="hold" nodeType="withEffect">
                                  <p:stCondLst>
                                    <p:cond delay="100"/>
                                  </p:stCondLst>
                                  <p:childTnLst>
                                    <p:set>
                                      <p:cBhvr>
                                        <p:cTn id="58" dur="1" fill="hold">
                                          <p:stCondLst>
                                            <p:cond delay="0"/>
                                          </p:stCondLst>
                                        </p:cTn>
                                        <p:tgtEl>
                                          <p:spTgt spid="160"/>
                                        </p:tgtEl>
                                        <p:attrNameLst>
                                          <p:attrName>style.visibility</p:attrName>
                                        </p:attrNameLst>
                                      </p:cBhvr>
                                      <p:to>
                                        <p:strVal val="visible"/>
                                      </p:to>
                                    </p:set>
                                    <p:animEffect transition="in" filter="wipe(down)">
                                      <p:cBhvr>
                                        <p:cTn id="59" dur="1000"/>
                                        <p:tgtEl>
                                          <p:spTgt spid="160"/>
                                        </p:tgtEl>
                                      </p:cBhvr>
                                    </p:animEffect>
                                  </p:childTnLst>
                                </p:cTn>
                              </p:par>
                              <p:par>
                                <p:cTn id="60" presetID="22" presetClass="entr" presetSubtype="4" fill="hold" nodeType="withEffect">
                                  <p:stCondLst>
                                    <p:cond delay="200"/>
                                  </p:stCondLst>
                                  <p:childTnLst>
                                    <p:set>
                                      <p:cBhvr>
                                        <p:cTn id="61" dur="1" fill="hold">
                                          <p:stCondLst>
                                            <p:cond delay="0"/>
                                          </p:stCondLst>
                                        </p:cTn>
                                        <p:tgtEl>
                                          <p:spTgt spid="231"/>
                                        </p:tgtEl>
                                        <p:attrNameLst>
                                          <p:attrName>style.visibility</p:attrName>
                                        </p:attrNameLst>
                                      </p:cBhvr>
                                      <p:to>
                                        <p:strVal val="visible"/>
                                      </p:to>
                                    </p:set>
                                    <p:animEffect transition="in" filter="wipe(down)">
                                      <p:cBhvr>
                                        <p:cTn id="62" dur="1000"/>
                                        <p:tgtEl>
                                          <p:spTgt spid="231"/>
                                        </p:tgtEl>
                                      </p:cBhvr>
                                    </p:animEffect>
                                  </p:childTnLst>
                                </p:cTn>
                              </p:par>
                              <p:par>
                                <p:cTn id="63" presetID="22" presetClass="entr" presetSubtype="4" fill="hold" nodeType="withEffect">
                                  <p:stCondLst>
                                    <p:cond delay="300"/>
                                  </p:stCondLst>
                                  <p:childTnLst>
                                    <p:set>
                                      <p:cBhvr>
                                        <p:cTn id="64" dur="1" fill="hold">
                                          <p:stCondLst>
                                            <p:cond delay="0"/>
                                          </p:stCondLst>
                                        </p:cTn>
                                        <p:tgtEl>
                                          <p:spTgt spid="157"/>
                                        </p:tgtEl>
                                        <p:attrNameLst>
                                          <p:attrName>style.visibility</p:attrName>
                                        </p:attrNameLst>
                                      </p:cBhvr>
                                      <p:to>
                                        <p:strVal val="visible"/>
                                      </p:to>
                                    </p:set>
                                    <p:animEffect transition="in" filter="wipe(down)">
                                      <p:cBhvr>
                                        <p:cTn id="65" dur="1000"/>
                                        <p:tgtEl>
                                          <p:spTgt spid="157"/>
                                        </p:tgtEl>
                                      </p:cBhvr>
                                    </p:animEffect>
                                  </p:childTnLst>
                                </p:cTn>
                              </p:par>
                              <p:par>
                                <p:cTn id="66" presetID="1" presetClass="entr" presetSubtype="0" fill="hold" grpId="0" nodeType="withEffect">
                                  <p:stCondLst>
                                    <p:cond delay="750"/>
                                  </p:stCondLst>
                                  <p:childTnLst>
                                    <p:set>
                                      <p:cBhvr>
                                        <p:cTn id="67" dur="1" fill="hold">
                                          <p:stCondLst>
                                            <p:cond delay="0"/>
                                          </p:stCondLst>
                                        </p:cTn>
                                        <p:tgtEl>
                                          <p:spTgt spid="38"/>
                                        </p:tgtEl>
                                        <p:attrNameLst>
                                          <p:attrName>style.visibility</p:attrName>
                                        </p:attrNameLst>
                                      </p:cBhvr>
                                      <p:to>
                                        <p:strVal val="visible"/>
                                      </p:to>
                                    </p:set>
                                  </p:childTnLst>
                                </p:cTn>
                              </p:par>
                              <p:par>
                                <p:cTn id="68"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69" dur="1500" fill="hold"/>
                                        <p:tgtEl>
                                          <p:spTgt spid="38"/>
                                        </p:tgtEl>
                                        <p:attrNameLst>
                                          <p:attrName>ppt_x</p:attrName>
                                          <p:attrName>ppt_y</p:attrName>
                                        </p:attrNameLst>
                                      </p:cBhvr>
                                      <p:rCtr x="5690" y="-10683"/>
                                    </p:animMotion>
                                  </p:childTnLst>
                                </p:cTn>
                              </p:par>
                              <p:par>
                                <p:cTn id="70" presetID="1" presetClass="entr" presetSubtype="0" fill="hold" grpId="0" nodeType="withEffect">
                                  <p:stCondLst>
                                    <p:cond delay="800"/>
                                  </p:stCondLst>
                                  <p:childTnLst>
                                    <p:set>
                                      <p:cBhvr>
                                        <p:cTn id="71" dur="1" fill="hold">
                                          <p:stCondLst>
                                            <p:cond delay="0"/>
                                          </p:stCondLst>
                                        </p:cTn>
                                        <p:tgtEl>
                                          <p:spTgt spid="40"/>
                                        </p:tgtEl>
                                        <p:attrNameLst>
                                          <p:attrName>style.visibility</p:attrName>
                                        </p:attrNameLst>
                                      </p:cBhvr>
                                      <p:to>
                                        <p:strVal val="visible"/>
                                      </p:to>
                                    </p:set>
                                  </p:childTnLst>
                                </p:cTn>
                              </p:par>
                              <p:par>
                                <p:cTn id="72"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73" dur="3000" fill="hold"/>
                                        <p:tgtEl>
                                          <p:spTgt spid="40"/>
                                        </p:tgtEl>
                                        <p:attrNameLst>
                                          <p:attrName>ppt_x</p:attrName>
                                          <p:attrName>ppt_y</p:attrName>
                                        </p:attrNameLst>
                                      </p:cBhvr>
                                      <p:rCtr x="8047" y="-20255"/>
                                    </p:animMotion>
                                  </p:childTnLst>
                                </p:cTn>
                              </p:par>
                              <p:par>
                                <p:cTn id="74" presetID="1" presetClass="entr" presetSubtype="0" fill="hold" grpId="0" nodeType="withEffect">
                                  <p:stCondLst>
                                    <p:cond delay="850"/>
                                  </p:stCondLst>
                                  <p:childTnLst>
                                    <p:set>
                                      <p:cBhvr>
                                        <p:cTn id="75" dur="1" fill="hold">
                                          <p:stCondLst>
                                            <p:cond delay="0"/>
                                          </p:stCondLst>
                                        </p:cTn>
                                        <p:tgtEl>
                                          <p:spTgt spid="115"/>
                                        </p:tgtEl>
                                        <p:attrNameLst>
                                          <p:attrName>style.visibility</p:attrName>
                                        </p:attrNameLst>
                                      </p:cBhvr>
                                      <p:to>
                                        <p:strVal val="visible"/>
                                      </p:to>
                                    </p:set>
                                  </p:childTnLst>
                                </p:cTn>
                              </p:par>
                              <p:par>
                                <p:cTn id="76"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77" dur="1500" fill="hold"/>
                                        <p:tgtEl>
                                          <p:spTgt spid="115"/>
                                        </p:tgtEl>
                                        <p:attrNameLst>
                                          <p:attrName>ppt_x</p:attrName>
                                          <p:attrName>ppt_y</p:attrName>
                                        </p:attrNameLst>
                                      </p:cBhvr>
                                      <p:rCtr x="-1152" y="-10949"/>
                                    </p:animMotion>
                                  </p:childTnLst>
                                </p:cTn>
                              </p:par>
                              <p:par>
                                <p:cTn id="78" presetID="1" presetClass="entr" presetSubtype="0" fill="hold" grpId="0" nodeType="withEffect">
                                  <p:stCondLst>
                                    <p:cond delay="1350"/>
                                  </p:stCondLst>
                                  <p:childTnLst>
                                    <p:set>
                                      <p:cBhvr>
                                        <p:cTn id="79" dur="1" fill="hold">
                                          <p:stCondLst>
                                            <p:cond delay="0"/>
                                          </p:stCondLst>
                                        </p:cTn>
                                        <p:tgtEl>
                                          <p:spTgt spid="26"/>
                                        </p:tgtEl>
                                        <p:attrNameLst>
                                          <p:attrName>style.visibility</p:attrName>
                                        </p:attrNameLst>
                                      </p:cBhvr>
                                      <p:to>
                                        <p:strVal val="visible"/>
                                      </p:to>
                                    </p:set>
                                  </p:childTnLst>
                                </p:cTn>
                              </p:par>
                              <p:par>
                                <p:cTn id="80"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81" dur="1500" fill="hold"/>
                                        <p:tgtEl>
                                          <p:spTgt spid="26"/>
                                        </p:tgtEl>
                                        <p:attrNameLst>
                                          <p:attrName>ppt_x</p:attrName>
                                          <p:attrName>ppt_y</p:attrName>
                                        </p:attrNameLst>
                                      </p:cBhvr>
                                      <p:rCtr x="-1152" y="-10949"/>
                                    </p:animMotion>
                                  </p:childTnLst>
                                </p:cTn>
                              </p:par>
                              <p:par>
                                <p:cTn id="82" presetID="1" presetClass="entr" presetSubtype="0" fill="hold" grpId="0" nodeType="withEffect">
                                  <p:stCondLst>
                                    <p:cond delay="950"/>
                                  </p:stCondLst>
                                  <p:childTnLst>
                                    <p:set>
                                      <p:cBhvr>
                                        <p:cTn id="83" dur="1" fill="hold">
                                          <p:stCondLst>
                                            <p:cond delay="0"/>
                                          </p:stCondLst>
                                        </p:cTn>
                                        <p:tgtEl>
                                          <p:spTgt spid="117"/>
                                        </p:tgtEl>
                                        <p:attrNameLst>
                                          <p:attrName>style.visibility</p:attrName>
                                        </p:attrNameLst>
                                      </p:cBhvr>
                                      <p:to>
                                        <p:strVal val="visible"/>
                                      </p:to>
                                    </p:set>
                                  </p:childTnLst>
                                </p:cTn>
                              </p:par>
                              <p:par>
                                <p:cTn id="84"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85" dur="1500" fill="hold"/>
                                        <p:tgtEl>
                                          <p:spTgt spid="117"/>
                                        </p:tgtEl>
                                        <p:attrNameLst>
                                          <p:attrName>ppt_x</p:attrName>
                                          <p:attrName>ppt_y</p:attrName>
                                        </p:attrNameLst>
                                      </p:cBhvr>
                                      <p:rCtr x="5638" y="-10648"/>
                                    </p:animMotion>
                                  </p:childTnLst>
                                </p:cTn>
                              </p:par>
                              <p:par>
                                <p:cTn id="86" presetID="1" presetClass="entr" presetSubtype="0" fill="hold" grpId="0" nodeType="withEffect">
                                  <p:stCondLst>
                                    <p:cond delay="1000"/>
                                  </p:stCondLst>
                                  <p:childTnLst>
                                    <p:set>
                                      <p:cBhvr>
                                        <p:cTn id="87" dur="1" fill="hold">
                                          <p:stCondLst>
                                            <p:cond delay="0"/>
                                          </p:stCondLst>
                                        </p:cTn>
                                        <p:tgtEl>
                                          <p:spTgt spid="116"/>
                                        </p:tgtEl>
                                        <p:attrNameLst>
                                          <p:attrName>style.visibility</p:attrName>
                                        </p:attrNameLst>
                                      </p:cBhvr>
                                      <p:to>
                                        <p:strVal val="visible"/>
                                      </p:to>
                                    </p:set>
                                  </p:childTnLst>
                                </p:cTn>
                              </p:par>
                              <p:par>
                                <p:cTn id="88"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89" dur="2000" fill="hold"/>
                                        <p:tgtEl>
                                          <p:spTgt spid="116"/>
                                        </p:tgtEl>
                                        <p:attrNameLst>
                                          <p:attrName>ppt_x</p:attrName>
                                          <p:attrName>ppt_y</p:attrName>
                                        </p:attrNameLst>
                                      </p:cBhvr>
                                      <p:rCtr x="-8770" y="-10833"/>
                                    </p:animMotion>
                                  </p:childTnLst>
                                </p:cTn>
                              </p:par>
                              <p:par>
                                <p:cTn id="90" presetID="1" presetClass="entr" presetSubtype="0" fill="hold" grpId="0" nodeType="withEffect">
                                  <p:stCondLst>
                                    <p:cond delay="1500"/>
                                  </p:stCondLst>
                                  <p:childTnLst>
                                    <p:set>
                                      <p:cBhvr>
                                        <p:cTn id="91" dur="1" fill="hold">
                                          <p:stCondLst>
                                            <p:cond delay="0"/>
                                          </p:stCondLst>
                                        </p:cTn>
                                        <p:tgtEl>
                                          <p:spTgt spid="24"/>
                                        </p:tgtEl>
                                        <p:attrNameLst>
                                          <p:attrName>style.visibility</p:attrName>
                                        </p:attrNameLst>
                                      </p:cBhvr>
                                      <p:to>
                                        <p:strVal val="visible"/>
                                      </p:to>
                                    </p:set>
                                  </p:childTnLst>
                                </p:cTn>
                              </p:par>
                              <p:par>
                                <p:cTn id="92"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93" dur="2000" fill="hold"/>
                                        <p:tgtEl>
                                          <p:spTgt spid="24"/>
                                        </p:tgtEl>
                                        <p:attrNameLst>
                                          <p:attrName>ppt_x</p:attrName>
                                          <p:attrName>ppt_y</p:attrName>
                                        </p:attrNameLst>
                                      </p:cBhvr>
                                      <p:rCtr x="-8776" y="-10833"/>
                                    </p:animMotion>
                                  </p:childTnLst>
                                </p:cTn>
                              </p:par>
                              <p:par>
                                <p:cTn id="94" presetID="1" presetClass="entr" presetSubtype="0" fill="hold" grpId="0" nodeType="withEffect">
                                  <p:stCondLst>
                                    <p:cond delay="1100"/>
                                  </p:stCondLst>
                                  <p:childTnLst>
                                    <p:set>
                                      <p:cBhvr>
                                        <p:cTn id="95" dur="1" fill="hold">
                                          <p:stCondLst>
                                            <p:cond delay="0"/>
                                          </p:stCondLst>
                                        </p:cTn>
                                        <p:tgtEl>
                                          <p:spTgt spid="114"/>
                                        </p:tgtEl>
                                        <p:attrNameLst>
                                          <p:attrName>style.visibility</p:attrName>
                                        </p:attrNameLst>
                                      </p:cBhvr>
                                      <p:to>
                                        <p:strVal val="visible"/>
                                      </p:to>
                                    </p:set>
                                  </p:childTnLst>
                                </p:cTn>
                              </p:par>
                              <p:par>
                                <p:cTn id="96"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97" dur="2000" fill="hold"/>
                                        <p:tgtEl>
                                          <p:spTgt spid="114"/>
                                        </p:tgtEl>
                                        <p:attrNameLst>
                                          <p:attrName>ppt_x</p:attrName>
                                          <p:attrName>ppt_y</p:attrName>
                                        </p:attrNameLst>
                                      </p:cBhvr>
                                      <p:rCtr x="2357" y="-10822"/>
                                    </p:animMotion>
                                  </p:childTnLst>
                                </p:cTn>
                              </p:par>
                              <p:par>
                                <p:cTn id="98" presetID="1" presetClass="entr" presetSubtype="0" fill="hold" grpId="0" nodeType="withEffect">
                                  <p:stCondLst>
                                    <p:cond delay="1600"/>
                                  </p:stCondLst>
                                  <p:childTnLst>
                                    <p:set>
                                      <p:cBhvr>
                                        <p:cTn id="99" dur="1" fill="hold">
                                          <p:stCondLst>
                                            <p:cond delay="0"/>
                                          </p:stCondLst>
                                        </p:cTn>
                                        <p:tgtEl>
                                          <p:spTgt spid="36"/>
                                        </p:tgtEl>
                                        <p:attrNameLst>
                                          <p:attrName>style.visibility</p:attrName>
                                        </p:attrNameLst>
                                      </p:cBhvr>
                                      <p:to>
                                        <p:strVal val="visible"/>
                                      </p:to>
                                    </p:set>
                                  </p:childTnLst>
                                </p:cTn>
                              </p:par>
                              <p:par>
                                <p:cTn id="100"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101" dur="2000" fill="hold"/>
                                        <p:tgtEl>
                                          <p:spTgt spid="36"/>
                                        </p:tgtEl>
                                        <p:attrNameLst>
                                          <p:attrName>ppt_x</p:attrName>
                                          <p:attrName>ppt_y</p:attrName>
                                        </p:attrNameLst>
                                      </p:cBhvr>
                                      <p:rCtr x="2357" y="-10822"/>
                                    </p:animMotion>
                                  </p:childTnLst>
                                </p:cTn>
                              </p:par>
                              <p:par>
                                <p:cTn id="102" presetID="1" presetClass="entr" presetSubtype="0" fill="hold" grpId="0" nodeType="withEffect">
                                  <p:stCondLst>
                                    <p:cond delay="1200"/>
                                  </p:stCondLst>
                                  <p:childTnLst>
                                    <p:set>
                                      <p:cBhvr>
                                        <p:cTn id="103" dur="1" fill="hold">
                                          <p:stCondLst>
                                            <p:cond delay="0"/>
                                          </p:stCondLst>
                                        </p:cTn>
                                        <p:tgtEl>
                                          <p:spTgt spid="28"/>
                                        </p:tgtEl>
                                        <p:attrNameLst>
                                          <p:attrName>style.visibility</p:attrName>
                                        </p:attrNameLst>
                                      </p:cBhvr>
                                      <p:to>
                                        <p:strVal val="visible"/>
                                      </p:to>
                                    </p:set>
                                  </p:childTnLst>
                                </p:cTn>
                              </p:par>
                              <p:par>
                                <p:cTn id="104"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105" dur="1500" fill="hold"/>
                                        <p:tgtEl>
                                          <p:spTgt spid="28"/>
                                        </p:tgtEl>
                                        <p:attrNameLst>
                                          <p:attrName>ppt_x</p:attrName>
                                          <p:attrName>ppt_y</p:attrName>
                                        </p:attrNameLst>
                                      </p:cBhvr>
                                      <p:rCtr x="-4993" y="-10822"/>
                                    </p:animMotion>
                                  </p:childTnLst>
                                </p:cTn>
                              </p:par>
                              <p:par>
                                <p:cTn id="106" presetID="1" presetClass="entr" presetSubtype="0" fill="hold" grpId="0" nodeType="withEffect">
                                  <p:stCondLst>
                                    <p:cond delay="1800"/>
                                  </p:stCondLst>
                                  <p:childTnLst>
                                    <p:set>
                                      <p:cBhvr>
                                        <p:cTn id="107" dur="1" fill="hold">
                                          <p:stCondLst>
                                            <p:cond delay="0"/>
                                          </p:stCondLst>
                                        </p:cTn>
                                        <p:tgtEl>
                                          <p:spTgt spid="118"/>
                                        </p:tgtEl>
                                        <p:attrNameLst>
                                          <p:attrName>style.visibility</p:attrName>
                                        </p:attrNameLst>
                                      </p:cBhvr>
                                      <p:to>
                                        <p:strVal val="visible"/>
                                      </p:to>
                                    </p:set>
                                  </p:childTnLst>
                                </p:cTn>
                              </p:par>
                              <p:par>
                                <p:cTn id="108"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109" dur="2000" fill="hold"/>
                                        <p:tgtEl>
                                          <p:spTgt spid="118"/>
                                        </p:tgtEl>
                                        <p:attrNameLst>
                                          <p:attrName>ppt_x</p:attrName>
                                          <p:attrName>ppt_y</p:attrName>
                                        </p:attrNameLst>
                                      </p:cBhvr>
                                      <p:rCtr x="4941" y="-20382"/>
                                    </p:animMotion>
                                  </p:childTnLst>
                                </p:cTn>
                              </p:par>
                              <p:par>
                                <p:cTn id="110" presetID="1" presetClass="entr" presetSubtype="0" fill="hold" grpId="0" nodeType="withEffect">
                                  <p:stCondLst>
                                    <p:cond delay="1300"/>
                                  </p:stCondLst>
                                  <p:childTnLst>
                                    <p:set>
                                      <p:cBhvr>
                                        <p:cTn id="111" dur="1" fill="hold">
                                          <p:stCondLst>
                                            <p:cond delay="0"/>
                                          </p:stCondLst>
                                        </p:cTn>
                                        <p:tgtEl>
                                          <p:spTgt spid="23"/>
                                        </p:tgtEl>
                                        <p:attrNameLst>
                                          <p:attrName>style.visibility</p:attrName>
                                        </p:attrNameLst>
                                      </p:cBhvr>
                                      <p:to>
                                        <p:strVal val="visible"/>
                                      </p:to>
                                    </p:set>
                                  </p:childTnLst>
                                </p:cTn>
                              </p:par>
                              <p:par>
                                <p:cTn id="112" presetID="37" presetClass="path" presetSubtype="0" repeatCount="indefinite" fill="hold" grpId="1" nodeType="withEffect">
                                  <p:stCondLst>
                                    <p:cond delay="1300"/>
                                  </p:stCondLst>
                                  <p:childTnLst>
                                    <p:animMotion origin="layout" path="M -0.05885 0.25579 C -0.05833 0.09167 0.04004 -0.06018 0.04004 -0.15185 " pathEditMode="relative" rAng="0" ptsTypes="AA">
                                      <p:cBhvr>
                                        <p:cTn id="113" dur="2000" fill="hold"/>
                                        <p:tgtEl>
                                          <p:spTgt spid="23"/>
                                        </p:tgtEl>
                                        <p:attrNameLst>
                                          <p:attrName>ppt_x</p:attrName>
                                          <p:attrName>ppt_y</p:attrName>
                                        </p:attrNameLst>
                                      </p:cBhvr>
                                      <p:rCtr x="4941" y="-20382"/>
                                    </p:animMotion>
                                  </p:childTnLst>
                                </p:cTn>
                              </p:par>
                              <p:par>
                                <p:cTn id="114" presetID="1" presetClass="entr" presetSubtype="0" fill="hold" grpId="0" nodeType="withEffect">
                                  <p:stCondLst>
                                    <p:cond delay="1350"/>
                                  </p:stCondLst>
                                  <p:childTnLst>
                                    <p:set>
                                      <p:cBhvr>
                                        <p:cTn id="115" dur="1" fill="hold">
                                          <p:stCondLst>
                                            <p:cond delay="0"/>
                                          </p:stCondLst>
                                        </p:cTn>
                                        <p:tgtEl>
                                          <p:spTgt spid="39"/>
                                        </p:tgtEl>
                                        <p:attrNameLst>
                                          <p:attrName>style.visibility</p:attrName>
                                        </p:attrNameLst>
                                      </p:cBhvr>
                                      <p:to>
                                        <p:strVal val="visible"/>
                                      </p:to>
                                    </p:set>
                                  </p:childTnLst>
                                </p:cTn>
                              </p:par>
                              <p:par>
                                <p:cTn id="116"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117" dur="3000" fill="hold"/>
                                        <p:tgtEl>
                                          <p:spTgt spid="39"/>
                                        </p:tgtEl>
                                        <p:attrNameLst>
                                          <p:attrName>ppt_x</p:attrName>
                                          <p:attrName>ppt_y</p:attrName>
                                        </p:attrNameLst>
                                      </p:cBhvr>
                                      <p:rCtr x="8047" y="-20255"/>
                                    </p:animMotion>
                                  </p:childTnLst>
                                </p:cTn>
                              </p:par>
                              <p:par>
                                <p:cTn id="118" presetID="1" presetClass="entr" presetSubtype="0" fill="hold" grpId="0" nodeType="withEffect">
                                  <p:stCondLst>
                                    <p:cond delay="1400"/>
                                  </p:stCondLst>
                                  <p:childTnLst>
                                    <p:set>
                                      <p:cBhvr>
                                        <p:cTn id="119" dur="1" fill="hold">
                                          <p:stCondLst>
                                            <p:cond delay="0"/>
                                          </p:stCondLst>
                                        </p:cTn>
                                        <p:tgtEl>
                                          <p:spTgt spid="236"/>
                                        </p:tgtEl>
                                        <p:attrNameLst>
                                          <p:attrName>style.visibility</p:attrName>
                                        </p:attrNameLst>
                                      </p:cBhvr>
                                      <p:to>
                                        <p:strVal val="visible"/>
                                      </p:to>
                                    </p:set>
                                  </p:childTnLst>
                                </p:cTn>
                              </p:par>
                              <p:par>
                                <p:cTn id="120"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21" dur="3000" fill="hold"/>
                                        <p:tgtEl>
                                          <p:spTgt spid="236"/>
                                        </p:tgtEl>
                                        <p:attrNameLst>
                                          <p:attrName>ppt_x</p:attrName>
                                          <p:attrName>ppt_y</p:attrName>
                                        </p:attrNameLst>
                                      </p:cBhvr>
                                      <p:rCtr x="-6048" y="-20278"/>
                                    </p:animMotion>
                                  </p:childTnLst>
                                </p:cTn>
                              </p:par>
                              <p:par>
                                <p:cTn id="122" presetID="1" presetClass="entr" presetSubtype="0" fill="hold" grpId="0" nodeType="withEffect">
                                  <p:stCondLst>
                                    <p:cond delay="1450"/>
                                  </p:stCondLst>
                                  <p:childTnLst>
                                    <p:set>
                                      <p:cBhvr>
                                        <p:cTn id="123" dur="1" fill="hold">
                                          <p:stCondLst>
                                            <p:cond delay="0"/>
                                          </p:stCondLst>
                                        </p:cTn>
                                        <p:tgtEl>
                                          <p:spTgt spid="239"/>
                                        </p:tgtEl>
                                        <p:attrNameLst>
                                          <p:attrName>style.visibility</p:attrName>
                                        </p:attrNameLst>
                                      </p:cBhvr>
                                      <p:to>
                                        <p:strVal val="visible"/>
                                      </p:to>
                                    </p:set>
                                  </p:childTnLst>
                                </p:cTn>
                              </p:par>
                              <p:par>
                                <p:cTn id="124"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25" dur="2500" fill="hold"/>
                                        <p:tgtEl>
                                          <p:spTgt spid="239"/>
                                        </p:tgtEl>
                                        <p:attrNameLst>
                                          <p:attrName>ppt_x</p:attrName>
                                          <p:attrName>ppt_y</p:attrName>
                                        </p:attrNameLst>
                                      </p:cBhvr>
                                      <p:rCtr x="-5156" y="-10660"/>
                                    </p:animMotion>
                                  </p:childTnLst>
                                </p:cTn>
                              </p:par>
                              <p:par>
                                <p:cTn id="126" presetID="1" presetClass="entr" presetSubtype="0" fill="hold" grpId="0" nodeType="withEffect">
                                  <p:stCondLst>
                                    <p:cond delay="2000"/>
                                  </p:stCondLst>
                                  <p:childTnLst>
                                    <p:set>
                                      <p:cBhvr>
                                        <p:cTn id="127" dur="1" fill="hold">
                                          <p:stCondLst>
                                            <p:cond delay="0"/>
                                          </p:stCondLst>
                                        </p:cTn>
                                        <p:tgtEl>
                                          <p:spTgt spid="37"/>
                                        </p:tgtEl>
                                        <p:attrNameLst>
                                          <p:attrName>style.visibility</p:attrName>
                                        </p:attrNameLst>
                                      </p:cBhvr>
                                      <p:to>
                                        <p:strVal val="visible"/>
                                      </p:to>
                                    </p:set>
                                  </p:childTnLst>
                                </p:cTn>
                              </p:par>
                              <p:par>
                                <p:cTn id="128"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29" dur="1500" fill="hold"/>
                                        <p:tgtEl>
                                          <p:spTgt spid="37"/>
                                        </p:tgtEl>
                                        <p:attrNameLst>
                                          <p:attrName>ppt_x</p:attrName>
                                          <p:attrName>ppt_y</p:attrName>
                                        </p:attrNameLst>
                                      </p:cBhvr>
                                      <p:rCtr x="5879" y="-16991"/>
                                    </p:animMotion>
                                  </p:childTnLst>
                                </p:cTn>
                              </p:par>
                              <p:par>
                                <p:cTn id="130" presetID="1" presetClass="entr" presetSubtype="0" fill="hold" grpId="0" nodeType="withEffect">
                                  <p:stCondLst>
                                    <p:cond delay="1850"/>
                                  </p:stCondLst>
                                  <p:childTnLst>
                                    <p:set>
                                      <p:cBhvr>
                                        <p:cTn id="131" dur="1" fill="hold">
                                          <p:stCondLst>
                                            <p:cond delay="0"/>
                                          </p:stCondLst>
                                        </p:cTn>
                                        <p:tgtEl>
                                          <p:spTgt spid="238"/>
                                        </p:tgtEl>
                                        <p:attrNameLst>
                                          <p:attrName>style.visibility</p:attrName>
                                        </p:attrNameLst>
                                      </p:cBhvr>
                                      <p:to>
                                        <p:strVal val="visible"/>
                                      </p:to>
                                    </p:set>
                                  </p:childTnLst>
                                </p:cTn>
                              </p:par>
                              <p:par>
                                <p:cTn id="132" presetID="37" presetClass="path" presetSubtype="0" repeatCount="indefinite" fill="hold" grpId="1" nodeType="withEffect">
                                  <p:stCondLst>
                                    <p:cond delay="1850"/>
                                  </p:stCondLst>
                                  <p:childTnLst>
                                    <p:animMotion origin="layout" path="M -0.13626 0.30358 C -0.13626 0.2037 0.02409 0.0243 0.02474 -0.10139 " pathEditMode="relative" rAng="0" ptsTypes="AA">
                                      <p:cBhvr>
                                        <p:cTn id="133" dur="3000" fill="hold"/>
                                        <p:tgtEl>
                                          <p:spTgt spid="238"/>
                                        </p:tgtEl>
                                        <p:attrNameLst>
                                          <p:attrName>ppt_x</p:attrName>
                                          <p:attrName>ppt_y</p:attrName>
                                        </p:attrNameLst>
                                      </p:cBhvr>
                                      <p:rCtr x="8047" y="-20255"/>
                                    </p:animMotion>
                                  </p:childTnLst>
                                </p:cTn>
                              </p:par>
                              <p:par>
                                <p:cTn id="134" presetID="1" presetClass="entr" presetSubtype="0" fill="hold" grpId="0" nodeType="withEffect">
                                  <p:stCondLst>
                                    <p:cond delay="2250"/>
                                  </p:stCondLst>
                                  <p:childTnLst>
                                    <p:set>
                                      <p:cBhvr>
                                        <p:cTn id="135" dur="1" fill="hold">
                                          <p:stCondLst>
                                            <p:cond delay="0"/>
                                          </p:stCondLst>
                                        </p:cTn>
                                        <p:tgtEl>
                                          <p:spTgt spid="32"/>
                                        </p:tgtEl>
                                        <p:attrNameLst>
                                          <p:attrName>style.visibility</p:attrName>
                                        </p:attrNameLst>
                                      </p:cBhvr>
                                      <p:to>
                                        <p:strVal val="visible"/>
                                      </p:to>
                                    </p:set>
                                  </p:childTnLst>
                                </p:cTn>
                              </p:par>
                              <p:par>
                                <p:cTn id="136"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37" dur="3500" fill="hold"/>
                                        <p:tgtEl>
                                          <p:spTgt spid="32"/>
                                        </p:tgtEl>
                                        <p:attrNameLst>
                                          <p:attrName>ppt_x</p:attrName>
                                          <p:attrName>ppt_y</p:attrName>
                                        </p:attrNameLst>
                                      </p:cBhvr>
                                      <p:rCtr x="-6699" y="-30359"/>
                                    </p:animMotion>
                                  </p:childTnLst>
                                </p:cTn>
                              </p:par>
                              <p:par>
                                <p:cTn id="138" presetID="1" presetClass="entr" presetSubtype="0" fill="hold" grpId="0" nodeType="withEffect">
                                  <p:stCondLst>
                                    <p:cond delay="3250"/>
                                  </p:stCondLst>
                                  <p:childTnLst>
                                    <p:set>
                                      <p:cBhvr>
                                        <p:cTn id="139" dur="1" fill="hold">
                                          <p:stCondLst>
                                            <p:cond delay="0"/>
                                          </p:stCondLst>
                                        </p:cTn>
                                        <p:tgtEl>
                                          <p:spTgt spid="21"/>
                                        </p:tgtEl>
                                        <p:attrNameLst>
                                          <p:attrName>style.visibility</p:attrName>
                                        </p:attrNameLst>
                                      </p:cBhvr>
                                      <p:to>
                                        <p:strVal val="visible"/>
                                      </p:to>
                                    </p:set>
                                  </p:childTnLst>
                                </p:cTn>
                              </p:par>
                              <p:par>
                                <p:cTn id="140"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41" dur="3500" fill="hold"/>
                                        <p:tgtEl>
                                          <p:spTgt spid="21"/>
                                        </p:tgtEl>
                                        <p:attrNameLst>
                                          <p:attrName>ppt_x</p:attrName>
                                          <p:attrName>ppt_y</p:attrName>
                                        </p:attrNameLst>
                                      </p:cBhvr>
                                      <p:rCtr x="-6699" y="-30359"/>
                                    </p:animMotion>
                                  </p:childTnLst>
                                </p:cTn>
                              </p:par>
                              <p:par>
                                <p:cTn id="142" presetID="1" presetClass="entr" presetSubtype="0" fill="hold" grpId="0" nodeType="withEffect">
                                  <p:stCondLst>
                                    <p:cond delay="2250"/>
                                  </p:stCondLst>
                                  <p:childTnLst>
                                    <p:set>
                                      <p:cBhvr>
                                        <p:cTn id="143" dur="1" fill="hold">
                                          <p:stCondLst>
                                            <p:cond delay="0"/>
                                          </p:stCondLst>
                                        </p:cTn>
                                        <p:tgtEl>
                                          <p:spTgt spid="35"/>
                                        </p:tgtEl>
                                        <p:attrNameLst>
                                          <p:attrName>style.visibility</p:attrName>
                                        </p:attrNameLst>
                                      </p:cBhvr>
                                      <p:to>
                                        <p:strVal val="visible"/>
                                      </p:to>
                                    </p:set>
                                  </p:childTnLst>
                                </p:cTn>
                              </p:par>
                              <p:par>
                                <p:cTn id="144"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45" dur="1500" fill="hold"/>
                                        <p:tgtEl>
                                          <p:spTgt spid="35"/>
                                        </p:tgtEl>
                                        <p:attrNameLst>
                                          <p:attrName>ppt_x</p:attrName>
                                          <p:attrName>ppt_y</p:attrName>
                                        </p:attrNameLst>
                                      </p:cBhvr>
                                      <p:rCtr x="2904" y="-14907"/>
                                    </p:animMotion>
                                  </p:childTnLst>
                                </p:cTn>
                              </p:par>
                              <p:par>
                                <p:cTn id="146" presetID="1" presetClass="entr" presetSubtype="0" fill="hold" grpId="0" nodeType="withEffect">
                                  <p:stCondLst>
                                    <p:cond delay="3000"/>
                                  </p:stCondLst>
                                  <p:childTnLst>
                                    <p:set>
                                      <p:cBhvr>
                                        <p:cTn id="147" dur="1" fill="hold">
                                          <p:stCondLst>
                                            <p:cond delay="0"/>
                                          </p:stCondLst>
                                        </p:cTn>
                                        <p:tgtEl>
                                          <p:spTgt spid="127"/>
                                        </p:tgtEl>
                                        <p:attrNameLst>
                                          <p:attrName>style.visibility</p:attrName>
                                        </p:attrNameLst>
                                      </p:cBhvr>
                                      <p:to>
                                        <p:strVal val="visible"/>
                                      </p:to>
                                    </p:set>
                                  </p:childTnLst>
                                </p:cTn>
                              </p:par>
                              <p:par>
                                <p:cTn id="148"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49" dur="1500" fill="hold"/>
                                        <p:tgtEl>
                                          <p:spTgt spid="127"/>
                                        </p:tgtEl>
                                        <p:attrNameLst>
                                          <p:attrName>ppt_x</p:attrName>
                                          <p:attrName>ppt_y</p:attrName>
                                        </p:attrNameLst>
                                      </p:cBhvr>
                                      <p:rCtr x="2904" y="-14907"/>
                                    </p:animMotion>
                                  </p:childTnLst>
                                </p:cTn>
                              </p:par>
                              <p:par>
                                <p:cTn id="150" presetID="1" presetClass="entr" presetSubtype="0" fill="hold" grpId="0" nodeType="withEffect">
                                  <p:stCondLst>
                                    <p:cond delay="2350"/>
                                  </p:stCondLst>
                                  <p:childTnLst>
                                    <p:set>
                                      <p:cBhvr>
                                        <p:cTn id="151" dur="1" fill="hold">
                                          <p:stCondLst>
                                            <p:cond delay="0"/>
                                          </p:stCondLst>
                                        </p:cTn>
                                        <p:tgtEl>
                                          <p:spTgt spid="222"/>
                                        </p:tgtEl>
                                        <p:attrNameLst>
                                          <p:attrName>style.visibility</p:attrName>
                                        </p:attrNameLst>
                                      </p:cBhvr>
                                      <p:to>
                                        <p:strVal val="visible"/>
                                      </p:to>
                                    </p:set>
                                  </p:childTnLst>
                                </p:cTn>
                              </p:par>
                              <p:par>
                                <p:cTn id="152"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53" dur="1500" fill="hold"/>
                                        <p:tgtEl>
                                          <p:spTgt spid="222"/>
                                        </p:tgtEl>
                                        <p:attrNameLst>
                                          <p:attrName>ppt_x</p:attrName>
                                          <p:attrName>ppt_y</p:attrName>
                                        </p:attrNameLst>
                                      </p:cBhvr>
                                      <p:rCtr x="-4342" y="-15162"/>
                                    </p:animMotion>
                                  </p:childTnLst>
                                </p:cTn>
                              </p:par>
                              <p:par>
                                <p:cTn id="154" presetID="1" presetClass="entr" presetSubtype="0" fill="hold" grpId="0" nodeType="withEffect">
                                  <p:stCondLst>
                                    <p:cond delay="2400"/>
                                  </p:stCondLst>
                                  <p:childTnLst>
                                    <p:set>
                                      <p:cBhvr>
                                        <p:cTn id="155" dur="1" fill="hold">
                                          <p:stCondLst>
                                            <p:cond delay="0"/>
                                          </p:stCondLst>
                                        </p:cTn>
                                        <p:tgtEl>
                                          <p:spTgt spid="31"/>
                                        </p:tgtEl>
                                        <p:attrNameLst>
                                          <p:attrName>style.visibility</p:attrName>
                                        </p:attrNameLst>
                                      </p:cBhvr>
                                      <p:to>
                                        <p:strVal val="visible"/>
                                      </p:to>
                                    </p:set>
                                  </p:childTnLst>
                                </p:cTn>
                              </p:par>
                              <p:par>
                                <p:cTn id="156"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57" dur="1500" fill="hold"/>
                                        <p:tgtEl>
                                          <p:spTgt spid="31"/>
                                        </p:tgtEl>
                                        <p:attrNameLst>
                                          <p:attrName>ppt_x</p:attrName>
                                          <p:attrName>ppt_y</p:attrName>
                                        </p:attrNameLst>
                                      </p:cBhvr>
                                      <p:rCtr x="-5586" y="-15394"/>
                                    </p:animMotion>
                                  </p:childTnLst>
                                </p:cTn>
                              </p:par>
                              <p:par>
                                <p:cTn id="158" presetID="1" presetClass="entr" presetSubtype="0" fill="hold" grpId="0" nodeType="withEffect">
                                  <p:stCondLst>
                                    <p:cond delay="2450"/>
                                  </p:stCondLst>
                                  <p:childTnLst>
                                    <p:set>
                                      <p:cBhvr>
                                        <p:cTn id="159" dur="1" fill="hold">
                                          <p:stCondLst>
                                            <p:cond delay="0"/>
                                          </p:stCondLst>
                                        </p:cTn>
                                        <p:tgtEl>
                                          <p:spTgt spid="224"/>
                                        </p:tgtEl>
                                        <p:attrNameLst>
                                          <p:attrName>style.visibility</p:attrName>
                                        </p:attrNameLst>
                                      </p:cBhvr>
                                      <p:to>
                                        <p:strVal val="visible"/>
                                      </p:to>
                                    </p:set>
                                  </p:childTnLst>
                                </p:cTn>
                              </p:par>
                              <p:par>
                                <p:cTn id="160"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61" dur="1500" fill="hold"/>
                                        <p:tgtEl>
                                          <p:spTgt spid="224"/>
                                        </p:tgtEl>
                                        <p:attrNameLst>
                                          <p:attrName>ppt_x</p:attrName>
                                          <p:attrName>ppt_y</p:attrName>
                                        </p:attrNameLst>
                                      </p:cBhvr>
                                      <p:rCtr x="1934" y="-15139"/>
                                    </p:animMotion>
                                  </p:childTnLst>
                                </p:cTn>
                              </p:par>
                              <p:par>
                                <p:cTn id="162" presetID="1" presetClass="entr" presetSubtype="0" fill="hold" grpId="0" nodeType="withEffect">
                                  <p:stCondLst>
                                    <p:cond delay="2500"/>
                                  </p:stCondLst>
                                  <p:childTnLst>
                                    <p:set>
                                      <p:cBhvr>
                                        <p:cTn id="163" dur="1" fill="hold">
                                          <p:stCondLst>
                                            <p:cond delay="0"/>
                                          </p:stCondLst>
                                        </p:cTn>
                                        <p:tgtEl>
                                          <p:spTgt spid="241"/>
                                        </p:tgtEl>
                                        <p:attrNameLst>
                                          <p:attrName>style.visibility</p:attrName>
                                        </p:attrNameLst>
                                      </p:cBhvr>
                                      <p:to>
                                        <p:strVal val="visible"/>
                                      </p:to>
                                    </p:set>
                                  </p:childTnLst>
                                </p:cTn>
                              </p:par>
                              <p:par>
                                <p:cTn id="164"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65" dur="1500" fill="hold"/>
                                        <p:tgtEl>
                                          <p:spTgt spid="241"/>
                                        </p:tgtEl>
                                        <p:attrNameLst>
                                          <p:attrName>ppt_x</p:attrName>
                                          <p:attrName>ppt_y</p:attrName>
                                        </p:attrNameLst>
                                      </p:cBhvr>
                                      <p:rCtr x="7051" y="-21748"/>
                                    </p:animMotion>
                                  </p:childTnLst>
                                </p:cTn>
                              </p:par>
                              <p:par>
                                <p:cTn id="166" presetID="1" presetClass="entr" presetSubtype="0" fill="hold" grpId="0" nodeType="withEffect">
                                  <p:stCondLst>
                                    <p:cond delay="2550"/>
                                  </p:stCondLst>
                                  <p:childTnLst>
                                    <p:set>
                                      <p:cBhvr>
                                        <p:cTn id="167" dur="1" fill="hold">
                                          <p:stCondLst>
                                            <p:cond delay="0"/>
                                          </p:stCondLst>
                                        </p:cTn>
                                        <p:tgtEl>
                                          <p:spTgt spid="226"/>
                                        </p:tgtEl>
                                        <p:attrNameLst>
                                          <p:attrName>style.visibility</p:attrName>
                                        </p:attrNameLst>
                                      </p:cBhvr>
                                      <p:to>
                                        <p:strVal val="visible"/>
                                      </p:to>
                                    </p:set>
                                  </p:childTnLst>
                                </p:cTn>
                              </p:par>
                              <p:par>
                                <p:cTn id="168"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69" dur="1500" fill="hold"/>
                                        <p:tgtEl>
                                          <p:spTgt spid="226"/>
                                        </p:tgtEl>
                                        <p:attrNameLst>
                                          <p:attrName>ppt_x</p:attrName>
                                          <p:attrName>ppt_y</p:attrName>
                                        </p:attrNameLst>
                                      </p:cBhvr>
                                      <p:rCtr x="7832" y="-5336"/>
                                    </p:animMotion>
                                  </p:childTnLst>
                                </p:cTn>
                              </p:par>
                              <p:par>
                                <p:cTn id="170" presetID="1" presetClass="entr" presetSubtype="0" fill="hold" grpId="0" nodeType="withEffect">
                                  <p:stCondLst>
                                    <p:cond delay="2600"/>
                                  </p:stCondLst>
                                  <p:childTnLst>
                                    <p:set>
                                      <p:cBhvr>
                                        <p:cTn id="171" dur="1" fill="hold">
                                          <p:stCondLst>
                                            <p:cond delay="0"/>
                                          </p:stCondLst>
                                        </p:cTn>
                                        <p:tgtEl>
                                          <p:spTgt spid="237"/>
                                        </p:tgtEl>
                                        <p:attrNameLst>
                                          <p:attrName>style.visibility</p:attrName>
                                        </p:attrNameLst>
                                      </p:cBhvr>
                                      <p:to>
                                        <p:strVal val="visible"/>
                                      </p:to>
                                    </p:set>
                                  </p:childTnLst>
                                </p:cTn>
                              </p:par>
                              <p:par>
                                <p:cTn id="172"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73" dur="1500" fill="hold"/>
                                        <p:tgtEl>
                                          <p:spTgt spid="237"/>
                                        </p:tgtEl>
                                        <p:attrNameLst>
                                          <p:attrName>ppt_x</p:attrName>
                                          <p:attrName>ppt_y</p:attrName>
                                        </p:attrNameLst>
                                      </p:cBhvr>
                                      <p:rCtr x="3392" y="-5475"/>
                                    </p:animMotion>
                                  </p:childTnLst>
                                </p:cTn>
                              </p:par>
                              <p:par>
                                <p:cTn id="174" presetID="1" presetClass="entr" presetSubtype="0" fill="hold" grpId="0" nodeType="withEffect">
                                  <p:stCondLst>
                                    <p:cond delay="2300"/>
                                  </p:stCondLst>
                                  <p:childTnLst>
                                    <p:set>
                                      <p:cBhvr>
                                        <p:cTn id="175" dur="1" fill="hold">
                                          <p:stCondLst>
                                            <p:cond delay="0"/>
                                          </p:stCondLst>
                                        </p:cTn>
                                        <p:tgtEl>
                                          <p:spTgt spid="227"/>
                                        </p:tgtEl>
                                        <p:attrNameLst>
                                          <p:attrName>style.visibility</p:attrName>
                                        </p:attrNameLst>
                                      </p:cBhvr>
                                      <p:to>
                                        <p:strVal val="visible"/>
                                      </p:to>
                                    </p:set>
                                  </p:childTnLst>
                                </p:cTn>
                              </p:par>
                              <p:par>
                                <p:cTn id="176"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77" dur="3500" fill="hold"/>
                                        <p:tgtEl>
                                          <p:spTgt spid="227"/>
                                        </p:tgtEl>
                                        <p:attrNameLst>
                                          <p:attrName>ppt_x</p:attrName>
                                          <p:attrName>ppt_y</p:attrName>
                                        </p:attrNameLst>
                                      </p:cBhvr>
                                      <p:rCtr x="9661" y="-30255"/>
                                    </p:animMotion>
                                  </p:childTnLst>
                                </p:cTn>
                              </p:par>
                              <p:par>
                                <p:cTn id="178" presetID="1" presetClass="entr" presetSubtype="0" fill="hold" grpId="0" nodeType="withEffect">
                                  <p:stCondLst>
                                    <p:cond delay="3500"/>
                                  </p:stCondLst>
                                  <p:childTnLst>
                                    <p:set>
                                      <p:cBhvr>
                                        <p:cTn id="179" dur="1" fill="hold">
                                          <p:stCondLst>
                                            <p:cond delay="0"/>
                                          </p:stCondLst>
                                        </p:cTn>
                                        <p:tgtEl>
                                          <p:spTgt spid="25"/>
                                        </p:tgtEl>
                                        <p:attrNameLst>
                                          <p:attrName>style.visibility</p:attrName>
                                        </p:attrNameLst>
                                      </p:cBhvr>
                                      <p:to>
                                        <p:strVal val="visible"/>
                                      </p:to>
                                    </p:set>
                                  </p:childTnLst>
                                </p:cTn>
                              </p:par>
                              <p:par>
                                <p:cTn id="180" presetID="37" presetClass="path" presetSubtype="0" repeatCount="indefinite" fill="hold" grpId="1" nodeType="withEffect">
                                  <p:stCondLst>
                                    <p:cond delay="3500"/>
                                  </p:stCondLst>
                                  <p:childTnLst>
                                    <p:animMotion origin="layout" path="M -0.19135 0.56737 C -0.18965 0.47952 0.00084 0.16875 0.00162 -0.03761 " pathEditMode="relative" rAng="0" ptsTypes="AA">
                                      <p:cBhvr>
                                        <p:cTn id="181" dur="3500" fill="hold"/>
                                        <p:tgtEl>
                                          <p:spTgt spid="25"/>
                                        </p:tgtEl>
                                        <p:attrNameLst>
                                          <p:attrName>ppt_x</p:attrName>
                                          <p:attrName>ppt_y</p:attrName>
                                        </p:attrNameLst>
                                      </p:cBhvr>
                                      <p:rCtr x="9648" y="-30255"/>
                                    </p:animMotion>
                                  </p:childTnLst>
                                </p:cTn>
                              </p:par>
                              <p:par>
                                <p:cTn id="182" presetID="1" presetClass="entr" presetSubtype="0" fill="hold" grpId="0" nodeType="withEffect">
                                  <p:stCondLst>
                                    <p:cond delay="3950"/>
                                  </p:stCondLst>
                                  <p:childTnLst>
                                    <p:set>
                                      <p:cBhvr>
                                        <p:cTn id="183" dur="1" fill="hold">
                                          <p:stCondLst>
                                            <p:cond delay="0"/>
                                          </p:stCondLst>
                                        </p:cTn>
                                        <p:tgtEl>
                                          <p:spTgt spid="27"/>
                                        </p:tgtEl>
                                        <p:attrNameLst>
                                          <p:attrName>style.visibility</p:attrName>
                                        </p:attrNameLst>
                                      </p:cBhvr>
                                      <p:to>
                                        <p:strVal val="visible"/>
                                      </p:to>
                                    </p:set>
                                  </p:childTnLst>
                                </p:cTn>
                              </p:par>
                              <p:par>
                                <p:cTn id="184"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85" dur="1500" fill="hold"/>
                                        <p:tgtEl>
                                          <p:spTgt spid="27"/>
                                        </p:tgtEl>
                                        <p:attrNameLst>
                                          <p:attrName>ppt_x</p:attrName>
                                          <p:attrName>ppt_y</p:attrName>
                                        </p:attrNameLst>
                                      </p:cBhvr>
                                      <p:rCtr x="-7155" y="-6319"/>
                                    </p:animMotion>
                                  </p:childTnLst>
                                </p:cTn>
                              </p:par>
                              <p:par>
                                <p:cTn id="186" presetID="1" presetClass="entr" presetSubtype="0" fill="hold" grpId="0" nodeType="withEffect">
                                  <p:stCondLst>
                                    <p:cond delay="4000"/>
                                  </p:stCondLst>
                                  <p:childTnLst>
                                    <p:set>
                                      <p:cBhvr>
                                        <p:cTn id="187" dur="1" fill="hold">
                                          <p:stCondLst>
                                            <p:cond delay="0"/>
                                          </p:stCondLst>
                                        </p:cTn>
                                        <p:tgtEl>
                                          <p:spTgt spid="221"/>
                                        </p:tgtEl>
                                        <p:attrNameLst>
                                          <p:attrName>style.visibility</p:attrName>
                                        </p:attrNameLst>
                                      </p:cBhvr>
                                      <p:to>
                                        <p:strVal val="visible"/>
                                      </p:to>
                                    </p:set>
                                  </p:childTnLst>
                                </p:cTn>
                              </p:par>
                              <p:par>
                                <p:cTn id="188"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89" dur="3500" fill="hold"/>
                                        <p:tgtEl>
                                          <p:spTgt spid="221"/>
                                        </p:tgtEl>
                                        <p:attrNameLst>
                                          <p:attrName>ppt_x</p:attrName>
                                          <p:attrName>ppt_y</p:attrName>
                                        </p:attrNameLst>
                                      </p:cBhvr>
                                      <p:rCtr x="7233" y="-21157"/>
                                    </p:animMotion>
                                  </p:childTnLst>
                                </p:cTn>
                              </p:par>
                              <p:par>
                                <p:cTn id="190" presetID="1" presetClass="entr" presetSubtype="0" fill="hold" grpId="0" nodeType="withEffect">
                                  <p:stCondLst>
                                    <p:cond delay="4050"/>
                                  </p:stCondLst>
                                  <p:childTnLst>
                                    <p:set>
                                      <p:cBhvr>
                                        <p:cTn id="191" dur="1" fill="hold">
                                          <p:stCondLst>
                                            <p:cond delay="0"/>
                                          </p:stCondLst>
                                        </p:cTn>
                                        <p:tgtEl>
                                          <p:spTgt spid="29"/>
                                        </p:tgtEl>
                                        <p:attrNameLst>
                                          <p:attrName>style.visibility</p:attrName>
                                        </p:attrNameLst>
                                      </p:cBhvr>
                                      <p:to>
                                        <p:strVal val="visible"/>
                                      </p:to>
                                    </p:set>
                                  </p:childTnLst>
                                </p:cTn>
                              </p:par>
                              <p:par>
                                <p:cTn id="192"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93" dur="3000" fill="hold"/>
                                        <p:tgtEl>
                                          <p:spTgt spid="29"/>
                                        </p:tgtEl>
                                        <p:attrNameLst>
                                          <p:attrName>ppt_x</p:attrName>
                                          <p:attrName>ppt_y</p:attrName>
                                        </p:attrNameLst>
                                      </p:cBhvr>
                                      <p:rCtr x="7233" y="-21157"/>
                                    </p:animMotion>
                                  </p:childTnLst>
                                </p:cTn>
                              </p:par>
                              <p:par>
                                <p:cTn id="194" presetID="1" presetClass="entr" presetSubtype="0" fill="hold" grpId="0" nodeType="withEffect">
                                  <p:stCondLst>
                                    <p:cond delay="4100"/>
                                  </p:stCondLst>
                                  <p:childTnLst>
                                    <p:set>
                                      <p:cBhvr>
                                        <p:cTn id="195" dur="1" fill="hold">
                                          <p:stCondLst>
                                            <p:cond delay="0"/>
                                          </p:stCondLst>
                                        </p:cTn>
                                        <p:tgtEl>
                                          <p:spTgt spid="128"/>
                                        </p:tgtEl>
                                        <p:attrNameLst>
                                          <p:attrName>style.visibility</p:attrName>
                                        </p:attrNameLst>
                                      </p:cBhvr>
                                      <p:to>
                                        <p:strVal val="visible"/>
                                      </p:to>
                                    </p:set>
                                  </p:childTnLst>
                                </p:cTn>
                              </p:par>
                              <p:par>
                                <p:cTn id="196"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97" dur="2500" fill="hold"/>
                                        <p:tgtEl>
                                          <p:spTgt spid="128"/>
                                        </p:tgtEl>
                                        <p:attrNameLst>
                                          <p:attrName>ppt_x</p:attrName>
                                          <p:attrName>ppt_y</p:attrName>
                                        </p:attrNameLst>
                                      </p:cBhvr>
                                      <p:rCtr x="5794" y="-10289"/>
                                    </p:animMotion>
                                  </p:childTnLst>
                                </p:cTn>
                              </p:par>
                              <p:par>
                                <p:cTn id="198" presetID="1" presetClass="entr" presetSubtype="0" fill="hold" grpId="0" nodeType="withEffect">
                                  <p:stCondLst>
                                    <p:cond delay="4150"/>
                                  </p:stCondLst>
                                  <p:childTnLst>
                                    <p:set>
                                      <p:cBhvr>
                                        <p:cTn id="199" dur="1" fill="hold">
                                          <p:stCondLst>
                                            <p:cond delay="0"/>
                                          </p:stCondLst>
                                        </p:cTn>
                                        <p:tgtEl>
                                          <p:spTgt spid="223"/>
                                        </p:tgtEl>
                                        <p:attrNameLst>
                                          <p:attrName>style.visibility</p:attrName>
                                        </p:attrNameLst>
                                      </p:cBhvr>
                                      <p:to>
                                        <p:strVal val="visible"/>
                                      </p:to>
                                    </p:set>
                                  </p:childTnLst>
                                </p:cTn>
                              </p:par>
                              <p:par>
                                <p:cTn id="200"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201" dur="2500" fill="hold"/>
                                        <p:tgtEl>
                                          <p:spTgt spid="223"/>
                                        </p:tgtEl>
                                        <p:attrNameLst>
                                          <p:attrName>ppt_x</p:attrName>
                                          <p:attrName>ppt_y</p:attrName>
                                        </p:attrNameLst>
                                      </p:cBhvr>
                                      <p:rCtr x="6953" y="-14850"/>
                                    </p:animMotion>
                                  </p:childTnLst>
                                </p:cTn>
                              </p:par>
                              <p:par>
                                <p:cTn id="202" presetID="1" presetClass="entr" presetSubtype="0" fill="hold" grpId="0" nodeType="withEffect">
                                  <p:stCondLst>
                                    <p:cond delay="4000"/>
                                  </p:stCondLst>
                                  <p:childTnLst>
                                    <p:set>
                                      <p:cBhvr>
                                        <p:cTn id="203" dur="1" fill="hold">
                                          <p:stCondLst>
                                            <p:cond delay="0"/>
                                          </p:stCondLst>
                                        </p:cTn>
                                        <p:tgtEl>
                                          <p:spTgt spid="30"/>
                                        </p:tgtEl>
                                        <p:attrNameLst>
                                          <p:attrName>style.visibility</p:attrName>
                                        </p:attrNameLst>
                                      </p:cBhvr>
                                      <p:to>
                                        <p:strVal val="visible"/>
                                      </p:to>
                                    </p:set>
                                  </p:childTnLst>
                                </p:cTn>
                              </p:par>
                              <p:par>
                                <p:cTn id="204"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205" dur="3000" fill="hold"/>
                                        <p:tgtEl>
                                          <p:spTgt spid="30"/>
                                        </p:tgtEl>
                                        <p:attrNameLst>
                                          <p:attrName>ppt_x</p:attrName>
                                          <p:attrName>ppt_y</p:attrName>
                                        </p:attrNameLst>
                                      </p:cBhvr>
                                      <p:rCtr x="-9674" y="-21481"/>
                                    </p:animMotion>
                                  </p:childTnLst>
                                </p:cTn>
                              </p:par>
                              <p:par>
                                <p:cTn id="206" presetID="1" presetClass="entr" presetSubtype="0" fill="hold" grpId="0" nodeType="withEffect">
                                  <p:stCondLst>
                                    <p:cond delay="4500"/>
                                  </p:stCondLst>
                                  <p:childTnLst>
                                    <p:set>
                                      <p:cBhvr>
                                        <p:cTn id="207" dur="1" fill="hold">
                                          <p:stCondLst>
                                            <p:cond delay="0"/>
                                          </p:stCondLst>
                                        </p:cTn>
                                        <p:tgtEl>
                                          <p:spTgt spid="16"/>
                                        </p:tgtEl>
                                        <p:attrNameLst>
                                          <p:attrName>style.visibility</p:attrName>
                                        </p:attrNameLst>
                                      </p:cBhvr>
                                      <p:to>
                                        <p:strVal val="visible"/>
                                      </p:to>
                                    </p:set>
                                  </p:childTnLst>
                                </p:cTn>
                              </p:par>
                              <p:par>
                                <p:cTn id="208"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209" dur="3000" fill="hold"/>
                                        <p:tgtEl>
                                          <p:spTgt spid="16"/>
                                        </p:tgtEl>
                                        <p:attrNameLst>
                                          <p:attrName>ppt_x</p:attrName>
                                          <p:attrName>ppt_y</p:attrName>
                                        </p:attrNameLst>
                                      </p:cBhvr>
                                      <p:rCtr x="-9674" y="-21481"/>
                                    </p:animMotion>
                                  </p:childTnLst>
                                </p:cTn>
                              </p:par>
                              <p:par>
                                <p:cTn id="210" presetID="1" presetClass="entr" presetSubtype="0" fill="hold" grpId="0" nodeType="withEffect">
                                  <p:stCondLst>
                                    <p:cond delay="4250"/>
                                  </p:stCondLst>
                                  <p:childTnLst>
                                    <p:set>
                                      <p:cBhvr>
                                        <p:cTn id="211" dur="1" fill="hold">
                                          <p:stCondLst>
                                            <p:cond delay="0"/>
                                          </p:stCondLst>
                                        </p:cTn>
                                        <p:tgtEl>
                                          <p:spTgt spid="225"/>
                                        </p:tgtEl>
                                        <p:attrNameLst>
                                          <p:attrName>style.visibility</p:attrName>
                                        </p:attrNameLst>
                                      </p:cBhvr>
                                      <p:to>
                                        <p:strVal val="visible"/>
                                      </p:to>
                                    </p:set>
                                  </p:childTnLst>
                                </p:cTn>
                              </p:par>
                              <p:par>
                                <p:cTn id="212"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213" dur="2000" fill="hold"/>
                                        <p:tgtEl>
                                          <p:spTgt spid="225"/>
                                        </p:tgtEl>
                                        <p:attrNameLst>
                                          <p:attrName>ppt_x</p:attrName>
                                          <p:attrName>ppt_y</p:attrName>
                                        </p:attrNameLst>
                                      </p:cBhvr>
                                      <p:rCtr x="4225" y="-11157"/>
                                    </p:animMotion>
                                  </p:childTnLst>
                                </p:cTn>
                              </p:par>
                              <p:par>
                                <p:cTn id="214" presetID="1" presetClass="entr" presetSubtype="0" fill="hold" grpId="0" nodeType="withEffect">
                                  <p:stCondLst>
                                    <p:cond delay="4300"/>
                                  </p:stCondLst>
                                  <p:childTnLst>
                                    <p:set>
                                      <p:cBhvr>
                                        <p:cTn id="215" dur="1" fill="hold">
                                          <p:stCondLst>
                                            <p:cond delay="0"/>
                                          </p:stCondLst>
                                        </p:cTn>
                                        <p:tgtEl>
                                          <p:spTgt spid="41"/>
                                        </p:tgtEl>
                                        <p:attrNameLst>
                                          <p:attrName>style.visibility</p:attrName>
                                        </p:attrNameLst>
                                      </p:cBhvr>
                                      <p:to>
                                        <p:strVal val="visible"/>
                                      </p:to>
                                    </p:set>
                                  </p:childTnLst>
                                </p:cTn>
                              </p:par>
                              <p:par>
                                <p:cTn id="216"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217" dur="2000" fill="hold"/>
                                        <p:tgtEl>
                                          <p:spTgt spid="41"/>
                                        </p:tgtEl>
                                        <p:attrNameLst>
                                          <p:attrName>ppt_x</p:attrName>
                                          <p:attrName>ppt_y</p:attrName>
                                        </p:attrNameLst>
                                      </p:cBhvr>
                                      <p:rCtr x="-6387" y="-11331"/>
                                    </p:animMotion>
                                  </p:childTnLst>
                                </p:cTn>
                              </p:par>
                              <p:par>
                                <p:cTn id="218" presetID="1" presetClass="entr" presetSubtype="0" fill="hold" grpId="0" nodeType="withEffect">
                                  <p:stCondLst>
                                    <p:cond delay="4800"/>
                                  </p:stCondLst>
                                  <p:childTnLst>
                                    <p:set>
                                      <p:cBhvr>
                                        <p:cTn id="219" dur="1" fill="hold">
                                          <p:stCondLst>
                                            <p:cond delay="0"/>
                                          </p:stCondLst>
                                        </p:cTn>
                                        <p:tgtEl>
                                          <p:spTgt spid="34"/>
                                        </p:tgtEl>
                                        <p:attrNameLst>
                                          <p:attrName>style.visibility</p:attrName>
                                        </p:attrNameLst>
                                      </p:cBhvr>
                                      <p:to>
                                        <p:strVal val="visible"/>
                                      </p:to>
                                    </p:set>
                                  </p:childTnLst>
                                </p:cTn>
                              </p:par>
                              <p:par>
                                <p:cTn id="220"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21" dur="2000" fill="hold"/>
                                        <p:tgtEl>
                                          <p:spTgt spid="34"/>
                                        </p:tgtEl>
                                        <p:attrNameLst>
                                          <p:attrName>ppt_x</p:attrName>
                                          <p:attrName>ppt_y</p:attrName>
                                        </p:attrNameLst>
                                      </p:cBhvr>
                                      <p:rCtr x="-6387" y="-11331"/>
                                    </p:animMotion>
                                  </p:childTnLst>
                                </p:cTn>
                              </p:par>
                              <p:par>
                                <p:cTn id="222" presetID="1" presetClass="entr" presetSubtype="0" fill="hold" grpId="0" nodeType="withEffect">
                                  <p:stCondLst>
                                    <p:cond delay="4350"/>
                                  </p:stCondLst>
                                  <p:childTnLst>
                                    <p:set>
                                      <p:cBhvr>
                                        <p:cTn id="223" dur="1" fill="hold">
                                          <p:stCondLst>
                                            <p:cond delay="0"/>
                                          </p:stCondLst>
                                        </p:cTn>
                                        <p:tgtEl>
                                          <p:spTgt spid="22"/>
                                        </p:tgtEl>
                                        <p:attrNameLst>
                                          <p:attrName>style.visibility</p:attrName>
                                        </p:attrNameLst>
                                      </p:cBhvr>
                                      <p:to>
                                        <p:strVal val="visible"/>
                                      </p:to>
                                    </p:set>
                                  </p:childTnLst>
                                </p:cTn>
                              </p:par>
                              <p:par>
                                <p:cTn id="224"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25" dur="2500" fill="hold"/>
                                        <p:tgtEl>
                                          <p:spTgt spid="22"/>
                                        </p:tgtEl>
                                        <p:attrNameLst>
                                          <p:attrName>ppt_x</p:attrName>
                                          <p:attrName>ppt_y</p:attrName>
                                        </p:attrNameLst>
                                      </p:cBhvr>
                                      <p:rCtr x="5527" y="-11088"/>
                                    </p:animMotion>
                                  </p:childTnLst>
                                </p:cTn>
                              </p:par>
                              <p:par>
                                <p:cTn id="226" presetID="1" presetClass="entr" presetSubtype="0" fill="hold" grpId="0" nodeType="withEffect">
                                  <p:stCondLst>
                                    <p:cond delay="4400"/>
                                  </p:stCondLst>
                                  <p:childTnLst>
                                    <p:set>
                                      <p:cBhvr>
                                        <p:cTn id="227" dur="1" fill="hold">
                                          <p:stCondLst>
                                            <p:cond delay="0"/>
                                          </p:stCondLst>
                                        </p:cTn>
                                        <p:tgtEl>
                                          <p:spTgt spid="33"/>
                                        </p:tgtEl>
                                        <p:attrNameLst>
                                          <p:attrName>style.visibility</p:attrName>
                                        </p:attrNameLst>
                                      </p:cBhvr>
                                      <p:to>
                                        <p:strVal val="visible"/>
                                      </p:to>
                                    </p:set>
                                  </p:childTnLst>
                                </p:cTn>
                              </p:par>
                              <p:par>
                                <p:cTn id="228"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29" dur="2000" fill="hold"/>
                                        <p:tgtEl>
                                          <p:spTgt spid="33"/>
                                        </p:tgtEl>
                                        <p:attrNameLst>
                                          <p:attrName>ppt_x</p:attrName>
                                          <p:attrName>ppt_y</p:attrName>
                                        </p:attrNameLst>
                                      </p:cBhvr>
                                      <p:rCtr x="-4577" y="-11424"/>
                                    </p:animMotion>
                                  </p:childTnLst>
                                </p:cTn>
                              </p:par>
                              <p:par>
                                <p:cTn id="230" presetID="1" presetClass="entr" presetSubtype="0" fill="hold" grpId="0" nodeType="withEffect">
                                  <p:stCondLst>
                                    <p:cond delay="4900"/>
                                  </p:stCondLst>
                                  <p:childTnLst>
                                    <p:set>
                                      <p:cBhvr>
                                        <p:cTn id="231" dur="1" fill="hold">
                                          <p:stCondLst>
                                            <p:cond delay="0"/>
                                          </p:stCondLst>
                                        </p:cTn>
                                        <p:tgtEl>
                                          <p:spTgt spid="124"/>
                                        </p:tgtEl>
                                        <p:attrNameLst>
                                          <p:attrName>style.visibility</p:attrName>
                                        </p:attrNameLst>
                                      </p:cBhvr>
                                      <p:to>
                                        <p:strVal val="visible"/>
                                      </p:to>
                                    </p:set>
                                  </p:childTnLst>
                                </p:cTn>
                              </p:par>
                              <p:par>
                                <p:cTn id="232"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33" dur="2000" fill="hold"/>
                                        <p:tgtEl>
                                          <p:spTgt spid="124"/>
                                        </p:tgtEl>
                                        <p:attrNameLst>
                                          <p:attrName>ppt_x</p:attrName>
                                          <p:attrName>ppt_y</p:attrName>
                                        </p:attrNameLst>
                                      </p:cBhvr>
                                      <p:rCtr x="-4577" y="-11424"/>
                                    </p:animMotion>
                                  </p:childTnLst>
                                </p:cTn>
                              </p:par>
                              <p:par>
                                <p:cTn id="234" presetID="1" presetClass="entr" presetSubtype="0" fill="hold" grpId="0" nodeType="withEffect">
                                  <p:stCondLst>
                                    <p:cond delay="4450"/>
                                  </p:stCondLst>
                                  <p:childTnLst>
                                    <p:set>
                                      <p:cBhvr>
                                        <p:cTn id="235" dur="1" fill="hold">
                                          <p:stCondLst>
                                            <p:cond delay="0"/>
                                          </p:stCondLst>
                                        </p:cTn>
                                        <p:tgtEl>
                                          <p:spTgt spid="125"/>
                                        </p:tgtEl>
                                        <p:attrNameLst>
                                          <p:attrName>style.visibility</p:attrName>
                                        </p:attrNameLst>
                                      </p:cBhvr>
                                      <p:to>
                                        <p:strVal val="visible"/>
                                      </p:to>
                                    </p:set>
                                  </p:childTnLst>
                                </p:cTn>
                              </p:par>
                              <p:par>
                                <p:cTn id="236"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37" dur="2500" fill="hold"/>
                                        <p:tgtEl>
                                          <p:spTgt spid="125"/>
                                        </p:tgtEl>
                                        <p:attrNameLst>
                                          <p:attrName>ppt_x</p:attrName>
                                          <p:attrName>ppt_y</p:attrName>
                                        </p:attrNameLst>
                                      </p:cBhvr>
                                      <p:rCtr x="6185" y="-11343"/>
                                    </p:animMotion>
                                  </p:childTnLst>
                                </p:cTn>
                              </p:par>
                              <p:par>
                                <p:cTn id="238" presetID="1" presetClass="entr" presetSubtype="0" fill="hold" grpId="0" nodeType="withEffect">
                                  <p:stCondLst>
                                    <p:cond delay="4500"/>
                                  </p:stCondLst>
                                  <p:childTnLst>
                                    <p:set>
                                      <p:cBhvr>
                                        <p:cTn id="239" dur="1" fill="hold">
                                          <p:stCondLst>
                                            <p:cond delay="0"/>
                                          </p:stCondLst>
                                        </p:cTn>
                                        <p:tgtEl>
                                          <p:spTgt spid="228"/>
                                        </p:tgtEl>
                                        <p:attrNameLst>
                                          <p:attrName>style.visibility</p:attrName>
                                        </p:attrNameLst>
                                      </p:cBhvr>
                                      <p:to>
                                        <p:strVal val="visible"/>
                                      </p:to>
                                    </p:set>
                                  </p:childTnLst>
                                </p:cTn>
                              </p:par>
                              <p:par>
                                <p:cTn id="240"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41" dur="2000" fill="hold"/>
                                        <p:tgtEl>
                                          <p:spTgt spid="228"/>
                                        </p:tgtEl>
                                        <p:attrNameLst>
                                          <p:attrName>ppt_x</p:attrName>
                                          <p:attrName>ppt_y</p:attrName>
                                        </p:attrNameLst>
                                      </p:cBhvr>
                                      <p:rCtr x="-1999" y="-11597"/>
                                    </p:animMotion>
                                  </p:childTnLst>
                                </p:cTn>
                              </p:par>
                              <p:par>
                                <p:cTn id="242" presetID="10" presetClass="entr" presetSubtype="0" fill="hold" grpId="0" nodeType="withEffect">
                                  <p:stCondLst>
                                    <p:cond delay="800"/>
                                  </p:stCondLst>
                                  <p:childTnLst>
                                    <p:set>
                                      <p:cBhvr>
                                        <p:cTn id="243" dur="1" fill="hold">
                                          <p:stCondLst>
                                            <p:cond delay="0"/>
                                          </p:stCondLst>
                                        </p:cTn>
                                        <p:tgtEl>
                                          <p:spTgt spid="159"/>
                                        </p:tgtEl>
                                        <p:attrNameLst>
                                          <p:attrName>style.visibility</p:attrName>
                                        </p:attrNameLst>
                                      </p:cBhvr>
                                      <p:to>
                                        <p:strVal val="visible"/>
                                      </p:to>
                                    </p:set>
                                    <p:animEffect transition="in" filter="fade">
                                      <p:cBhvr>
                                        <p:cTn id="244" dur="500"/>
                                        <p:tgtEl>
                                          <p:spTgt spid="159"/>
                                        </p:tgtEl>
                                      </p:cBhvr>
                                    </p:animEffect>
                                  </p:childTnLst>
                                </p:cTn>
                              </p:par>
                              <p:par>
                                <p:cTn id="245" presetID="42" presetClass="path" presetSubtype="0" decel="100000" fill="hold" grpId="1" nodeType="withEffect">
                                  <p:stCondLst>
                                    <p:cond delay="800"/>
                                  </p:stCondLst>
                                  <p:childTnLst>
                                    <p:animMotion origin="layout" path="M -1.875E-6 -3.33333E-6 L -1.875E-6 0.03542 " pathEditMode="relative" rAng="0" ptsTypes="AA">
                                      <p:cBhvr>
                                        <p:cTn id="246" dur="700" spd="-100000" fill="hold"/>
                                        <p:tgtEl>
                                          <p:spTgt spid="159"/>
                                        </p:tgtEl>
                                        <p:attrNameLst>
                                          <p:attrName>ppt_x</p:attrName>
                                          <p:attrName>ppt_y</p:attrName>
                                        </p:attrNameLst>
                                      </p:cBhvr>
                                      <p:rCtr x="0" y="1759"/>
                                    </p:animMotion>
                                  </p:childTnLst>
                                </p:cTn>
                              </p:par>
                              <p:par>
                                <p:cTn id="247" presetID="10" presetClass="entr" presetSubtype="0" fill="hold" grpId="0" nodeType="withEffect">
                                  <p:stCondLst>
                                    <p:cond delay="850"/>
                                  </p:stCondLst>
                                  <p:childTnLst>
                                    <p:set>
                                      <p:cBhvr>
                                        <p:cTn id="248" dur="1" fill="hold">
                                          <p:stCondLst>
                                            <p:cond delay="0"/>
                                          </p:stCondLst>
                                        </p:cTn>
                                        <p:tgtEl>
                                          <p:spTgt spid="161"/>
                                        </p:tgtEl>
                                        <p:attrNameLst>
                                          <p:attrName>style.visibility</p:attrName>
                                        </p:attrNameLst>
                                      </p:cBhvr>
                                      <p:to>
                                        <p:strVal val="visible"/>
                                      </p:to>
                                    </p:set>
                                    <p:animEffect transition="in" filter="fade">
                                      <p:cBhvr>
                                        <p:cTn id="249" dur="500"/>
                                        <p:tgtEl>
                                          <p:spTgt spid="161"/>
                                        </p:tgtEl>
                                      </p:cBhvr>
                                    </p:animEffect>
                                  </p:childTnLst>
                                </p:cTn>
                              </p:par>
                              <p:par>
                                <p:cTn id="250" presetID="42" presetClass="path" presetSubtype="0" decel="100000" fill="hold" grpId="1" nodeType="withEffect">
                                  <p:stCondLst>
                                    <p:cond delay="850"/>
                                  </p:stCondLst>
                                  <p:childTnLst>
                                    <p:animMotion origin="layout" path="M 2.70833E-6 -2.59259E-6 L 2.70833E-6 0.03542 " pathEditMode="relative" rAng="0" ptsTypes="AA">
                                      <p:cBhvr>
                                        <p:cTn id="251" dur="700" spd="-100000" fill="hold"/>
                                        <p:tgtEl>
                                          <p:spTgt spid="161"/>
                                        </p:tgtEl>
                                        <p:attrNameLst>
                                          <p:attrName>ppt_x</p:attrName>
                                          <p:attrName>ppt_y</p:attrName>
                                        </p:attrNameLst>
                                      </p:cBhvr>
                                      <p:rCtr x="0" y="1759"/>
                                    </p:animMotion>
                                  </p:childTnLst>
                                </p:cTn>
                              </p:par>
                              <p:par>
                                <p:cTn id="252" presetID="10" presetClass="entr" presetSubtype="0" fill="hold" grpId="0" nodeType="withEffect">
                                  <p:stCondLst>
                                    <p:cond delay="900"/>
                                  </p:stCondLst>
                                  <p:childTnLst>
                                    <p:set>
                                      <p:cBhvr>
                                        <p:cTn id="253" dur="1" fill="hold">
                                          <p:stCondLst>
                                            <p:cond delay="0"/>
                                          </p:stCondLst>
                                        </p:cTn>
                                        <p:tgtEl>
                                          <p:spTgt spid="165"/>
                                        </p:tgtEl>
                                        <p:attrNameLst>
                                          <p:attrName>style.visibility</p:attrName>
                                        </p:attrNameLst>
                                      </p:cBhvr>
                                      <p:to>
                                        <p:strVal val="visible"/>
                                      </p:to>
                                    </p:set>
                                    <p:animEffect transition="in" filter="fade">
                                      <p:cBhvr>
                                        <p:cTn id="254" dur="500"/>
                                        <p:tgtEl>
                                          <p:spTgt spid="165"/>
                                        </p:tgtEl>
                                      </p:cBhvr>
                                    </p:animEffect>
                                  </p:childTnLst>
                                </p:cTn>
                              </p:par>
                              <p:par>
                                <p:cTn id="255" presetID="42" presetClass="path" presetSubtype="0" decel="100000" fill="hold" grpId="1" nodeType="withEffect">
                                  <p:stCondLst>
                                    <p:cond delay="900"/>
                                  </p:stCondLst>
                                  <p:childTnLst>
                                    <p:animMotion origin="layout" path="M 4.375E-6 -2.22222E-6 L 4.375E-6 0.03542 " pathEditMode="relative" rAng="0" ptsTypes="AA">
                                      <p:cBhvr>
                                        <p:cTn id="256" dur="700" spd="-100000" fill="hold"/>
                                        <p:tgtEl>
                                          <p:spTgt spid="165"/>
                                        </p:tgtEl>
                                        <p:attrNameLst>
                                          <p:attrName>ppt_x</p:attrName>
                                          <p:attrName>ppt_y</p:attrName>
                                        </p:attrNameLst>
                                      </p:cBhvr>
                                      <p:rCtr x="0" y="1759"/>
                                    </p:animMotion>
                                  </p:childTnLst>
                                </p:cTn>
                              </p:par>
                              <p:par>
                                <p:cTn id="257" presetID="10" presetClass="entr" presetSubtype="0" fill="hold" grpId="0" nodeType="withEffect">
                                  <p:stCondLst>
                                    <p:cond delay="950"/>
                                  </p:stCondLst>
                                  <p:childTnLst>
                                    <p:set>
                                      <p:cBhvr>
                                        <p:cTn id="258" dur="1" fill="hold">
                                          <p:stCondLst>
                                            <p:cond delay="0"/>
                                          </p:stCondLst>
                                        </p:cTn>
                                        <p:tgtEl>
                                          <p:spTgt spid="166"/>
                                        </p:tgtEl>
                                        <p:attrNameLst>
                                          <p:attrName>style.visibility</p:attrName>
                                        </p:attrNameLst>
                                      </p:cBhvr>
                                      <p:to>
                                        <p:strVal val="visible"/>
                                      </p:to>
                                    </p:set>
                                    <p:animEffect transition="in" filter="fade">
                                      <p:cBhvr>
                                        <p:cTn id="259" dur="500"/>
                                        <p:tgtEl>
                                          <p:spTgt spid="166"/>
                                        </p:tgtEl>
                                      </p:cBhvr>
                                    </p:animEffect>
                                  </p:childTnLst>
                                </p:cTn>
                              </p:par>
                              <p:par>
                                <p:cTn id="260" presetID="42" presetClass="path" presetSubtype="0" decel="100000" fill="hold" grpId="1" nodeType="withEffect">
                                  <p:stCondLst>
                                    <p:cond delay="950"/>
                                  </p:stCondLst>
                                  <p:childTnLst>
                                    <p:animMotion origin="layout" path="M 4.375E-6 -4.07407E-6 L 4.375E-6 0.03542 " pathEditMode="relative" rAng="0" ptsTypes="AA">
                                      <p:cBhvr>
                                        <p:cTn id="261" dur="700" spd="-100000" fill="hold"/>
                                        <p:tgtEl>
                                          <p:spTgt spid="166"/>
                                        </p:tgtEl>
                                        <p:attrNameLst>
                                          <p:attrName>ppt_x</p:attrName>
                                          <p:attrName>ppt_y</p:attrName>
                                        </p:attrNameLst>
                                      </p:cBhvr>
                                      <p:rCtr x="0" y="1759"/>
                                    </p:animMotion>
                                  </p:childTnLst>
                                </p:cTn>
                              </p:par>
                              <p:par>
                                <p:cTn id="262" presetID="10" presetClass="entr" presetSubtype="0" fill="hold" grpId="0" nodeType="withEffect">
                                  <p:stCondLst>
                                    <p:cond delay="1000"/>
                                  </p:stCondLst>
                                  <p:childTnLst>
                                    <p:set>
                                      <p:cBhvr>
                                        <p:cTn id="263" dur="1" fill="hold">
                                          <p:stCondLst>
                                            <p:cond delay="0"/>
                                          </p:stCondLst>
                                        </p:cTn>
                                        <p:tgtEl>
                                          <p:spTgt spid="167"/>
                                        </p:tgtEl>
                                        <p:attrNameLst>
                                          <p:attrName>style.visibility</p:attrName>
                                        </p:attrNameLst>
                                      </p:cBhvr>
                                      <p:to>
                                        <p:strVal val="visible"/>
                                      </p:to>
                                    </p:set>
                                    <p:animEffect transition="in" filter="fade">
                                      <p:cBhvr>
                                        <p:cTn id="264" dur="500"/>
                                        <p:tgtEl>
                                          <p:spTgt spid="167"/>
                                        </p:tgtEl>
                                      </p:cBhvr>
                                    </p:animEffect>
                                  </p:childTnLst>
                                </p:cTn>
                              </p:par>
                              <p:par>
                                <p:cTn id="265" presetID="42" presetClass="path" presetSubtype="0" decel="100000" fill="hold" grpId="1" nodeType="withEffect">
                                  <p:stCondLst>
                                    <p:cond delay="1000"/>
                                  </p:stCondLst>
                                  <p:childTnLst>
                                    <p:animMotion origin="layout" path="M -2.08333E-6 4.81481E-6 L -2.08333E-6 0.03541 " pathEditMode="relative" rAng="0" ptsTypes="AA">
                                      <p:cBhvr>
                                        <p:cTn id="266" dur="700" spd="-100000" fill="hold"/>
                                        <p:tgtEl>
                                          <p:spTgt spid="1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20" grpId="0"/>
      <p:bldP spid="120" grpId="1"/>
      <p:bldP spid="131" grpId="0" animBg="1"/>
      <p:bldP spid="131" grpId="1" animBg="1"/>
      <p:bldP spid="121" grpId="0"/>
      <p:bldP spid="121" grpId="1"/>
      <p:bldP spid="32" grpId="0" animBg="1"/>
      <p:bldP spid="32" grpId="1" animBg="1"/>
      <p:bldP spid="25" grpId="0" animBg="1"/>
      <p:bldP spid="25" grpId="1" animBg="1"/>
      <p:bldP spid="29" grpId="0" animBg="1"/>
      <p:bldP spid="29" grpId="1" animBg="1"/>
      <p:bldP spid="30" grpId="0" animBg="1"/>
      <p:bldP spid="30" grpId="1" animBg="1"/>
      <p:bldP spid="21" grpId="0" animBg="1"/>
      <p:bldP spid="21" grpId="1" animBg="1"/>
      <p:bldP spid="27" grpId="0" animBg="1"/>
      <p:bldP spid="27" grpId="1" animBg="1"/>
      <p:bldP spid="35" grpId="0" animBg="1"/>
      <p:bldP spid="35" grpId="1" animBg="1"/>
      <p:bldP spid="128" grpId="0" animBg="1"/>
      <p:bldP spid="128" grpId="1" animBg="1"/>
      <p:bldP spid="221" grpId="0" animBg="1"/>
      <p:bldP spid="221" grpId="1" animBg="1"/>
      <p:bldP spid="222" grpId="0" animBg="1"/>
      <p:bldP spid="222" grpId="1" animBg="1"/>
      <p:bldP spid="223" grpId="0" animBg="1"/>
      <p:bldP spid="223" grpId="1" animBg="1"/>
      <p:bldP spid="224" grpId="0" animBg="1"/>
      <p:bldP spid="224" grpId="1" animBg="1"/>
      <p:bldP spid="227" grpId="0" animBg="1"/>
      <p:bldP spid="227" grpId="1" animBg="1"/>
      <p:bldP spid="31" grpId="0" animBg="1"/>
      <p:bldP spid="31" grpId="1" animBg="1"/>
      <p:bldP spid="37" grpId="0" animBg="1"/>
      <p:bldP spid="37" grpId="1" animBg="1"/>
      <p:bldP spid="127" grpId="0" animBg="1"/>
      <p:bldP spid="127" grpId="1" animBg="1"/>
      <p:bldP spid="226" grpId="0" animBg="1"/>
      <p:bldP spid="226" grpId="1" animBg="1"/>
      <p:bldP spid="236" grpId="0" animBg="1"/>
      <p:bldP spid="236" grpId="1" animBg="1"/>
      <p:bldP spid="237" grpId="0" animBg="1"/>
      <p:bldP spid="237" grpId="1" animBg="1"/>
      <p:bldP spid="238" grpId="0" animBg="1"/>
      <p:bldP spid="238" grpId="1" animBg="1"/>
      <p:bldP spid="241" grpId="0" animBg="1"/>
      <p:bldP spid="241" grpId="1" animBg="1"/>
      <p:bldP spid="23" grpId="0" animBg="1"/>
      <p:bldP spid="23" grpId="1" animBg="1"/>
      <p:bldP spid="239" grpId="0" animBg="1"/>
      <p:bldP spid="239" grpId="1" animBg="1"/>
      <p:bldP spid="26" grpId="0" animBg="1"/>
      <p:bldP spid="26" grpId="1" animBg="1"/>
      <p:bldP spid="38" grpId="0" animBg="1"/>
      <p:bldP spid="38"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32" grpId="0" animBg="1"/>
      <p:bldP spid="132" grpId="1" animBg="1"/>
      <p:bldP spid="123" grpId="0"/>
      <p:bldP spid="123" grpId="1"/>
      <p:bldP spid="16" grpId="0" animBg="1"/>
      <p:bldP spid="16" grpId="1" animBg="1"/>
      <p:bldP spid="22" grpId="0" animBg="1"/>
      <p:bldP spid="22" grpId="1" animBg="1"/>
      <p:bldP spid="33" grpId="0" animBg="1"/>
      <p:bldP spid="33" grpId="1" animBg="1"/>
      <p:bldP spid="34" grpId="0" animBg="1"/>
      <p:bldP spid="34" grpId="1" animBg="1"/>
      <p:bldP spid="41" grpId="0" animBg="1"/>
      <p:bldP spid="41" grpId="1" animBg="1"/>
      <p:bldP spid="124" grpId="0" animBg="1"/>
      <p:bldP spid="124" grpId="1" animBg="1"/>
      <p:bldP spid="125" grpId="0" animBg="1"/>
      <p:bldP spid="125" grpId="1" animBg="1"/>
      <p:bldP spid="225" grpId="0" animBg="1"/>
      <p:bldP spid="225" grpId="1" animBg="1"/>
      <p:bldP spid="228" grpId="0" animBg="1"/>
      <p:bldP spid="228" grpId="1" animBg="1"/>
      <p:bldP spid="159" grpId="0"/>
      <p:bldP spid="159" grpId="1"/>
      <p:bldP spid="161" grpId="0"/>
      <p:bldP spid="161" grpId="1"/>
      <p:bldP spid="165" grpId="0"/>
      <p:bldP spid="165" grpId="1"/>
      <p:bldP spid="166" grpId="0"/>
      <p:bldP spid="166" grpId="1"/>
      <p:bldP spid="167" grpId="0"/>
      <p:bldP spid="167" grpId="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ounded Rectangle 94">
            <a:extLst>
              <a:ext uri="{FF2B5EF4-FFF2-40B4-BE49-F238E27FC236}">
                <a16:creationId xmlns:a16="http://schemas.microsoft.com/office/drawing/2014/main" id="{A97024C6-840B-493B-8438-65D869D33B6C}"/>
              </a:ext>
              <a:ext uri="{C183D7F6-B498-43B3-948B-1728B52AA6E4}">
                <adec:decorative xmlns:adec="http://schemas.microsoft.com/office/drawing/2017/decorative" val="1"/>
              </a:ext>
            </a:extLst>
          </p:cNvPr>
          <p:cNvSpPr/>
          <p:nvPr/>
        </p:nvSpPr>
        <p:spPr>
          <a:xfrm>
            <a:off x="9503663" y="1408609"/>
            <a:ext cx="2103120"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36C7E90-CBEA-4467-B6A3-8F2B5FA6CBAA}"/>
              </a:ext>
            </a:extLst>
          </p:cNvPr>
          <p:cNvSpPr>
            <a:spLocks noGrp="1"/>
          </p:cNvSpPr>
          <p:nvPr>
            <p:ph type="title"/>
          </p:nvPr>
        </p:nvSpPr>
        <p:spPr/>
        <p:txBody>
          <a:bodyPr/>
          <a:lstStyle/>
          <a:p>
            <a:r>
              <a:rPr lang="en-US" dirty="0"/>
              <a:t>Streamlined app modernization</a:t>
            </a:r>
          </a:p>
        </p:txBody>
      </p:sp>
      <p:sp>
        <p:nvSpPr>
          <p:cNvPr id="90" name="Rounded Rectangle 89">
            <a:extLst>
              <a:ext uri="{FF2B5EF4-FFF2-40B4-BE49-F238E27FC236}">
                <a16:creationId xmlns:a16="http://schemas.microsoft.com/office/drawing/2014/main" id="{F5425B51-D72A-0E44-ABEC-7A5623C552D7}"/>
              </a:ext>
              <a:ext uri="{C183D7F6-B498-43B3-948B-1728B52AA6E4}">
                <adec:decorative xmlns:adec="http://schemas.microsoft.com/office/drawing/2017/decorative" val="1"/>
              </a:ext>
            </a:extLst>
          </p:cNvPr>
          <p:cNvSpPr/>
          <p:nvPr/>
        </p:nvSpPr>
        <p:spPr>
          <a:xfrm>
            <a:off x="2812716" y="1408609"/>
            <a:ext cx="2103120"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a16="http://schemas.microsoft.com/office/drawing/2014/main" id="{5ECCCFD5-50AE-3645-AAFE-323C06DD796F}"/>
              </a:ext>
              <a:ext uri="{C183D7F6-B498-43B3-948B-1728B52AA6E4}">
                <adec:decorative xmlns:adec="http://schemas.microsoft.com/office/drawing/2017/decorative" val="1"/>
              </a:ext>
            </a:extLst>
          </p:cNvPr>
          <p:cNvSpPr/>
          <p:nvPr/>
        </p:nvSpPr>
        <p:spPr>
          <a:xfrm>
            <a:off x="2812716" y="2211717"/>
            <a:ext cx="2103120" cy="4114800"/>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EEDC5B39-AD8F-0746-A135-F8E32E2049BC}"/>
              </a:ext>
              <a:ext uri="{C183D7F6-B498-43B3-948B-1728B52AA6E4}">
                <adec:decorative xmlns:adec="http://schemas.microsoft.com/office/drawing/2017/decorative" val="1"/>
              </a:ext>
            </a:extLst>
          </p:cNvPr>
          <p:cNvSpPr/>
          <p:nvPr/>
        </p:nvSpPr>
        <p:spPr>
          <a:xfrm>
            <a:off x="5042948" y="1408609"/>
            <a:ext cx="2103120"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a:extLst>
              <a:ext uri="{FF2B5EF4-FFF2-40B4-BE49-F238E27FC236}">
                <a16:creationId xmlns:a16="http://schemas.microsoft.com/office/drawing/2014/main" id="{E0EB7C5E-931F-4645-AFD5-54195815A286}"/>
              </a:ext>
              <a:ext uri="{C183D7F6-B498-43B3-948B-1728B52AA6E4}">
                <adec:decorative xmlns:adec="http://schemas.microsoft.com/office/drawing/2017/decorative" val="1"/>
              </a:ext>
            </a:extLst>
          </p:cNvPr>
          <p:cNvSpPr/>
          <p:nvPr/>
        </p:nvSpPr>
        <p:spPr>
          <a:xfrm>
            <a:off x="5043032" y="2211718"/>
            <a:ext cx="2103120" cy="4114800"/>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11CF1D71-1828-7B4B-B9E3-3FEEE2E224AC}"/>
              </a:ext>
              <a:ext uri="{C183D7F6-B498-43B3-948B-1728B52AA6E4}">
                <adec:decorative xmlns:adec="http://schemas.microsoft.com/office/drawing/2017/decorative" val="1"/>
              </a:ext>
            </a:extLst>
          </p:cNvPr>
          <p:cNvSpPr/>
          <p:nvPr/>
        </p:nvSpPr>
        <p:spPr>
          <a:xfrm>
            <a:off x="7273348" y="1408609"/>
            <a:ext cx="2103120"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a:extLst>
              <a:ext uri="{FF2B5EF4-FFF2-40B4-BE49-F238E27FC236}">
                <a16:creationId xmlns:a16="http://schemas.microsoft.com/office/drawing/2014/main" id="{D5553914-F5E4-2847-9C80-E2545EAA4E40}"/>
              </a:ext>
              <a:ext uri="{C183D7F6-B498-43B3-948B-1728B52AA6E4}">
                <adec:decorative xmlns:adec="http://schemas.microsoft.com/office/drawing/2017/decorative" val="1"/>
              </a:ext>
            </a:extLst>
          </p:cNvPr>
          <p:cNvSpPr/>
          <p:nvPr/>
        </p:nvSpPr>
        <p:spPr>
          <a:xfrm>
            <a:off x="7273348" y="2211717"/>
            <a:ext cx="2103120" cy="4114800"/>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a:extLst>
              <a:ext uri="{FF2B5EF4-FFF2-40B4-BE49-F238E27FC236}">
                <a16:creationId xmlns:a16="http://schemas.microsoft.com/office/drawing/2014/main" id="{26A52AB2-2D58-1143-9C81-1B74E2CBE8C9}"/>
              </a:ext>
              <a:ext uri="{C183D7F6-B498-43B3-948B-1728B52AA6E4}">
                <adec:decorative xmlns:adec="http://schemas.microsoft.com/office/drawing/2017/decorative" val="1"/>
              </a:ext>
            </a:extLst>
          </p:cNvPr>
          <p:cNvSpPr/>
          <p:nvPr/>
        </p:nvSpPr>
        <p:spPr>
          <a:xfrm>
            <a:off x="582401" y="1408609"/>
            <a:ext cx="2103120" cy="1061902"/>
          </a:xfrm>
          <a:prstGeom prst="roundRect">
            <a:avLst>
              <a:gd name="adj" fmla="val 114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a:extLst>
              <a:ext uri="{FF2B5EF4-FFF2-40B4-BE49-F238E27FC236}">
                <a16:creationId xmlns:a16="http://schemas.microsoft.com/office/drawing/2014/main" id="{7E21EFDF-345B-5143-8CC4-EA5CB867ADB2}"/>
              </a:ext>
              <a:ext uri="{C183D7F6-B498-43B3-948B-1728B52AA6E4}">
                <adec:decorative xmlns:adec="http://schemas.microsoft.com/office/drawing/2017/decorative" val="1"/>
              </a:ext>
            </a:extLst>
          </p:cNvPr>
          <p:cNvSpPr/>
          <p:nvPr/>
        </p:nvSpPr>
        <p:spPr>
          <a:xfrm>
            <a:off x="582400" y="2211718"/>
            <a:ext cx="2103120" cy="4114800"/>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aphic 1">
            <a:extLst>
              <a:ext uri="{FF2B5EF4-FFF2-40B4-BE49-F238E27FC236}">
                <a16:creationId xmlns:a16="http://schemas.microsoft.com/office/drawing/2014/main" id="{69D82710-D06D-4947-AFC2-7524E2853B17}"/>
              </a:ext>
              <a:ext uri="{C183D7F6-B498-43B3-948B-1728B52AA6E4}">
                <adec:decorative xmlns:adec="http://schemas.microsoft.com/office/drawing/2017/decorative" val="1"/>
              </a:ext>
            </a:extLst>
          </p:cNvPr>
          <p:cNvGrpSpPr>
            <a:grpSpLocks noChangeAspect="1"/>
          </p:cNvGrpSpPr>
          <p:nvPr/>
        </p:nvGrpSpPr>
        <p:grpSpPr>
          <a:xfrm>
            <a:off x="132135" y="6163320"/>
            <a:ext cx="551252" cy="551683"/>
            <a:chOff x="3537040" y="7516899"/>
            <a:chExt cx="395374" cy="395683"/>
          </a:xfrm>
          <a:solidFill>
            <a:schemeClr val="accent1"/>
          </a:solidFill>
        </p:grpSpPr>
        <p:sp>
          <p:nvSpPr>
            <p:cNvPr id="66" name="Freeform: Shape 65">
              <a:extLst>
                <a:ext uri="{FF2B5EF4-FFF2-40B4-BE49-F238E27FC236}">
                  <a16:creationId xmlns:a16="http://schemas.microsoft.com/office/drawing/2014/main" id="{1BA20FBC-25B0-4C83-A172-8AB80F9DFB43}"/>
                </a:ext>
                <a:ext uri="{C183D7F6-B498-43B3-948B-1728B52AA6E4}">
                  <adec:decorative xmlns:adec="http://schemas.microsoft.com/office/drawing/2017/decorative" val="1"/>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06C87D7-CE63-4DA8-87FB-B514409ADC10}"/>
                </a:ext>
                <a:ext uri="{C183D7F6-B498-43B3-948B-1728B52AA6E4}">
                  <adec:decorative xmlns:adec="http://schemas.microsoft.com/office/drawing/2017/decorative" val="1"/>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grpSp>
        <p:nvGrpSpPr>
          <p:cNvPr id="76" name="automated">
            <a:extLst>
              <a:ext uri="{FF2B5EF4-FFF2-40B4-BE49-F238E27FC236}">
                <a16:creationId xmlns:a16="http://schemas.microsoft.com/office/drawing/2014/main" id="{4DA54B1D-4C6F-464B-B47C-BED19200E784}"/>
              </a:ext>
              <a:ext uri="{C183D7F6-B498-43B3-948B-1728B52AA6E4}">
                <adec:decorative xmlns:adec="http://schemas.microsoft.com/office/drawing/2017/decorative" val="1"/>
              </a:ext>
            </a:extLst>
          </p:cNvPr>
          <p:cNvGrpSpPr/>
          <p:nvPr/>
        </p:nvGrpSpPr>
        <p:grpSpPr>
          <a:xfrm>
            <a:off x="1230123" y="2431013"/>
            <a:ext cx="1162557" cy="1467622"/>
            <a:chOff x="7294940" y="2109265"/>
            <a:chExt cx="373227" cy="471165"/>
          </a:xfrm>
        </p:grpSpPr>
        <p:sp>
          <p:nvSpPr>
            <p:cNvPr id="77" name="Freeform 566">
              <a:extLst>
                <a:ext uri="{FF2B5EF4-FFF2-40B4-BE49-F238E27FC236}">
                  <a16:creationId xmlns:a16="http://schemas.microsoft.com/office/drawing/2014/main" id="{D21C9D5E-C9F1-4953-BA40-F180EAFE27A3}"/>
                </a:ext>
                <a:ext uri="{C183D7F6-B498-43B3-948B-1728B52AA6E4}">
                  <adec:decorative xmlns:adec="http://schemas.microsoft.com/office/drawing/2017/decorative" val="1"/>
                </a:ext>
              </a:extLst>
            </p:cNvPr>
            <p:cNvSpPr>
              <a:spLocks/>
            </p:cNvSpPr>
            <p:nvPr/>
          </p:nvSpPr>
          <p:spPr bwMode="auto">
            <a:xfrm>
              <a:off x="7294940" y="2109265"/>
              <a:ext cx="267347" cy="370579"/>
            </a:xfrm>
            <a:custGeom>
              <a:avLst/>
              <a:gdLst>
                <a:gd name="T0" fmla="*/ 219 w 219"/>
                <a:gd name="T1" fmla="*/ 57 h 301"/>
                <a:gd name="T2" fmla="*/ 162 w 219"/>
                <a:gd name="T3" fmla="*/ 0 h 301"/>
                <a:gd name="T4" fmla="*/ 162 w 219"/>
                <a:gd name="T5" fmla="*/ 42 h 301"/>
                <a:gd name="T6" fmla="*/ 152 w 219"/>
                <a:gd name="T7" fmla="*/ 42 h 301"/>
                <a:gd name="T8" fmla="*/ 0 w 219"/>
                <a:gd name="T9" fmla="*/ 194 h 301"/>
                <a:gd name="T10" fmla="*/ 45 w 219"/>
                <a:gd name="T11" fmla="*/ 301 h 301"/>
                <a:gd name="T12" fmla="*/ 73 w 219"/>
                <a:gd name="T13" fmla="*/ 272 h 301"/>
                <a:gd name="T14" fmla="*/ 41 w 219"/>
                <a:gd name="T15" fmla="*/ 194 h 301"/>
                <a:gd name="T16" fmla="*/ 73 w 219"/>
                <a:gd name="T17" fmla="*/ 115 h 301"/>
                <a:gd name="T18" fmla="*/ 152 w 219"/>
                <a:gd name="T19" fmla="*/ 82 h 301"/>
                <a:gd name="T20" fmla="*/ 162 w 219"/>
                <a:gd name="T21" fmla="*/ 83 h 301"/>
                <a:gd name="T22" fmla="*/ 162 w 219"/>
                <a:gd name="T23" fmla="*/ 114 h 301"/>
                <a:gd name="T24" fmla="*/ 219 w 219"/>
                <a:gd name="T25" fmla="*/ 5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01">
                  <a:moveTo>
                    <a:pt x="219" y="57"/>
                  </a:moveTo>
                  <a:cubicBezTo>
                    <a:pt x="162" y="0"/>
                    <a:pt x="162" y="0"/>
                    <a:pt x="162" y="0"/>
                  </a:cubicBezTo>
                  <a:cubicBezTo>
                    <a:pt x="162" y="42"/>
                    <a:pt x="162" y="42"/>
                    <a:pt x="162" y="42"/>
                  </a:cubicBezTo>
                  <a:cubicBezTo>
                    <a:pt x="159" y="42"/>
                    <a:pt x="155" y="42"/>
                    <a:pt x="152" y="42"/>
                  </a:cubicBezTo>
                  <a:cubicBezTo>
                    <a:pt x="68" y="42"/>
                    <a:pt x="0" y="110"/>
                    <a:pt x="0" y="194"/>
                  </a:cubicBezTo>
                  <a:cubicBezTo>
                    <a:pt x="0" y="235"/>
                    <a:pt x="17" y="273"/>
                    <a:pt x="45" y="301"/>
                  </a:cubicBezTo>
                  <a:cubicBezTo>
                    <a:pt x="73" y="272"/>
                    <a:pt x="73" y="272"/>
                    <a:pt x="73" y="272"/>
                  </a:cubicBezTo>
                  <a:cubicBezTo>
                    <a:pt x="52" y="251"/>
                    <a:pt x="41" y="223"/>
                    <a:pt x="41" y="194"/>
                  </a:cubicBezTo>
                  <a:cubicBezTo>
                    <a:pt x="41" y="164"/>
                    <a:pt x="52" y="136"/>
                    <a:pt x="73" y="115"/>
                  </a:cubicBezTo>
                  <a:cubicBezTo>
                    <a:pt x="94" y="94"/>
                    <a:pt x="122" y="82"/>
                    <a:pt x="152" y="82"/>
                  </a:cubicBezTo>
                  <a:cubicBezTo>
                    <a:pt x="155" y="82"/>
                    <a:pt x="159" y="82"/>
                    <a:pt x="162" y="83"/>
                  </a:cubicBezTo>
                  <a:cubicBezTo>
                    <a:pt x="162" y="114"/>
                    <a:pt x="162" y="114"/>
                    <a:pt x="162" y="114"/>
                  </a:cubicBezTo>
                  <a:lnTo>
                    <a:pt x="219"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8" name="Freeform 567">
              <a:extLst>
                <a:ext uri="{FF2B5EF4-FFF2-40B4-BE49-F238E27FC236}">
                  <a16:creationId xmlns:a16="http://schemas.microsoft.com/office/drawing/2014/main" id="{29A58261-06EF-4219-8491-7327E3DB97B1}"/>
                </a:ext>
                <a:ext uri="{C183D7F6-B498-43B3-948B-1728B52AA6E4}">
                  <adec:decorative xmlns:adec="http://schemas.microsoft.com/office/drawing/2017/decorative" val="1"/>
                </a:ext>
              </a:extLst>
            </p:cNvPr>
            <p:cNvSpPr>
              <a:spLocks/>
            </p:cNvSpPr>
            <p:nvPr/>
          </p:nvSpPr>
          <p:spPr bwMode="auto">
            <a:xfrm>
              <a:off x="7411408" y="2215145"/>
              <a:ext cx="256759" cy="365285"/>
            </a:xfrm>
            <a:custGeom>
              <a:avLst/>
              <a:gdLst>
                <a:gd name="T0" fmla="*/ 164 w 209"/>
                <a:gd name="T1" fmla="*/ 0 h 298"/>
                <a:gd name="T2" fmla="*/ 136 w 209"/>
                <a:gd name="T3" fmla="*/ 29 h 298"/>
                <a:gd name="T4" fmla="*/ 136 w 209"/>
                <a:gd name="T5" fmla="*/ 29 h 298"/>
                <a:gd name="T6" fmla="*/ 168 w 209"/>
                <a:gd name="T7" fmla="*/ 108 h 298"/>
                <a:gd name="T8" fmla="*/ 136 w 209"/>
                <a:gd name="T9" fmla="*/ 186 h 298"/>
                <a:gd name="T10" fmla="*/ 57 w 209"/>
                <a:gd name="T11" fmla="*/ 219 h 298"/>
                <a:gd name="T12" fmla="*/ 57 w 209"/>
                <a:gd name="T13" fmla="*/ 183 h 298"/>
                <a:gd name="T14" fmla="*/ 0 w 209"/>
                <a:gd name="T15" fmla="*/ 241 h 298"/>
                <a:gd name="T16" fmla="*/ 57 w 209"/>
                <a:gd name="T17" fmla="*/ 298 h 298"/>
                <a:gd name="T18" fmla="*/ 57 w 209"/>
                <a:gd name="T19" fmla="*/ 259 h 298"/>
                <a:gd name="T20" fmla="*/ 209 w 209"/>
                <a:gd name="T21" fmla="*/ 108 h 298"/>
                <a:gd name="T22" fmla="*/ 164 w 209"/>
                <a:gd name="T2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98">
                  <a:moveTo>
                    <a:pt x="164" y="0"/>
                  </a:moveTo>
                  <a:cubicBezTo>
                    <a:pt x="136" y="29"/>
                    <a:pt x="136" y="29"/>
                    <a:pt x="136" y="29"/>
                  </a:cubicBezTo>
                  <a:cubicBezTo>
                    <a:pt x="136" y="29"/>
                    <a:pt x="136" y="29"/>
                    <a:pt x="136" y="29"/>
                  </a:cubicBezTo>
                  <a:cubicBezTo>
                    <a:pt x="157" y="50"/>
                    <a:pt x="168" y="78"/>
                    <a:pt x="168" y="108"/>
                  </a:cubicBezTo>
                  <a:cubicBezTo>
                    <a:pt x="168" y="137"/>
                    <a:pt x="157" y="165"/>
                    <a:pt x="136" y="186"/>
                  </a:cubicBezTo>
                  <a:cubicBezTo>
                    <a:pt x="115" y="207"/>
                    <a:pt x="87" y="219"/>
                    <a:pt x="57" y="219"/>
                  </a:cubicBezTo>
                  <a:cubicBezTo>
                    <a:pt x="57" y="183"/>
                    <a:pt x="57" y="183"/>
                    <a:pt x="57" y="183"/>
                  </a:cubicBezTo>
                  <a:cubicBezTo>
                    <a:pt x="0" y="241"/>
                    <a:pt x="0" y="241"/>
                    <a:pt x="0" y="241"/>
                  </a:cubicBezTo>
                  <a:cubicBezTo>
                    <a:pt x="57" y="298"/>
                    <a:pt x="57" y="298"/>
                    <a:pt x="57" y="298"/>
                  </a:cubicBezTo>
                  <a:cubicBezTo>
                    <a:pt x="57" y="259"/>
                    <a:pt x="57" y="259"/>
                    <a:pt x="57" y="259"/>
                  </a:cubicBezTo>
                  <a:cubicBezTo>
                    <a:pt x="141" y="259"/>
                    <a:pt x="209" y="191"/>
                    <a:pt x="209" y="108"/>
                  </a:cubicBezTo>
                  <a:cubicBezTo>
                    <a:pt x="209" y="66"/>
                    <a:pt x="192" y="28"/>
                    <a:pt x="16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9" name="Freeform 568">
              <a:extLst>
                <a:ext uri="{FF2B5EF4-FFF2-40B4-BE49-F238E27FC236}">
                  <a16:creationId xmlns:a16="http://schemas.microsoft.com/office/drawing/2014/main" id="{88718AA3-A820-450F-A666-4AAE6E4D3A0D}"/>
                </a:ext>
                <a:ext uri="{C183D7F6-B498-43B3-948B-1728B52AA6E4}">
                  <adec:decorative xmlns:adec="http://schemas.microsoft.com/office/drawing/2017/decorative" val="1"/>
                </a:ext>
              </a:extLst>
            </p:cNvPr>
            <p:cNvSpPr>
              <a:spLocks noEditPoints="1"/>
            </p:cNvSpPr>
            <p:nvPr/>
          </p:nvSpPr>
          <p:spPr bwMode="auto">
            <a:xfrm>
              <a:off x="7419350" y="2286613"/>
              <a:ext cx="124410" cy="121762"/>
            </a:xfrm>
            <a:custGeom>
              <a:avLst/>
              <a:gdLst>
                <a:gd name="T0" fmla="*/ 102 w 102"/>
                <a:gd name="T1" fmla="*/ 60 h 101"/>
                <a:gd name="T2" fmla="*/ 102 w 102"/>
                <a:gd name="T3" fmla="*/ 40 h 101"/>
                <a:gd name="T4" fmla="*/ 90 w 102"/>
                <a:gd name="T5" fmla="*/ 40 h 101"/>
                <a:gd name="T6" fmla="*/ 86 w 102"/>
                <a:gd name="T7" fmla="*/ 30 h 101"/>
                <a:gd name="T8" fmla="*/ 94 w 102"/>
                <a:gd name="T9" fmla="*/ 22 h 101"/>
                <a:gd name="T10" fmla="*/ 80 w 102"/>
                <a:gd name="T11" fmla="*/ 7 h 101"/>
                <a:gd name="T12" fmla="*/ 71 w 102"/>
                <a:gd name="T13" fmla="*/ 16 h 101"/>
                <a:gd name="T14" fmla="*/ 61 w 102"/>
                <a:gd name="T15" fmla="*/ 12 h 101"/>
                <a:gd name="T16" fmla="*/ 61 w 102"/>
                <a:gd name="T17" fmla="*/ 0 h 101"/>
                <a:gd name="T18" fmla="*/ 41 w 102"/>
                <a:gd name="T19" fmla="*/ 0 h 101"/>
                <a:gd name="T20" fmla="*/ 41 w 102"/>
                <a:gd name="T21" fmla="*/ 12 h 101"/>
                <a:gd name="T22" fmla="*/ 31 w 102"/>
                <a:gd name="T23" fmla="*/ 16 h 101"/>
                <a:gd name="T24" fmla="*/ 22 w 102"/>
                <a:gd name="T25" fmla="*/ 7 h 101"/>
                <a:gd name="T26" fmla="*/ 8 w 102"/>
                <a:gd name="T27" fmla="*/ 22 h 101"/>
                <a:gd name="T28" fmla="*/ 17 w 102"/>
                <a:gd name="T29" fmla="*/ 30 h 101"/>
                <a:gd name="T30" fmla="*/ 13 w 102"/>
                <a:gd name="T31" fmla="*/ 40 h 101"/>
                <a:gd name="T32" fmla="*/ 0 w 102"/>
                <a:gd name="T33" fmla="*/ 40 h 101"/>
                <a:gd name="T34" fmla="*/ 0 w 102"/>
                <a:gd name="T35" fmla="*/ 61 h 101"/>
                <a:gd name="T36" fmla="*/ 12 w 102"/>
                <a:gd name="T37" fmla="*/ 61 h 101"/>
                <a:gd name="T38" fmla="*/ 16 w 102"/>
                <a:gd name="T39" fmla="*/ 71 h 101"/>
                <a:gd name="T40" fmla="*/ 8 w 102"/>
                <a:gd name="T41" fmla="*/ 79 h 101"/>
                <a:gd name="T42" fmla="*/ 22 w 102"/>
                <a:gd name="T43" fmla="*/ 93 h 101"/>
                <a:gd name="T44" fmla="*/ 30 w 102"/>
                <a:gd name="T45" fmla="*/ 86 h 101"/>
                <a:gd name="T46" fmla="*/ 41 w 102"/>
                <a:gd name="T47" fmla="*/ 91 h 101"/>
                <a:gd name="T48" fmla="*/ 41 w 102"/>
                <a:gd name="T49" fmla="*/ 101 h 101"/>
                <a:gd name="T50" fmla="*/ 61 w 102"/>
                <a:gd name="T51" fmla="*/ 101 h 101"/>
                <a:gd name="T52" fmla="*/ 61 w 102"/>
                <a:gd name="T53" fmla="*/ 91 h 101"/>
                <a:gd name="T54" fmla="*/ 72 w 102"/>
                <a:gd name="T55" fmla="*/ 86 h 101"/>
                <a:gd name="T56" fmla="*/ 80 w 102"/>
                <a:gd name="T57" fmla="*/ 93 h 101"/>
                <a:gd name="T58" fmla="*/ 94 w 102"/>
                <a:gd name="T59" fmla="*/ 79 h 101"/>
                <a:gd name="T60" fmla="*/ 86 w 102"/>
                <a:gd name="T61" fmla="*/ 71 h 101"/>
                <a:gd name="T62" fmla="*/ 91 w 102"/>
                <a:gd name="T63" fmla="*/ 60 h 101"/>
                <a:gd name="T64" fmla="*/ 102 w 102"/>
                <a:gd name="T65" fmla="*/ 60 h 101"/>
                <a:gd name="T66" fmla="*/ 51 w 102"/>
                <a:gd name="T67" fmla="*/ 60 h 101"/>
                <a:gd name="T68" fmla="*/ 41 w 102"/>
                <a:gd name="T69" fmla="*/ 50 h 101"/>
                <a:gd name="T70" fmla="*/ 51 w 102"/>
                <a:gd name="T71" fmla="*/ 40 h 101"/>
                <a:gd name="T72" fmla="*/ 61 w 102"/>
                <a:gd name="T73" fmla="*/ 50 h 101"/>
                <a:gd name="T74" fmla="*/ 51 w 102"/>
                <a:gd name="T75"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102" y="60"/>
                  </a:moveTo>
                  <a:cubicBezTo>
                    <a:pt x="102" y="40"/>
                    <a:pt x="102" y="40"/>
                    <a:pt x="102" y="40"/>
                  </a:cubicBezTo>
                  <a:cubicBezTo>
                    <a:pt x="90" y="40"/>
                    <a:pt x="90" y="40"/>
                    <a:pt x="90" y="40"/>
                  </a:cubicBezTo>
                  <a:cubicBezTo>
                    <a:pt x="89" y="37"/>
                    <a:pt x="88" y="33"/>
                    <a:pt x="86" y="30"/>
                  </a:cubicBezTo>
                  <a:cubicBezTo>
                    <a:pt x="94" y="22"/>
                    <a:pt x="94" y="22"/>
                    <a:pt x="94" y="22"/>
                  </a:cubicBezTo>
                  <a:cubicBezTo>
                    <a:pt x="80" y="7"/>
                    <a:pt x="80" y="7"/>
                    <a:pt x="80" y="7"/>
                  </a:cubicBezTo>
                  <a:cubicBezTo>
                    <a:pt x="71" y="16"/>
                    <a:pt x="71" y="16"/>
                    <a:pt x="71" y="16"/>
                  </a:cubicBezTo>
                  <a:cubicBezTo>
                    <a:pt x="68" y="14"/>
                    <a:pt x="65" y="13"/>
                    <a:pt x="61" y="12"/>
                  </a:cubicBezTo>
                  <a:cubicBezTo>
                    <a:pt x="61" y="0"/>
                    <a:pt x="61" y="0"/>
                    <a:pt x="61" y="0"/>
                  </a:cubicBezTo>
                  <a:cubicBezTo>
                    <a:pt x="41" y="0"/>
                    <a:pt x="41" y="0"/>
                    <a:pt x="41" y="0"/>
                  </a:cubicBezTo>
                  <a:cubicBezTo>
                    <a:pt x="41" y="12"/>
                    <a:pt x="41" y="12"/>
                    <a:pt x="41" y="12"/>
                  </a:cubicBezTo>
                  <a:cubicBezTo>
                    <a:pt x="37" y="13"/>
                    <a:pt x="34" y="15"/>
                    <a:pt x="31" y="16"/>
                  </a:cubicBezTo>
                  <a:cubicBezTo>
                    <a:pt x="22" y="7"/>
                    <a:pt x="22" y="7"/>
                    <a:pt x="22" y="7"/>
                  </a:cubicBezTo>
                  <a:cubicBezTo>
                    <a:pt x="8" y="22"/>
                    <a:pt x="8" y="22"/>
                    <a:pt x="8" y="22"/>
                  </a:cubicBezTo>
                  <a:cubicBezTo>
                    <a:pt x="17" y="30"/>
                    <a:pt x="17" y="30"/>
                    <a:pt x="17" y="30"/>
                  </a:cubicBezTo>
                  <a:cubicBezTo>
                    <a:pt x="15" y="33"/>
                    <a:pt x="14" y="37"/>
                    <a:pt x="13" y="40"/>
                  </a:cubicBezTo>
                  <a:cubicBezTo>
                    <a:pt x="0" y="40"/>
                    <a:pt x="0" y="40"/>
                    <a:pt x="0" y="40"/>
                  </a:cubicBezTo>
                  <a:cubicBezTo>
                    <a:pt x="0" y="61"/>
                    <a:pt x="0" y="61"/>
                    <a:pt x="0" y="61"/>
                  </a:cubicBezTo>
                  <a:cubicBezTo>
                    <a:pt x="12" y="61"/>
                    <a:pt x="12" y="61"/>
                    <a:pt x="12" y="61"/>
                  </a:cubicBezTo>
                  <a:cubicBezTo>
                    <a:pt x="13" y="64"/>
                    <a:pt x="14" y="68"/>
                    <a:pt x="16" y="71"/>
                  </a:cubicBezTo>
                  <a:cubicBezTo>
                    <a:pt x="8" y="79"/>
                    <a:pt x="8" y="79"/>
                    <a:pt x="8" y="79"/>
                  </a:cubicBezTo>
                  <a:cubicBezTo>
                    <a:pt x="22" y="93"/>
                    <a:pt x="22" y="93"/>
                    <a:pt x="22" y="93"/>
                  </a:cubicBezTo>
                  <a:cubicBezTo>
                    <a:pt x="30" y="86"/>
                    <a:pt x="30" y="86"/>
                    <a:pt x="30" y="86"/>
                  </a:cubicBezTo>
                  <a:cubicBezTo>
                    <a:pt x="33" y="88"/>
                    <a:pt x="37" y="89"/>
                    <a:pt x="41" y="91"/>
                  </a:cubicBezTo>
                  <a:cubicBezTo>
                    <a:pt x="41" y="101"/>
                    <a:pt x="41" y="101"/>
                    <a:pt x="41" y="101"/>
                  </a:cubicBezTo>
                  <a:cubicBezTo>
                    <a:pt x="61" y="101"/>
                    <a:pt x="61" y="101"/>
                    <a:pt x="61" y="101"/>
                  </a:cubicBezTo>
                  <a:cubicBezTo>
                    <a:pt x="61" y="91"/>
                    <a:pt x="61" y="91"/>
                    <a:pt x="61" y="91"/>
                  </a:cubicBezTo>
                  <a:cubicBezTo>
                    <a:pt x="65" y="90"/>
                    <a:pt x="69" y="88"/>
                    <a:pt x="72" y="86"/>
                  </a:cubicBezTo>
                  <a:cubicBezTo>
                    <a:pt x="80" y="93"/>
                    <a:pt x="80" y="93"/>
                    <a:pt x="80" y="93"/>
                  </a:cubicBezTo>
                  <a:cubicBezTo>
                    <a:pt x="94" y="79"/>
                    <a:pt x="94" y="79"/>
                    <a:pt x="94" y="79"/>
                  </a:cubicBezTo>
                  <a:cubicBezTo>
                    <a:pt x="86" y="71"/>
                    <a:pt x="86" y="71"/>
                    <a:pt x="86" y="71"/>
                  </a:cubicBezTo>
                  <a:cubicBezTo>
                    <a:pt x="88" y="68"/>
                    <a:pt x="90" y="64"/>
                    <a:pt x="91" y="60"/>
                  </a:cubicBezTo>
                  <a:lnTo>
                    <a:pt x="102" y="60"/>
                  </a:lnTo>
                  <a:close/>
                  <a:moveTo>
                    <a:pt x="51" y="60"/>
                  </a:moveTo>
                  <a:cubicBezTo>
                    <a:pt x="45" y="60"/>
                    <a:pt x="41" y="56"/>
                    <a:pt x="41" y="50"/>
                  </a:cubicBezTo>
                  <a:cubicBezTo>
                    <a:pt x="41" y="45"/>
                    <a:pt x="45" y="40"/>
                    <a:pt x="51" y="40"/>
                  </a:cubicBezTo>
                  <a:cubicBezTo>
                    <a:pt x="57" y="40"/>
                    <a:pt x="61" y="45"/>
                    <a:pt x="61" y="50"/>
                  </a:cubicBezTo>
                  <a:cubicBezTo>
                    <a:pt x="61" y="56"/>
                    <a:pt x="57" y="60"/>
                    <a:pt x="51"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41" name="Group 40">
            <a:extLst>
              <a:ext uri="{FF2B5EF4-FFF2-40B4-BE49-F238E27FC236}">
                <a16:creationId xmlns:a16="http://schemas.microsoft.com/office/drawing/2014/main" id="{C2D7F99D-7B47-4E4D-8AC4-2FA0C31017A8}"/>
              </a:ext>
              <a:ext uri="{C183D7F6-B498-43B3-948B-1728B52AA6E4}">
                <adec:decorative xmlns:adec="http://schemas.microsoft.com/office/drawing/2017/decorative" val="1"/>
              </a:ext>
            </a:extLst>
          </p:cNvPr>
          <p:cNvGrpSpPr/>
          <p:nvPr/>
        </p:nvGrpSpPr>
        <p:grpSpPr>
          <a:xfrm>
            <a:off x="3533671" y="2424119"/>
            <a:ext cx="728318" cy="1437676"/>
            <a:chOff x="1292595" y="2184633"/>
            <a:chExt cx="630389" cy="1244367"/>
          </a:xfrm>
        </p:grpSpPr>
        <p:grpSp>
          <p:nvGrpSpPr>
            <p:cNvPr id="12" name="Group 11">
              <a:extLst>
                <a:ext uri="{FF2B5EF4-FFF2-40B4-BE49-F238E27FC236}">
                  <a16:creationId xmlns:a16="http://schemas.microsoft.com/office/drawing/2014/main" id="{E025E8CF-7316-4193-8F7F-1471413E3D97}"/>
                </a:ext>
              </a:extLst>
            </p:cNvPr>
            <p:cNvGrpSpPr/>
            <p:nvPr/>
          </p:nvGrpSpPr>
          <p:grpSpPr>
            <a:xfrm>
              <a:off x="1498067" y="2825973"/>
              <a:ext cx="182796" cy="231157"/>
              <a:chOff x="1654272" y="2202731"/>
              <a:chExt cx="215901" cy="273020"/>
            </a:xfrm>
          </p:grpSpPr>
          <p:sp>
            <p:nvSpPr>
              <p:cNvPr id="93" name="Rectangle 132">
                <a:extLst>
                  <a:ext uri="{FF2B5EF4-FFF2-40B4-BE49-F238E27FC236}">
                    <a16:creationId xmlns:a16="http://schemas.microsoft.com/office/drawing/2014/main" id="{77CA57AE-7E61-4FD2-A75F-18D942A18BEF}"/>
                  </a:ext>
                  <a:ext uri="{C183D7F6-B498-43B3-948B-1728B52AA6E4}">
                    <adec:decorative xmlns:adec="http://schemas.microsoft.com/office/drawing/2017/decorative" val="1"/>
                  </a:ext>
                </a:extLst>
              </p:cNvPr>
              <p:cNvSpPr>
                <a:spLocks noChangeArrowheads="1"/>
              </p:cNvSpPr>
              <p:nvPr/>
            </p:nvSpPr>
            <p:spPr bwMode="auto">
              <a:xfrm>
                <a:off x="1739996" y="2251682"/>
                <a:ext cx="45719" cy="2240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Shape 114">
                <a:extLst>
                  <a:ext uri="{FF2B5EF4-FFF2-40B4-BE49-F238E27FC236}">
                    <a16:creationId xmlns:a16="http://schemas.microsoft.com/office/drawing/2014/main" id="{4F57BB52-E22C-42CD-B6F2-55E7B5975B79}"/>
                  </a:ext>
                  <a:ext uri="{C183D7F6-B498-43B3-948B-1728B52AA6E4}">
                    <adec:decorative xmlns:adec="http://schemas.microsoft.com/office/drawing/2017/decorative" val="1"/>
                  </a:ext>
                </a:extLst>
              </p:cNvPr>
              <p:cNvSpPr>
                <a:spLocks/>
              </p:cNvSpPr>
              <p:nvPr/>
            </p:nvSpPr>
            <p:spPr bwMode="auto">
              <a:xfrm rot="10800000">
                <a:off x="1654272" y="2202731"/>
                <a:ext cx="215901" cy="141288"/>
              </a:xfrm>
              <a:custGeom>
                <a:avLst/>
                <a:gdLst>
                  <a:gd name="connsiteX0" fmla="*/ 107951 w 215901"/>
                  <a:gd name="connsiteY0" fmla="*/ 141288 h 141288"/>
                  <a:gd name="connsiteX1" fmla="*/ 74613 w 215901"/>
                  <a:gd name="connsiteY1" fmla="*/ 107951 h 141288"/>
                  <a:gd name="connsiteX2" fmla="*/ 74613 w 215901"/>
                  <a:gd name="connsiteY2" fmla="*/ 107951 h 141288"/>
                  <a:gd name="connsiteX3" fmla="*/ 0 w 215901"/>
                  <a:gd name="connsiteY3" fmla="*/ 33338 h 141288"/>
                  <a:gd name="connsiteX4" fmla="*/ 33338 w 215901"/>
                  <a:gd name="connsiteY4" fmla="*/ 0 h 141288"/>
                  <a:gd name="connsiteX5" fmla="*/ 107951 w 215901"/>
                  <a:gd name="connsiteY5" fmla="*/ 74613 h 141288"/>
                  <a:gd name="connsiteX6" fmla="*/ 182564 w 215901"/>
                  <a:gd name="connsiteY6" fmla="*/ 0 h 141288"/>
                  <a:gd name="connsiteX7" fmla="*/ 215901 w 215901"/>
                  <a:gd name="connsiteY7" fmla="*/ 31750 h 141288"/>
                  <a:gd name="connsiteX8" fmla="*/ 141045 w 215901"/>
                  <a:gd name="connsiteY8" fmla="*/ 107707 h 141288"/>
                  <a:gd name="connsiteX9" fmla="*/ 141288 w 215901"/>
                  <a:gd name="connsiteY9" fmla="*/ 107951 h 141288"/>
                  <a:gd name="connsiteX0" fmla="*/ 107951 w 215901"/>
                  <a:gd name="connsiteY0" fmla="*/ 141288 h 141288"/>
                  <a:gd name="connsiteX1" fmla="*/ 74613 w 215901"/>
                  <a:gd name="connsiteY1" fmla="*/ 107951 h 141288"/>
                  <a:gd name="connsiteX2" fmla="*/ 74613 w 215901"/>
                  <a:gd name="connsiteY2" fmla="*/ 107951 h 141288"/>
                  <a:gd name="connsiteX3" fmla="*/ 0 w 215901"/>
                  <a:gd name="connsiteY3" fmla="*/ 33338 h 141288"/>
                  <a:gd name="connsiteX4" fmla="*/ 33338 w 215901"/>
                  <a:gd name="connsiteY4" fmla="*/ 0 h 141288"/>
                  <a:gd name="connsiteX5" fmla="*/ 107951 w 215901"/>
                  <a:gd name="connsiteY5" fmla="*/ 74613 h 141288"/>
                  <a:gd name="connsiteX6" fmla="*/ 182564 w 215901"/>
                  <a:gd name="connsiteY6" fmla="*/ 0 h 141288"/>
                  <a:gd name="connsiteX7" fmla="*/ 215901 w 215901"/>
                  <a:gd name="connsiteY7" fmla="*/ 31750 h 141288"/>
                  <a:gd name="connsiteX8" fmla="*/ 141045 w 215901"/>
                  <a:gd name="connsiteY8" fmla="*/ 107707 h 141288"/>
                  <a:gd name="connsiteX9" fmla="*/ 107951 w 215901"/>
                  <a:gd name="connsiteY9" fmla="*/ 141288 h 141288"/>
                  <a:gd name="connsiteX0" fmla="*/ 107951 w 215901"/>
                  <a:gd name="connsiteY0" fmla="*/ 141288 h 141288"/>
                  <a:gd name="connsiteX1" fmla="*/ 74613 w 215901"/>
                  <a:gd name="connsiteY1" fmla="*/ 107951 h 141288"/>
                  <a:gd name="connsiteX2" fmla="*/ 74613 w 215901"/>
                  <a:gd name="connsiteY2" fmla="*/ 107951 h 141288"/>
                  <a:gd name="connsiteX3" fmla="*/ 0 w 215901"/>
                  <a:gd name="connsiteY3" fmla="*/ 33338 h 141288"/>
                  <a:gd name="connsiteX4" fmla="*/ 33338 w 215901"/>
                  <a:gd name="connsiteY4" fmla="*/ 0 h 141288"/>
                  <a:gd name="connsiteX5" fmla="*/ 107951 w 215901"/>
                  <a:gd name="connsiteY5" fmla="*/ 74613 h 141288"/>
                  <a:gd name="connsiteX6" fmla="*/ 182564 w 215901"/>
                  <a:gd name="connsiteY6" fmla="*/ 0 h 141288"/>
                  <a:gd name="connsiteX7" fmla="*/ 215901 w 215901"/>
                  <a:gd name="connsiteY7" fmla="*/ 31750 h 141288"/>
                  <a:gd name="connsiteX8" fmla="*/ 107951 w 215901"/>
                  <a:gd name="connsiteY8" fmla="*/ 141288 h 141288"/>
                  <a:gd name="connsiteX0" fmla="*/ 107951 w 215901"/>
                  <a:gd name="connsiteY0" fmla="*/ 141288 h 141288"/>
                  <a:gd name="connsiteX1" fmla="*/ 74613 w 215901"/>
                  <a:gd name="connsiteY1" fmla="*/ 107951 h 141288"/>
                  <a:gd name="connsiteX2" fmla="*/ 0 w 215901"/>
                  <a:gd name="connsiteY2" fmla="*/ 33338 h 141288"/>
                  <a:gd name="connsiteX3" fmla="*/ 33338 w 215901"/>
                  <a:gd name="connsiteY3" fmla="*/ 0 h 141288"/>
                  <a:gd name="connsiteX4" fmla="*/ 107951 w 215901"/>
                  <a:gd name="connsiteY4" fmla="*/ 74613 h 141288"/>
                  <a:gd name="connsiteX5" fmla="*/ 182564 w 215901"/>
                  <a:gd name="connsiteY5" fmla="*/ 0 h 141288"/>
                  <a:gd name="connsiteX6" fmla="*/ 215901 w 215901"/>
                  <a:gd name="connsiteY6" fmla="*/ 31750 h 141288"/>
                  <a:gd name="connsiteX7" fmla="*/ 107951 w 215901"/>
                  <a:gd name="connsiteY7" fmla="*/ 141288 h 141288"/>
                  <a:gd name="connsiteX0" fmla="*/ 107951 w 215901"/>
                  <a:gd name="connsiteY0" fmla="*/ 141288 h 141288"/>
                  <a:gd name="connsiteX1" fmla="*/ 0 w 215901"/>
                  <a:gd name="connsiteY1" fmla="*/ 33338 h 141288"/>
                  <a:gd name="connsiteX2" fmla="*/ 33338 w 215901"/>
                  <a:gd name="connsiteY2" fmla="*/ 0 h 141288"/>
                  <a:gd name="connsiteX3" fmla="*/ 107951 w 215901"/>
                  <a:gd name="connsiteY3" fmla="*/ 74613 h 141288"/>
                  <a:gd name="connsiteX4" fmla="*/ 182564 w 215901"/>
                  <a:gd name="connsiteY4" fmla="*/ 0 h 141288"/>
                  <a:gd name="connsiteX5" fmla="*/ 215901 w 215901"/>
                  <a:gd name="connsiteY5" fmla="*/ 31750 h 141288"/>
                  <a:gd name="connsiteX6" fmla="*/ 107951 w 215901"/>
                  <a:gd name="connsiteY6" fmla="*/ 141288 h 14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901" h="141288">
                    <a:moveTo>
                      <a:pt x="107951" y="141288"/>
                    </a:moveTo>
                    <a:lnTo>
                      <a:pt x="0" y="33338"/>
                    </a:lnTo>
                    <a:lnTo>
                      <a:pt x="33338" y="0"/>
                    </a:lnTo>
                    <a:lnTo>
                      <a:pt x="107951" y="74613"/>
                    </a:lnTo>
                    <a:lnTo>
                      <a:pt x="182564" y="0"/>
                    </a:lnTo>
                    <a:lnTo>
                      <a:pt x="215901" y="31750"/>
                    </a:lnTo>
                    <a:lnTo>
                      <a:pt x="107951" y="14128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0" name="Group 9">
              <a:extLst>
                <a:ext uri="{FF2B5EF4-FFF2-40B4-BE49-F238E27FC236}">
                  <a16:creationId xmlns:a16="http://schemas.microsoft.com/office/drawing/2014/main" id="{A42E6367-44EC-4AB8-91C3-0A22612BEEF3}"/>
                </a:ext>
              </a:extLst>
            </p:cNvPr>
            <p:cNvGrpSpPr/>
            <p:nvPr/>
          </p:nvGrpSpPr>
          <p:grpSpPr>
            <a:xfrm>
              <a:off x="1349020" y="3094235"/>
              <a:ext cx="488070" cy="334765"/>
              <a:chOff x="2092713" y="2554757"/>
              <a:chExt cx="495300" cy="339725"/>
            </a:xfrm>
          </p:grpSpPr>
          <p:sp>
            <p:nvSpPr>
              <p:cNvPr id="99" name="Rectangle 107">
                <a:extLst>
                  <a:ext uri="{FF2B5EF4-FFF2-40B4-BE49-F238E27FC236}">
                    <a16:creationId xmlns:a16="http://schemas.microsoft.com/office/drawing/2014/main" id="{B3A46C07-CE33-4215-8160-22A642C14111}"/>
                  </a:ext>
                  <a:ext uri="{C183D7F6-B498-43B3-948B-1728B52AA6E4}">
                    <adec:decorative xmlns:adec="http://schemas.microsoft.com/office/drawing/2017/decorative" val="1"/>
                  </a:ext>
                </a:extLst>
              </p:cNvPr>
              <p:cNvSpPr>
                <a:spLocks noChangeArrowheads="1"/>
              </p:cNvSpPr>
              <p:nvPr/>
            </p:nvSpPr>
            <p:spPr bwMode="auto">
              <a:xfrm>
                <a:off x="2092713" y="2554757"/>
                <a:ext cx="495300" cy="920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08">
                <a:extLst>
                  <a:ext uri="{FF2B5EF4-FFF2-40B4-BE49-F238E27FC236}">
                    <a16:creationId xmlns:a16="http://schemas.microsoft.com/office/drawing/2014/main" id="{EF039B95-916E-4D44-B0AA-D83352259EC1}"/>
                  </a:ext>
                  <a:ext uri="{C183D7F6-B498-43B3-948B-1728B52AA6E4}">
                    <adec:decorative xmlns:adec="http://schemas.microsoft.com/office/drawing/2017/decorative" val="1"/>
                  </a:ext>
                </a:extLst>
              </p:cNvPr>
              <p:cNvSpPr>
                <a:spLocks noChangeArrowheads="1"/>
              </p:cNvSpPr>
              <p:nvPr/>
            </p:nvSpPr>
            <p:spPr bwMode="auto">
              <a:xfrm>
                <a:off x="2092713" y="2678582"/>
                <a:ext cx="495300" cy="920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9">
                <a:extLst>
                  <a:ext uri="{FF2B5EF4-FFF2-40B4-BE49-F238E27FC236}">
                    <a16:creationId xmlns:a16="http://schemas.microsoft.com/office/drawing/2014/main" id="{BD5FBF30-D627-4AA5-8C46-0382FA91D2F5}"/>
                  </a:ext>
                  <a:ext uri="{C183D7F6-B498-43B3-948B-1728B52AA6E4}">
                    <adec:decorative xmlns:adec="http://schemas.microsoft.com/office/drawing/2017/decorative" val="1"/>
                  </a:ext>
                </a:extLst>
              </p:cNvPr>
              <p:cNvSpPr>
                <a:spLocks noChangeArrowheads="1"/>
              </p:cNvSpPr>
              <p:nvPr/>
            </p:nvSpPr>
            <p:spPr bwMode="auto">
              <a:xfrm>
                <a:off x="2092713" y="2802407"/>
                <a:ext cx="495300" cy="920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114">
                <a:extLst>
                  <a:ext uri="{FF2B5EF4-FFF2-40B4-BE49-F238E27FC236}">
                    <a16:creationId xmlns:a16="http://schemas.microsoft.com/office/drawing/2014/main" id="{56200C04-3028-4DA5-AD14-8B533061C2D6}"/>
                  </a:ext>
                  <a:ext uri="{C183D7F6-B498-43B3-948B-1728B52AA6E4}">
                    <adec:decorative xmlns:adec="http://schemas.microsoft.com/office/drawing/2017/decorative" val="1"/>
                  </a:ext>
                </a:extLst>
              </p:cNvPr>
              <p:cNvSpPr>
                <a:spLocks noChangeArrowheads="1"/>
              </p:cNvSpPr>
              <p:nvPr/>
            </p:nvSpPr>
            <p:spPr bwMode="auto">
              <a:xfrm>
                <a:off x="2122876" y="2824632"/>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115">
                <a:extLst>
                  <a:ext uri="{FF2B5EF4-FFF2-40B4-BE49-F238E27FC236}">
                    <a16:creationId xmlns:a16="http://schemas.microsoft.com/office/drawing/2014/main" id="{B275592E-1B41-4735-84B9-6F1AAACEB856}"/>
                  </a:ext>
                  <a:ext uri="{C183D7F6-B498-43B3-948B-1728B52AA6E4}">
                    <adec:decorative xmlns:adec="http://schemas.microsoft.com/office/drawing/2017/decorative" val="1"/>
                  </a:ext>
                </a:extLst>
              </p:cNvPr>
              <p:cNvSpPr>
                <a:spLocks noChangeArrowheads="1"/>
              </p:cNvSpPr>
              <p:nvPr/>
            </p:nvSpPr>
            <p:spPr bwMode="auto">
              <a:xfrm>
                <a:off x="2192726" y="2824632"/>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116">
                <a:extLst>
                  <a:ext uri="{FF2B5EF4-FFF2-40B4-BE49-F238E27FC236}">
                    <a16:creationId xmlns:a16="http://schemas.microsoft.com/office/drawing/2014/main" id="{B541BFD5-A6C2-4FC6-9034-0A4EE3E89B21}"/>
                  </a:ext>
                  <a:ext uri="{C183D7F6-B498-43B3-948B-1728B52AA6E4}">
                    <adec:decorative xmlns:adec="http://schemas.microsoft.com/office/drawing/2017/decorative" val="1"/>
                  </a:ext>
                </a:extLst>
              </p:cNvPr>
              <p:cNvSpPr>
                <a:spLocks noChangeArrowheads="1"/>
              </p:cNvSpPr>
              <p:nvPr/>
            </p:nvSpPr>
            <p:spPr bwMode="auto">
              <a:xfrm>
                <a:off x="2262576" y="2824632"/>
                <a:ext cx="46038" cy="47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17">
                <a:extLst>
                  <a:ext uri="{FF2B5EF4-FFF2-40B4-BE49-F238E27FC236}">
                    <a16:creationId xmlns:a16="http://schemas.microsoft.com/office/drawing/2014/main" id="{F82BC1CD-545D-4A27-8516-98F868AAFC9F}"/>
                  </a:ext>
                  <a:ext uri="{C183D7F6-B498-43B3-948B-1728B52AA6E4}">
                    <adec:decorative xmlns:adec="http://schemas.microsoft.com/office/drawing/2017/decorative" val="1"/>
                  </a:ext>
                </a:extLst>
              </p:cNvPr>
              <p:cNvSpPr>
                <a:spLocks noChangeArrowheads="1"/>
              </p:cNvSpPr>
              <p:nvPr/>
            </p:nvSpPr>
            <p:spPr bwMode="auto">
              <a:xfrm>
                <a:off x="2122876" y="2700807"/>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18">
                <a:extLst>
                  <a:ext uri="{FF2B5EF4-FFF2-40B4-BE49-F238E27FC236}">
                    <a16:creationId xmlns:a16="http://schemas.microsoft.com/office/drawing/2014/main" id="{70F53E2D-078E-4732-AF9B-F4593DDE5B24}"/>
                  </a:ext>
                  <a:ext uri="{C183D7F6-B498-43B3-948B-1728B52AA6E4}">
                    <adec:decorative xmlns:adec="http://schemas.microsoft.com/office/drawing/2017/decorative" val="1"/>
                  </a:ext>
                </a:extLst>
              </p:cNvPr>
              <p:cNvSpPr>
                <a:spLocks noChangeArrowheads="1"/>
              </p:cNvSpPr>
              <p:nvPr/>
            </p:nvSpPr>
            <p:spPr bwMode="auto">
              <a:xfrm>
                <a:off x="2192726" y="2700807"/>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19">
                <a:extLst>
                  <a:ext uri="{FF2B5EF4-FFF2-40B4-BE49-F238E27FC236}">
                    <a16:creationId xmlns:a16="http://schemas.microsoft.com/office/drawing/2014/main" id="{733911BF-8052-4B01-9279-C70A1D89982E}"/>
                  </a:ext>
                  <a:ext uri="{C183D7F6-B498-43B3-948B-1728B52AA6E4}">
                    <adec:decorative xmlns:adec="http://schemas.microsoft.com/office/drawing/2017/decorative" val="1"/>
                  </a:ext>
                </a:extLst>
              </p:cNvPr>
              <p:cNvSpPr>
                <a:spLocks noChangeArrowheads="1"/>
              </p:cNvSpPr>
              <p:nvPr/>
            </p:nvSpPr>
            <p:spPr bwMode="auto">
              <a:xfrm>
                <a:off x="2262576" y="2700807"/>
                <a:ext cx="46038" cy="47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120">
                <a:extLst>
                  <a:ext uri="{FF2B5EF4-FFF2-40B4-BE49-F238E27FC236}">
                    <a16:creationId xmlns:a16="http://schemas.microsoft.com/office/drawing/2014/main" id="{EC3A9588-5388-4BD3-9008-299DD1A7C3E4}"/>
                  </a:ext>
                  <a:ext uri="{C183D7F6-B498-43B3-948B-1728B52AA6E4}">
                    <adec:decorative xmlns:adec="http://schemas.microsoft.com/office/drawing/2017/decorative" val="1"/>
                  </a:ext>
                </a:extLst>
              </p:cNvPr>
              <p:cNvSpPr>
                <a:spLocks noChangeArrowheads="1"/>
              </p:cNvSpPr>
              <p:nvPr/>
            </p:nvSpPr>
            <p:spPr bwMode="auto">
              <a:xfrm>
                <a:off x="2122876" y="2576982"/>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21">
                <a:extLst>
                  <a:ext uri="{FF2B5EF4-FFF2-40B4-BE49-F238E27FC236}">
                    <a16:creationId xmlns:a16="http://schemas.microsoft.com/office/drawing/2014/main" id="{F11A47A0-E15E-4622-828D-C7427FBB0439}"/>
                  </a:ext>
                  <a:ext uri="{C183D7F6-B498-43B3-948B-1728B52AA6E4}">
                    <adec:decorative xmlns:adec="http://schemas.microsoft.com/office/drawing/2017/decorative" val="1"/>
                  </a:ext>
                </a:extLst>
              </p:cNvPr>
              <p:cNvSpPr>
                <a:spLocks noChangeArrowheads="1"/>
              </p:cNvSpPr>
              <p:nvPr/>
            </p:nvSpPr>
            <p:spPr bwMode="auto">
              <a:xfrm>
                <a:off x="2192726" y="2576982"/>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22">
                <a:extLst>
                  <a:ext uri="{FF2B5EF4-FFF2-40B4-BE49-F238E27FC236}">
                    <a16:creationId xmlns:a16="http://schemas.microsoft.com/office/drawing/2014/main" id="{386A7953-4195-4F52-88C9-873CFD681D9D}"/>
                  </a:ext>
                  <a:ext uri="{C183D7F6-B498-43B3-948B-1728B52AA6E4}">
                    <adec:decorative xmlns:adec="http://schemas.microsoft.com/office/drawing/2017/decorative" val="1"/>
                  </a:ext>
                </a:extLst>
              </p:cNvPr>
              <p:cNvSpPr>
                <a:spLocks noChangeArrowheads="1"/>
              </p:cNvSpPr>
              <p:nvPr/>
            </p:nvSpPr>
            <p:spPr bwMode="auto">
              <a:xfrm>
                <a:off x="2262576" y="2576982"/>
                <a:ext cx="46038" cy="47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0" name="Graphic 39">
              <a:extLst>
                <a:ext uri="{FF2B5EF4-FFF2-40B4-BE49-F238E27FC236}">
                  <a16:creationId xmlns:a16="http://schemas.microsoft.com/office/drawing/2014/main" id="{576C0CE6-95AF-4F2C-9A26-0B9A6CCFF4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2595" y="2184633"/>
              <a:ext cx="630389" cy="630389"/>
            </a:xfrm>
            <a:prstGeom prst="rect">
              <a:avLst/>
            </a:prstGeom>
          </p:spPr>
        </p:pic>
      </p:grpSp>
      <p:grpSp>
        <p:nvGrpSpPr>
          <p:cNvPr id="55" name="Group 54">
            <a:extLst>
              <a:ext uri="{FF2B5EF4-FFF2-40B4-BE49-F238E27FC236}">
                <a16:creationId xmlns:a16="http://schemas.microsoft.com/office/drawing/2014/main" id="{654348A7-38FB-404D-B6CF-BEECE659DE16}"/>
              </a:ext>
              <a:ext uri="{C183D7F6-B498-43B3-948B-1728B52AA6E4}">
                <adec:decorative xmlns:adec="http://schemas.microsoft.com/office/drawing/2017/decorative" val="1"/>
              </a:ext>
            </a:extLst>
          </p:cNvPr>
          <p:cNvGrpSpPr/>
          <p:nvPr/>
        </p:nvGrpSpPr>
        <p:grpSpPr>
          <a:xfrm>
            <a:off x="5539507" y="2431601"/>
            <a:ext cx="1381759" cy="1495554"/>
            <a:chOff x="7181670" y="1810389"/>
            <a:chExt cx="875319" cy="947406"/>
          </a:xfrm>
        </p:grpSpPr>
        <p:sp>
          <p:nvSpPr>
            <p:cNvPr id="96" name="AutoShape 28">
              <a:extLst>
                <a:ext uri="{FF2B5EF4-FFF2-40B4-BE49-F238E27FC236}">
                  <a16:creationId xmlns:a16="http://schemas.microsoft.com/office/drawing/2014/main" id="{510D9697-3CB6-463E-B927-741FBB8EC7C0}"/>
                </a:ext>
              </a:extLst>
            </p:cNvPr>
            <p:cNvSpPr>
              <a:spLocks noChangeAspect="1" noChangeArrowheads="1" noTextEdit="1"/>
            </p:cNvSpPr>
            <p:nvPr/>
          </p:nvSpPr>
          <p:spPr bwMode="auto">
            <a:xfrm>
              <a:off x="7181670" y="1841472"/>
              <a:ext cx="875319" cy="87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1">
              <a:extLst>
                <a:ext uri="{FF2B5EF4-FFF2-40B4-BE49-F238E27FC236}">
                  <a16:creationId xmlns:a16="http://schemas.microsoft.com/office/drawing/2014/main" id="{F9DB81FA-507F-4215-B98C-07324AF30570}"/>
                </a:ext>
              </a:extLst>
            </p:cNvPr>
            <p:cNvSpPr>
              <a:spLocks/>
            </p:cNvSpPr>
            <p:nvPr/>
          </p:nvSpPr>
          <p:spPr bwMode="auto">
            <a:xfrm>
              <a:off x="7298807" y="1928873"/>
              <a:ext cx="135776" cy="51999"/>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9"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2">
              <a:extLst>
                <a:ext uri="{FF2B5EF4-FFF2-40B4-BE49-F238E27FC236}">
                  <a16:creationId xmlns:a16="http://schemas.microsoft.com/office/drawing/2014/main" id="{C22EE4B9-2D45-4396-9FFE-527412F8598D}"/>
                </a:ext>
              </a:extLst>
            </p:cNvPr>
            <p:cNvSpPr>
              <a:spLocks/>
            </p:cNvSpPr>
            <p:nvPr/>
          </p:nvSpPr>
          <p:spPr bwMode="auto">
            <a:xfrm>
              <a:off x="7295918" y="1833542"/>
              <a:ext cx="231107" cy="14733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2" y="29"/>
                    <a:pt x="0" y="39"/>
                  </a:cubicBezTo>
                  <a:cubicBezTo>
                    <a:pt x="2" y="38"/>
                    <a:pt x="3" y="37"/>
                    <a:pt x="5" y="37"/>
                  </a:cubicBezTo>
                  <a:cubicBezTo>
                    <a:pt x="12" y="33"/>
                    <a:pt x="21" y="31"/>
                    <a:pt x="30" y="31"/>
                  </a:cubicBezTo>
                  <a:cubicBezTo>
                    <a:pt x="40" y="31"/>
                    <a:pt x="49" y="33"/>
                    <a:pt x="56" y="37"/>
                  </a:cubicBezTo>
                  <a:cubicBezTo>
                    <a:pt x="65"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3">
              <a:extLst>
                <a:ext uri="{FF2B5EF4-FFF2-40B4-BE49-F238E27FC236}">
                  <a16:creationId xmlns:a16="http://schemas.microsoft.com/office/drawing/2014/main" id="{B81FC8ED-2A41-4D7E-81CB-B7E2C973812C}"/>
                </a:ext>
              </a:extLst>
            </p:cNvPr>
            <p:cNvSpPr>
              <a:spLocks/>
            </p:cNvSpPr>
            <p:nvPr/>
          </p:nvSpPr>
          <p:spPr bwMode="auto">
            <a:xfrm>
              <a:off x="7295918" y="2035761"/>
              <a:ext cx="138664" cy="8088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a:extLst>
                <a:ext uri="{FF2B5EF4-FFF2-40B4-BE49-F238E27FC236}">
                  <a16:creationId xmlns:a16="http://schemas.microsoft.com/office/drawing/2014/main" id="{A104DFAE-3F22-42E4-ACA6-70E869EF5E93}"/>
                </a:ext>
              </a:extLst>
            </p:cNvPr>
            <p:cNvSpPr>
              <a:spLocks/>
            </p:cNvSpPr>
            <p:nvPr/>
          </p:nvSpPr>
          <p:spPr bwMode="auto">
            <a:xfrm>
              <a:off x="7295918" y="2027094"/>
              <a:ext cx="138664" cy="75110"/>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a:extLst>
                <a:ext uri="{FF2B5EF4-FFF2-40B4-BE49-F238E27FC236}">
                  <a16:creationId xmlns:a16="http://schemas.microsoft.com/office/drawing/2014/main" id="{FE10234F-99D0-443A-89E9-25447EA7DA0E}"/>
                </a:ext>
              </a:extLst>
            </p:cNvPr>
            <p:cNvSpPr>
              <a:spLocks/>
            </p:cNvSpPr>
            <p:nvPr/>
          </p:nvSpPr>
          <p:spPr bwMode="auto">
            <a:xfrm>
              <a:off x="7295918" y="1989539"/>
              <a:ext cx="138664" cy="77999"/>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6">
              <a:extLst>
                <a:ext uri="{FF2B5EF4-FFF2-40B4-BE49-F238E27FC236}">
                  <a16:creationId xmlns:a16="http://schemas.microsoft.com/office/drawing/2014/main" id="{98443A48-0329-4C17-A17E-CBE3DD9C2310}"/>
                </a:ext>
              </a:extLst>
            </p:cNvPr>
            <p:cNvSpPr>
              <a:spLocks/>
            </p:cNvSpPr>
            <p:nvPr/>
          </p:nvSpPr>
          <p:spPr bwMode="auto">
            <a:xfrm>
              <a:off x="7295918" y="1960651"/>
              <a:ext cx="138664" cy="72221"/>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37">
              <a:extLst>
                <a:ext uri="{FF2B5EF4-FFF2-40B4-BE49-F238E27FC236}">
                  <a16:creationId xmlns:a16="http://schemas.microsoft.com/office/drawing/2014/main" id="{D8DED552-8E47-41B6-BC32-591557A1B314}"/>
                </a:ext>
              </a:extLst>
            </p:cNvPr>
            <p:cNvSpPr>
              <a:spLocks noChangeArrowheads="1"/>
            </p:cNvSpPr>
            <p:nvPr/>
          </p:nvSpPr>
          <p:spPr bwMode="auto">
            <a:xfrm>
              <a:off x="7295918" y="1928873"/>
              <a:ext cx="138664" cy="6933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8">
              <a:extLst>
                <a:ext uri="{FF2B5EF4-FFF2-40B4-BE49-F238E27FC236}">
                  <a16:creationId xmlns:a16="http://schemas.microsoft.com/office/drawing/2014/main" id="{255F77B9-6E2A-4718-9CB4-A934596B9EF2}"/>
                </a:ext>
              </a:extLst>
            </p:cNvPr>
            <p:cNvSpPr>
              <a:spLocks/>
            </p:cNvSpPr>
            <p:nvPr/>
          </p:nvSpPr>
          <p:spPr bwMode="auto">
            <a:xfrm>
              <a:off x="7296776" y="2492449"/>
              <a:ext cx="132887" cy="51999"/>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2"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0">
              <a:extLst>
                <a:ext uri="{FF2B5EF4-FFF2-40B4-BE49-F238E27FC236}">
                  <a16:creationId xmlns:a16="http://schemas.microsoft.com/office/drawing/2014/main" id="{84ED6E4B-EA73-497C-8C73-BB68B79CF7B5}"/>
                </a:ext>
              </a:extLst>
            </p:cNvPr>
            <p:cNvSpPr>
              <a:spLocks/>
            </p:cNvSpPr>
            <p:nvPr/>
          </p:nvSpPr>
          <p:spPr bwMode="auto">
            <a:xfrm>
              <a:off x="7290999" y="2599337"/>
              <a:ext cx="138664" cy="80887"/>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1">
              <a:extLst>
                <a:ext uri="{FF2B5EF4-FFF2-40B4-BE49-F238E27FC236}">
                  <a16:creationId xmlns:a16="http://schemas.microsoft.com/office/drawing/2014/main" id="{FF666606-855A-4E83-BF74-24DFFA7CA8E0}"/>
                </a:ext>
              </a:extLst>
            </p:cNvPr>
            <p:cNvSpPr>
              <a:spLocks/>
            </p:cNvSpPr>
            <p:nvPr/>
          </p:nvSpPr>
          <p:spPr bwMode="auto">
            <a:xfrm>
              <a:off x="7290999" y="2590670"/>
              <a:ext cx="138664" cy="75110"/>
            </a:xfrm>
            <a:custGeom>
              <a:avLst/>
              <a:gdLst>
                <a:gd name="T0" fmla="*/ 62 w 62"/>
                <a:gd name="T1" fmla="*/ 0 h 33"/>
                <a:gd name="T2" fmla="*/ 62 w 62"/>
                <a:gd name="T3" fmla="*/ 18 h 33"/>
                <a:gd name="T4" fmla="*/ 31 w 62"/>
                <a:gd name="T5" fmla="*/ 33 h 33"/>
                <a:gd name="T6" fmla="*/ 0 w 62"/>
                <a:gd name="T7" fmla="*/ 18 h 33"/>
                <a:gd name="T8" fmla="*/ 0 w 62"/>
                <a:gd name="T9" fmla="*/ 0 h 33"/>
                <a:gd name="T10" fmla="*/ 62 w 62"/>
                <a:gd name="T11" fmla="*/ 0 h 33"/>
              </a:gdLst>
              <a:ahLst/>
              <a:cxnLst>
                <a:cxn ang="0">
                  <a:pos x="T0" y="T1"/>
                </a:cxn>
                <a:cxn ang="0">
                  <a:pos x="T2" y="T3"/>
                </a:cxn>
                <a:cxn ang="0">
                  <a:pos x="T4" y="T5"/>
                </a:cxn>
                <a:cxn ang="0">
                  <a:pos x="T6" y="T7"/>
                </a:cxn>
                <a:cxn ang="0">
                  <a:pos x="T8" y="T9"/>
                </a:cxn>
                <a:cxn ang="0">
                  <a:pos x="T10" y="T11"/>
                </a:cxn>
              </a:cxnLst>
              <a:rect l="0" t="0" r="r" b="b"/>
              <a:pathLst>
                <a:path w="62" h="33">
                  <a:moveTo>
                    <a:pt x="62" y="0"/>
                  </a:moveTo>
                  <a:cubicBezTo>
                    <a:pt x="62" y="18"/>
                    <a:pt x="62" y="18"/>
                    <a:pt x="62" y="18"/>
                  </a:cubicBezTo>
                  <a:cubicBezTo>
                    <a:pt x="62" y="26"/>
                    <a:pt x="48" y="33"/>
                    <a:pt x="31" y="33"/>
                  </a:cubicBezTo>
                  <a:cubicBezTo>
                    <a:pt x="14" y="33"/>
                    <a:pt x="0" y="26"/>
                    <a:pt x="0" y="18"/>
                  </a:cubicBezTo>
                  <a:cubicBezTo>
                    <a:pt x="0" y="0"/>
                    <a:pt x="0" y="0"/>
                    <a:pt x="0" y="0"/>
                  </a:cubicBezTo>
                  <a:lnTo>
                    <a:pt x="6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2">
              <a:extLst>
                <a:ext uri="{FF2B5EF4-FFF2-40B4-BE49-F238E27FC236}">
                  <a16:creationId xmlns:a16="http://schemas.microsoft.com/office/drawing/2014/main" id="{7A54B164-D9C0-4451-848F-DB9561EB6188}"/>
                </a:ext>
              </a:extLst>
            </p:cNvPr>
            <p:cNvSpPr>
              <a:spLocks/>
            </p:cNvSpPr>
            <p:nvPr/>
          </p:nvSpPr>
          <p:spPr bwMode="auto">
            <a:xfrm>
              <a:off x="7290999" y="2553115"/>
              <a:ext cx="138664" cy="77999"/>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3">
              <a:extLst>
                <a:ext uri="{FF2B5EF4-FFF2-40B4-BE49-F238E27FC236}">
                  <a16:creationId xmlns:a16="http://schemas.microsoft.com/office/drawing/2014/main" id="{6CD149C7-5D71-431C-9934-23882FAFCED8}"/>
                </a:ext>
              </a:extLst>
            </p:cNvPr>
            <p:cNvSpPr>
              <a:spLocks/>
            </p:cNvSpPr>
            <p:nvPr/>
          </p:nvSpPr>
          <p:spPr bwMode="auto">
            <a:xfrm>
              <a:off x="7290999" y="2524227"/>
              <a:ext cx="138664" cy="72221"/>
            </a:xfrm>
            <a:custGeom>
              <a:avLst/>
              <a:gdLst>
                <a:gd name="T0" fmla="*/ 62 w 62"/>
                <a:gd name="T1" fmla="*/ 0 h 31"/>
                <a:gd name="T2" fmla="*/ 0 w 62"/>
                <a:gd name="T3" fmla="*/ 0 h 31"/>
                <a:gd name="T4" fmla="*/ 0 w 62"/>
                <a:gd name="T5" fmla="*/ 16 h 31"/>
                <a:gd name="T6" fmla="*/ 31 w 62"/>
                <a:gd name="T7" fmla="*/ 31 h 31"/>
                <a:gd name="T8" fmla="*/ 62 w 62"/>
                <a:gd name="T9" fmla="*/ 16 h 31"/>
                <a:gd name="T10" fmla="*/ 62 w 62"/>
                <a:gd name="T11" fmla="*/ 0 h 31"/>
              </a:gdLst>
              <a:ahLst/>
              <a:cxnLst>
                <a:cxn ang="0">
                  <a:pos x="T0" y="T1"/>
                </a:cxn>
                <a:cxn ang="0">
                  <a:pos x="T2" y="T3"/>
                </a:cxn>
                <a:cxn ang="0">
                  <a:pos x="T4" y="T5"/>
                </a:cxn>
                <a:cxn ang="0">
                  <a:pos x="T6" y="T7"/>
                </a:cxn>
                <a:cxn ang="0">
                  <a:pos x="T8" y="T9"/>
                </a:cxn>
                <a:cxn ang="0">
                  <a:pos x="T10" y="T11"/>
                </a:cxn>
              </a:cxnLst>
              <a:rect l="0" t="0" r="r" b="b"/>
              <a:pathLst>
                <a:path w="62" h="31">
                  <a:moveTo>
                    <a:pt x="62" y="0"/>
                  </a:moveTo>
                  <a:cubicBezTo>
                    <a:pt x="0" y="0"/>
                    <a:pt x="0" y="0"/>
                    <a:pt x="0" y="0"/>
                  </a:cubicBezTo>
                  <a:cubicBezTo>
                    <a:pt x="0" y="16"/>
                    <a:pt x="0" y="16"/>
                    <a:pt x="0" y="16"/>
                  </a:cubicBezTo>
                  <a:cubicBezTo>
                    <a:pt x="0" y="24"/>
                    <a:pt x="14" y="31"/>
                    <a:pt x="31" y="31"/>
                  </a:cubicBezTo>
                  <a:cubicBezTo>
                    <a:pt x="48" y="31"/>
                    <a:pt x="62" y="24"/>
                    <a:pt x="62" y="16"/>
                  </a:cubicBezTo>
                  <a:cubicBezTo>
                    <a:pt x="62" y="16"/>
                    <a:pt x="62" y="0"/>
                    <a:pt x="62"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44">
              <a:extLst>
                <a:ext uri="{FF2B5EF4-FFF2-40B4-BE49-F238E27FC236}">
                  <a16:creationId xmlns:a16="http://schemas.microsoft.com/office/drawing/2014/main" id="{50FC6CFD-BF81-4B3A-8BA8-C700D8E49DEE}"/>
                </a:ext>
              </a:extLst>
            </p:cNvPr>
            <p:cNvSpPr>
              <a:spLocks noChangeArrowheads="1"/>
            </p:cNvSpPr>
            <p:nvPr/>
          </p:nvSpPr>
          <p:spPr bwMode="auto">
            <a:xfrm>
              <a:off x="7290999" y="2492449"/>
              <a:ext cx="138664" cy="6933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5">
              <a:extLst>
                <a:ext uri="{FF2B5EF4-FFF2-40B4-BE49-F238E27FC236}">
                  <a16:creationId xmlns:a16="http://schemas.microsoft.com/office/drawing/2014/main" id="{0450CCA1-2A48-4BA4-A06D-9DF9E39DCCFC}"/>
                </a:ext>
              </a:extLst>
            </p:cNvPr>
            <p:cNvSpPr>
              <a:spLocks/>
            </p:cNvSpPr>
            <p:nvPr/>
          </p:nvSpPr>
          <p:spPr bwMode="auto">
            <a:xfrm>
              <a:off x="7622357" y="1928873"/>
              <a:ext cx="132887" cy="51999"/>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6">
              <a:extLst>
                <a:ext uri="{FF2B5EF4-FFF2-40B4-BE49-F238E27FC236}">
                  <a16:creationId xmlns:a16="http://schemas.microsoft.com/office/drawing/2014/main" id="{109E9AE9-40FC-4A4F-9BBA-F99618ADE184}"/>
                </a:ext>
              </a:extLst>
            </p:cNvPr>
            <p:cNvSpPr>
              <a:spLocks/>
            </p:cNvSpPr>
            <p:nvPr/>
          </p:nvSpPr>
          <p:spPr bwMode="auto">
            <a:xfrm>
              <a:off x="7616579" y="1833542"/>
              <a:ext cx="231107" cy="14733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40" y="31"/>
                    <a:pt x="49" y="33"/>
                    <a:pt x="56"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4"/>
                    <a:pt x="101" y="53"/>
                    <a:pt x="101" y="40"/>
                  </a:cubicBezTo>
                  <a:cubicBezTo>
                    <a:pt x="101" y="27"/>
                    <a:pt x="90" y="16"/>
                    <a:pt x="77"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7">
              <a:extLst>
                <a:ext uri="{FF2B5EF4-FFF2-40B4-BE49-F238E27FC236}">
                  <a16:creationId xmlns:a16="http://schemas.microsoft.com/office/drawing/2014/main" id="{7FA3C40E-07C8-4E0F-8EFC-7B57775CDCC3}"/>
                </a:ext>
              </a:extLst>
            </p:cNvPr>
            <p:cNvSpPr>
              <a:spLocks/>
            </p:cNvSpPr>
            <p:nvPr/>
          </p:nvSpPr>
          <p:spPr bwMode="auto">
            <a:xfrm>
              <a:off x="7616579" y="2035761"/>
              <a:ext cx="138664" cy="8088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8">
              <a:extLst>
                <a:ext uri="{FF2B5EF4-FFF2-40B4-BE49-F238E27FC236}">
                  <a16:creationId xmlns:a16="http://schemas.microsoft.com/office/drawing/2014/main" id="{20525A2C-B925-436B-8067-5A6CDAE21B74}"/>
                </a:ext>
              </a:extLst>
            </p:cNvPr>
            <p:cNvSpPr>
              <a:spLocks/>
            </p:cNvSpPr>
            <p:nvPr/>
          </p:nvSpPr>
          <p:spPr bwMode="auto">
            <a:xfrm>
              <a:off x="7616579" y="2027094"/>
              <a:ext cx="138664" cy="75110"/>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9">
              <a:extLst>
                <a:ext uri="{FF2B5EF4-FFF2-40B4-BE49-F238E27FC236}">
                  <a16:creationId xmlns:a16="http://schemas.microsoft.com/office/drawing/2014/main" id="{FEA540DD-9946-4578-8FCF-3D9B8275BD5F}"/>
                </a:ext>
              </a:extLst>
            </p:cNvPr>
            <p:cNvSpPr>
              <a:spLocks/>
            </p:cNvSpPr>
            <p:nvPr/>
          </p:nvSpPr>
          <p:spPr bwMode="auto">
            <a:xfrm>
              <a:off x="7616579" y="1989539"/>
              <a:ext cx="138664" cy="77999"/>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0">
              <a:extLst>
                <a:ext uri="{FF2B5EF4-FFF2-40B4-BE49-F238E27FC236}">
                  <a16:creationId xmlns:a16="http://schemas.microsoft.com/office/drawing/2014/main" id="{39454E92-061E-455A-9680-0B94106C8600}"/>
                </a:ext>
              </a:extLst>
            </p:cNvPr>
            <p:cNvSpPr>
              <a:spLocks/>
            </p:cNvSpPr>
            <p:nvPr/>
          </p:nvSpPr>
          <p:spPr bwMode="auto">
            <a:xfrm>
              <a:off x="7616579" y="1960651"/>
              <a:ext cx="138664" cy="72221"/>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51">
              <a:extLst>
                <a:ext uri="{FF2B5EF4-FFF2-40B4-BE49-F238E27FC236}">
                  <a16:creationId xmlns:a16="http://schemas.microsoft.com/office/drawing/2014/main" id="{9F383903-2CFB-494D-95B6-595D3B48D61D}"/>
                </a:ext>
              </a:extLst>
            </p:cNvPr>
            <p:cNvSpPr>
              <a:spLocks noChangeArrowheads="1"/>
            </p:cNvSpPr>
            <p:nvPr/>
          </p:nvSpPr>
          <p:spPr bwMode="auto">
            <a:xfrm>
              <a:off x="7616579" y="1928873"/>
              <a:ext cx="138664" cy="6933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a:extLst>
                <a:ext uri="{FF2B5EF4-FFF2-40B4-BE49-F238E27FC236}">
                  <a16:creationId xmlns:a16="http://schemas.microsoft.com/office/drawing/2014/main" id="{0DF2FF2D-4C38-48BF-970F-2B0D504FB26C}"/>
                </a:ext>
              </a:extLst>
            </p:cNvPr>
            <p:cNvSpPr>
              <a:spLocks/>
            </p:cNvSpPr>
            <p:nvPr/>
          </p:nvSpPr>
          <p:spPr bwMode="auto">
            <a:xfrm>
              <a:off x="7622356" y="2489545"/>
              <a:ext cx="132887" cy="51999"/>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2"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B6D89B7A-42BF-4BAE-846A-9FC32C7E1449}"/>
                </a:ext>
              </a:extLst>
            </p:cNvPr>
            <p:cNvSpPr>
              <a:spLocks/>
            </p:cNvSpPr>
            <p:nvPr/>
          </p:nvSpPr>
          <p:spPr bwMode="auto">
            <a:xfrm>
              <a:off x="7616579" y="2596433"/>
              <a:ext cx="138664" cy="80887"/>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34C4A181-2C05-4D76-A06E-3787BEE724D4}"/>
                </a:ext>
              </a:extLst>
            </p:cNvPr>
            <p:cNvSpPr>
              <a:spLocks/>
            </p:cNvSpPr>
            <p:nvPr/>
          </p:nvSpPr>
          <p:spPr bwMode="auto">
            <a:xfrm>
              <a:off x="7616579" y="2587766"/>
              <a:ext cx="138664" cy="75110"/>
            </a:xfrm>
            <a:custGeom>
              <a:avLst/>
              <a:gdLst>
                <a:gd name="T0" fmla="*/ 62 w 62"/>
                <a:gd name="T1" fmla="*/ 0 h 33"/>
                <a:gd name="T2" fmla="*/ 62 w 62"/>
                <a:gd name="T3" fmla="*/ 18 h 33"/>
                <a:gd name="T4" fmla="*/ 31 w 62"/>
                <a:gd name="T5" fmla="*/ 33 h 33"/>
                <a:gd name="T6" fmla="*/ 0 w 62"/>
                <a:gd name="T7" fmla="*/ 18 h 33"/>
                <a:gd name="T8" fmla="*/ 0 w 62"/>
                <a:gd name="T9" fmla="*/ 0 h 33"/>
                <a:gd name="T10" fmla="*/ 62 w 62"/>
                <a:gd name="T11" fmla="*/ 0 h 33"/>
              </a:gdLst>
              <a:ahLst/>
              <a:cxnLst>
                <a:cxn ang="0">
                  <a:pos x="T0" y="T1"/>
                </a:cxn>
                <a:cxn ang="0">
                  <a:pos x="T2" y="T3"/>
                </a:cxn>
                <a:cxn ang="0">
                  <a:pos x="T4" y="T5"/>
                </a:cxn>
                <a:cxn ang="0">
                  <a:pos x="T6" y="T7"/>
                </a:cxn>
                <a:cxn ang="0">
                  <a:pos x="T8" y="T9"/>
                </a:cxn>
                <a:cxn ang="0">
                  <a:pos x="T10" y="T11"/>
                </a:cxn>
              </a:cxnLst>
              <a:rect l="0" t="0" r="r" b="b"/>
              <a:pathLst>
                <a:path w="62" h="33">
                  <a:moveTo>
                    <a:pt x="62" y="0"/>
                  </a:moveTo>
                  <a:cubicBezTo>
                    <a:pt x="62" y="18"/>
                    <a:pt x="62" y="18"/>
                    <a:pt x="62" y="18"/>
                  </a:cubicBezTo>
                  <a:cubicBezTo>
                    <a:pt x="62" y="26"/>
                    <a:pt x="48" y="33"/>
                    <a:pt x="31" y="33"/>
                  </a:cubicBezTo>
                  <a:cubicBezTo>
                    <a:pt x="14" y="33"/>
                    <a:pt x="0" y="26"/>
                    <a:pt x="0" y="18"/>
                  </a:cubicBezTo>
                  <a:cubicBezTo>
                    <a:pt x="0" y="0"/>
                    <a:pt x="0" y="0"/>
                    <a:pt x="0" y="0"/>
                  </a:cubicBezTo>
                  <a:lnTo>
                    <a:pt x="6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E49E96D-5204-4789-AD4E-BF8D4B011C65}"/>
                </a:ext>
              </a:extLst>
            </p:cNvPr>
            <p:cNvSpPr>
              <a:spLocks/>
            </p:cNvSpPr>
            <p:nvPr/>
          </p:nvSpPr>
          <p:spPr bwMode="auto">
            <a:xfrm>
              <a:off x="7616579" y="2550211"/>
              <a:ext cx="138664" cy="77999"/>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3139A2B5-773C-46B7-9E2B-DA09D29EB5EB}"/>
                </a:ext>
              </a:extLst>
            </p:cNvPr>
            <p:cNvSpPr>
              <a:spLocks/>
            </p:cNvSpPr>
            <p:nvPr/>
          </p:nvSpPr>
          <p:spPr bwMode="auto">
            <a:xfrm>
              <a:off x="7616579" y="2521323"/>
              <a:ext cx="138664" cy="72221"/>
            </a:xfrm>
            <a:custGeom>
              <a:avLst/>
              <a:gdLst>
                <a:gd name="T0" fmla="*/ 62 w 62"/>
                <a:gd name="T1" fmla="*/ 0 h 31"/>
                <a:gd name="T2" fmla="*/ 0 w 62"/>
                <a:gd name="T3" fmla="*/ 0 h 31"/>
                <a:gd name="T4" fmla="*/ 0 w 62"/>
                <a:gd name="T5" fmla="*/ 16 h 31"/>
                <a:gd name="T6" fmla="*/ 31 w 62"/>
                <a:gd name="T7" fmla="*/ 31 h 31"/>
                <a:gd name="T8" fmla="*/ 62 w 62"/>
                <a:gd name="T9" fmla="*/ 16 h 31"/>
                <a:gd name="T10" fmla="*/ 62 w 62"/>
                <a:gd name="T11" fmla="*/ 0 h 31"/>
              </a:gdLst>
              <a:ahLst/>
              <a:cxnLst>
                <a:cxn ang="0">
                  <a:pos x="T0" y="T1"/>
                </a:cxn>
                <a:cxn ang="0">
                  <a:pos x="T2" y="T3"/>
                </a:cxn>
                <a:cxn ang="0">
                  <a:pos x="T4" y="T5"/>
                </a:cxn>
                <a:cxn ang="0">
                  <a:pos x="T6" y="T7"/>
                </a:cxn>
                <a:cxn ang="0">
                  <a:pos x="T8" y="T9"/>
                </a:cxn>
                <a:cxn ang="0">
                  <a:pos x="T10" y="T11"/>
                </a:cxn>
              </a:cxnLst>
              <a:rect l="0" t="0" r="r" b="b"/>
              <a:pathLst>
                <a:path w="62" h="31">
                  <a:moveTo>
                    <a:pt x="62" y="0"/>
                  </a:moveTo>
                  <a:cubicBezTo>
                    <a:pt x="0" y="0"/>
                    <a:pt x="0" y="0"/>
                    <a:pt x="0" y="0"/>
                  </a:cubicBezTo>
                  <a:cubicBezTo>
                    <a:pt x="0" y="16"/>
                    <a:pt x="0" y="16"/>
                    <a:pt x="0" y="16"/>
                  </a:cubicBezTo>
                  <a:cubicBezTo>
                    <a:pt x="0" y="24"/>
                    <a:pt x="14" y="31"/>
                    <a:pt x="31" y="31"/>
                  </a:cubicBezTo>
                  <a:cubicBezTo>
                    <a:pt x="48" y="31"/>
                    <a:pt x="62" y="24"/>
                    <a:pt x="62" y="16"/>
                  </a:cubicBezTo>
                  <a:cubicBezTo>
                    <a:pt x="62" y="16"/>
                    <a:pt x="62" y="0"/>
                    <a:pt x="62"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44">
              <a:extLst>
                <a:ext uri="{FF2B5EF4-FFF2-40B4-BE49-F238E27FC236}">
                  <a16:creationId xmlns:a16="http://schemas.microsoft.com/office/drawing/2014/main" id="{A44C5431-8DF3-4E39-BE90-20767E3E679A}"/>
                </a:ext>
              </a:extLst>
            </p:cNvPr>
            <p:cNvSpPr>
              <a:spLocks noChangeArrowheads="1"/>
            </p:cNvSpPr>
            <p:nvPr/>
          </p:nvSpPr>
          <p:spPr bwMode="auto">
            <a:xfrm>
              <a:off x="7616579" y="2489545"/>
              <a:ext cx="138664" cy="6933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8C2FD377-EB49-4459-9186-A32FA00A789F}"/>
                </a:ext>
              </a:extLst>
            </p:cNvPr>
            <p:cNvSpPr/>
            <p:nvPr/>
          </p:nvSpPr>
          <p:spPr bwMode="auto">
            <a:xfrm>
              <a:off x="7210628" y="2419885"/>
              <a:ext cx="688799" cy="337910"/>
            </a:xfrm>
            <a:prstGeom prst="rect">
              <a:avLst/>
            </a:pr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A88E4B78-402A-4098-A3C3-A85974188031}"/>
                </a:ext>
              </a:extLst>
            </p:cNvPr>
            <p:cNvSpPr/>
            <p:nvPr/>
          </p:nvSpPr>
          <p:spPr bwMode="auto">
            <a:xfrm>
              <a:off x="7210628" y="1810389"/>
              <a:ext cx="688799" cy="337910"/>
            </a:xfrm>
            <a:prstGeom prst="rect">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A82CA2E9-39F7-4D6F-B069-9D6C17A892FD}"/>
                </a:ext>
              </a:extLst>
            </p:cNvPr>
            <p:cNvGrpSpPr/>
            <p:nvPr/>
          </p:nvGrpSpPr>
          <p:grpSpPr>
            <a:xfrm>
              <a:off x="7451485" y="2163479"/>
              <a:ext cx="182796" cy="231157"/>
              <a:chOff x="7299895" y="2140102"/>
              <a:chExt cx="182796" cy="231157"/>
            </a:xfrm>
          </p:grpSpPr>
          <p:sp>
            <p:nvSpPr>
              <p:cNvPr id="52" name="Rectangle 132">
                <a:extLst>
                  <a:ext uri="{FF2B5EF4-FFF2-40B4-BE49-F238E27FC236}">
                    <a16:creationId xmlns:a16="http://schemas.microsoft.com/office/drawing/2014/main" id="{B300C0C8-8D39-4974-B345-FE9CFD83EC67}"/>
                  </a:ext>
                  <a:ext uri="{C183D7F6-B498-43B3-948B-1728B52AA6E4}">
                    <adec:decorative xmlns:adec="http://schemas.microsoft.com/office/drawing/2017/decorative" val="1"/>
                  </a:ext>
                </a:extLst>
              </p:cNvPr>
              <p:cNvSpPr>
                <a:spLocks noChangeArrowheads="1"/>
              </p:cNvSpPr>
              <p:nvPr/>
            </p:nvSpPr>
            <p:spPr bwMode="auto">
              <a:xfrm>
                <a:off x="7372475" y="2181547"/>
                <a:ext cx="38709" cy="189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Shape 52">
                <a:extLst>
                  <a:ext uri="{FF2B5EF4-FFF2-40B4-BE49-F238E27FC236}">
                    <a16:creationId xmlns:a16="http://schemas.microsoft.com/office/drawing/2014/main" id="{F75C0C3C-0A12-42E0-81D1-D506C6E5B54F}"/>
                  </a:ext>
                  <a:ext uri="{C183D7F6-B498-43B3-948B-1728B52AA6E4}">
                    <adec:decorative xmlns:adec="http://schemas.microsoft.com/office/drawing/2017/decorative" val="1"/>
                  </a:ext>
                </a:extLst>
              </p:cNvPr>
              <p:cNvSpPr>
                <a:spLocks/>
              </p:cNvSpPr>
              <p:nvPr/>
            </p:nvSpPr>
            <p:spPr bwMode="auto">
              <a:xfrm rot="10800000">
                <a:off x="7299895" y="2140102"/>
                <a:ext cx="182796" cy="119624"/>
              </a:xfrm>
              <a:custGeom>
                <a:avLst/>
                <a:gdLst>
                  <a:gd name="connsiteX0" fmla="*/ 107951 w 215901"/>
                  <a:gd name="connsiteY0" fmla="*/ 141288 h 141288"/>
                  <a:gd name="connsiteX1" fmla="*/ 74613 w 215901"/>
                  <a:gd name="connsiteY1" fmla="*/ 107951 h 141288"/>
                  <a:gd name="connsiteX2" fmla="*/ 74613 w 215901"/>
                  <a:gd name="connsiteY2" fmla="*/ 107951 h 141288"/>
                  <a:gd name="connsiteX3" fmla="*/ 0 w 215901"/>
                  <a:gd name="connsiteY3" fmla="*/ 33338 h 141288"/>
                  <a:gd name="connsiteX4" fmla="*/ 33338 w 215901"/>
                  <a:gd name="connsiteY4" fmla="*/ 0 h 141288"/>
                  <a:gd name="connsiteX5" fmla="*/ 107951 w 215901"/>
                  <a:gd name="connsiteY5" fmla="*/ 74613 h 141288"/>
                  <a:gd name="connsiteX6" fmla="*/ 182564 w 215901"/>
                  <a:gd name="connsiteY6" fmla="*/ 0 h 141288"/>
                  <a:gd name="connsiteX7" fmla="*/ 215901 w 215901"/>
                  <a:gd name="connsiteY7" fmla="*/ 31750 h 141288"/>
                  <a:gd name="connsiteX8" fmla="*/ 141045 w 215901"/>
                  <a:gd name="connsiteY8" fmla="*/ 107707 h 141288"/>
                  <a:gd name="connsiteX9" fmla="*/ 141288 w 215901"/>
                  <a:gd name="connsiteY9" fmla="*/ 107951 h 141288"/>
                  <a:gd name="connsiteX0" fmla="*/ 107951 w 215901"/>
                  <a:gd name="connsiteY0" fmla="*/ 141288 h 141288"/>
                  <a:gd name="connsiteX1" fmla="*/ 74613 w 215901"/>
                  <a:gd name="connsiteY1" fmla="*/ 107951 h 141288"/>
                  <a:gd name="connsiteX2" fmla="*/ 74613 w 215901"/>
                  <a:gd name="connsiteY2" fmla="*/ 107951 h 141288"/>
                  <a:gd name="connsiteX3" fmla="*/ 0 w 215901"/>
                  <a:gd name="connsiteY3" fmla="*/ 33338 h 141288"/>
                  <a:gd name="connsiteX4" fmla="*/ 33338 w 215901"/>
                  <a:gd name="connsiteY4" fmla="*/ 0 h 141288"/>
                  <a:gd name="connsiteX5" fmla="*/ 107951 w 215901"/>
                  <a:gd name="connsiteY5" fmla="*/ 74613 h 141288"/>
                  <a:gd name="connsiteX6" fmla="*/ 182564 w 215901"/>
                  <a:gd name="connsiteY6" fmla="*/ 0 h 141288"/>
                  <a:gd name="connsiteX7" fmla="*/ 215901 w 215901"/>
                  <a:gd name="connsiteY7" fmla="*/ 31750 h 141288"/>
                  <a:gd name="connsiteX8" fmla="*/ 141045 w 215901"/>
                  <a:gd name="connsiteY8" fmla="*/ 107707 h 141288"/>
                  <a:gd name="connsiteX9" fmla="*/ 107951 w 215901"/>
                  <a:gd name="connsiteY9" fmla="*/ 141288 h 141288"/>
                  <a:gd name="connsiteX0" fmla="*/ 107951 w 215901"/>
                  <a:gd name="connsiteY0" fmla="*/ 141288 h 141288"/>
                  <a:gd name="connsiteX1" fmla="*/ 74613 w 215901"/>
                  <a:gd name="connsiteY1" fmla="*/ 107951 h 141288"/>
                  <a:gd name="connsiteX2" fmla="*/ 74613 w 215901"/>
                  <a:gd name="connsiteY2" fmla="*/ 107951 h 141288"/>
                  <a:gd name="connsiteX3" fmla="*/ 0 w 215901"/>
                  <a:gd name="connsiteY3" fmla="*/ 33338 h 141288"/>
                  <a:gd name="connsiteX4" fmla="*/ 33338 w 215901"/>
                  <a:gd name="connsiteY4" fmla="*/ 0 h 141288"/>
                  <a:gd name="connsiteX5" fmla="*/ 107951 w 215901"/>
                  <a:gd name="connsiteY5" fmla="*/ 74613 h 141288"/>
                  <a:gd name="connsiteX6" fmla="*/ 182564 w 215901"/>
                  <a:gd name="connsiteY6" fmla="*/ 0 h 141288"/>
                  <a:gd name="connsiteX7" fmla="*/ 215901 w 215901"/>
                  <a:gd name="connsiteY7" fmla="*/ 31750 h 141288"/>
                  <a:gd name="connsiteX8" fmla="*/ 107951 w 215901"/>
                  <a:gd name="connsiteY8" fmla="*/ 141288 h 141288"/>
                  <a:gd name="connsiteX0" fmla="*/ 107951 w 215901"/>
                  <a:gd name="connsiteY0" fmla="*/ 141288 h 141288"/>
                  <a:gd name="connsiteX1" fmla="*/ 74613 w 215901"/>
                  <a:gd name="connsiteY1" fmla="*/ 107951 h 141288"/>
                  <a:gd name="connsiteX2" fmla="*/ 0 w 215901"/>
                  <a:gd name="connsiteY2" fmla="*/ 33338 h 141288"/>
                  <a:gd name="connsiteX3" fmla="*/ 33338 w 215901"/>
                  <a:gd name="connsiteY3" fmla="*/ 0 h 141288"/>
                  <a:gd name="connsiteX4" fmla="*/ 107951 w 215901"/>
                  <a:gd name="connsiteY4" fmla="*/ 74613 h 141288"/>
                  <a:gd name="connsiteX5" fmla="*/ 182564 w 215901"/>
                  <a:gd name="connsiteY5" fmla="*/ 0 h 141288"/>
                  <a:gd name="connsiteX6" fmla="*/ 215901 w 215901"/>
                  <a:gd name="connsiteY6" fmla="*/ 31750 h 141288"/>
                  <a:gd name="connsiteX7" fmla="*/ 107951 w 215901"/>
                  <a:gd name="connsiteY7" fmla="*/ 141288 h 141288"/>
                  <a:gd name="connsiteX0" fmla="*/ 107951 w 215901"/>
                  <a:gd name="connsiteY0" fmla="*/ 141288 h 141288"/>
                  <a:gd name="connsiteX1" fmla="*/ 0 w 215901"/>
                  <a:gd name="connsiteY1" fmla="*/ 33338 h 141288"/>
                  <a:gd name="connsiteX2" fmla="*/ 33338 w 215901"/>
                  <a:gd name="connsiteY2" fmla="*/ 0 h 141288"/>
                  <a:gd name="connsiteX3" fmla="*/ 107951 w 215901"/>
                  <a:gd name="connsiteY3" fmla="*/ 74613 h 141288"/>
                  <a:gd name="connsiteX4" fmla="*/ 182564 w 215901"/>
                  <a:gd name="connsiteY4" fmla="*/ 0 h 141288"/>
                  <a:gd name="connsiteX5" fmla="*/ 215901 w 215901"/>
                  <a:gd name="connsiteY5" fmla="*/ 31750 h 141288"/>
                  <a:gd name="connsiteX6" fmla="*/ 107951 w 215901"/>
                  <a:gd name="connsiteY6" fmla="*/ 141288 h 14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901" h="141288">
                    <a:moveTo>
                      <a:pt x="107951" y="141288"/>
                    </a:moveTo>
                    <a:lnTo>
                      <a:pt x="0" y="33338"/>
                    </a:lnTo>
                    <a:lnTo>
                      <a:pt x="33338" y="0"/>
                    </a:lnTo>
                    <a:lnTo>
                      <a:pt x="107951" y="74613"/>
                    </a:lnTo>
                    <a:lnTo>
                      <a:pt x="182564" y="0"/>
                    </a:lnTo>
                    <a:lnTo>
                      <a:pt x="215901" y="31750"/>
                    </a:lnTo>
                    <a:lnTo>
                      <a:pt x="107951" y="14128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5" name="Content Placeholder 4">
            <a:extLst>
              <a:ext uri="{FF2B5EF4-FFF2-40B4-BE49-F238E27FC236}">
                <a16:creationId xmlns:a16="http://schemas.microsoft.com/office/drawing/2014/main" id="{0BFCCC7D-9D35-46D0-8A9B-A9135D0402AA}"/>
              </a:ext>
            </a:extLst>
          </p:cNvPr>
          <p:cNvSpPr>
            <a:spLocks noGrp="1"/>
          </p:cNvSpPr>
          <p:nvPr>
            <p:ph sz="quarter" idx="4294967295"/>
          </p:nvPr>
        </p:nvSpPr>
        <p:spPr>
          <a:xfrm>
            <a:off x="582400" y="1679152"/>
            <a:ext cx="2103036" cy="277813"/>
          </a:xfrm>
        </p:spPr>
        <p:txBody>
          <a:bodyPr/>
          <a:lstStyle/>
          <a:p>
            <a:pPr marL="0" lvl="0" indent="0" algn="ctr" defTabSz="932239">
              <a:spcBef>
                <a:spcPts val="0"/>
              </a:spcBef>
              <a:spcAft>
                <a:spcPts val="2448"/>
              </a:spcAft>
              <a:buSzTx/>
              <a:buNone/>
              <a:defRPr/>
            </a:pPr>
            <a:r>
              <a:rPr lang="en-US" sz="1800" kern="0" dirty="0">
                <a:solidFill>
                  <a:schemeClr val="bg1"/>
                </a:solidFill>
                <a:latin typeface="Segoe UI Semibold"/>
                <a:ea typeface="Segoe UI Semilight" charset="0"/>
                <a:cs typeface="Segoe UI Semibold" panose="020B0502040204020203" pitchFamily="34" charset="0"/>
              </a:rPr>
              <a:t>Evergreen SQL</a:t>
            </a:r>
          </a:p>
        </p:txBody>
      </p:sp>
      <p:sp>
        <p:nvSpPr>
          <p:cNvPr id="7" name="Content Placeholder 6">
            <a:extLst>
              <a:ext uri="{FF2B5EF4-FFF2-40B4-BE49-F238E27FC236}">
                <a16:creationId xmlns:a16="http://schemas.microsoft.com/office/drawing/2014/main" id="{CED44557-D0BF-4661-9906-0C6BFFA4CC07}"/>
              </a:ext>
            </a:extLst>
          </p:cNvPr>
          <p:cNvSpPr>
            <a:spLocks noGrp="1"/>
          </p:cNvSpPr>
          <p:nvPr>
            <p:ph sz="quarter" idx="4294967295"/>
          </p:nvPr>
        </p:nvSpPr>
        <p:spPr>
          <a:xfrm>
            <a:off x="685800" y="4067587"/>
            <a:ext cx="1904413" cy="1280477"/>
          </a:xfrm>
        </p:spPr>
        <p:txBody>
          <a:bodyPr/>
          <a:lstStyle/>
          <a:p>
            <a:pPr marL="0" lvl="0" indent="0" defTabSz="914400" fontAlgn="base">
              <a:spcBef>
                <a:spcPct val="0"/>
              </a:spcBef>
              <a:spcAft>
                <a:spcPts val="600"/>
              </a:spcAft>
              <a:buSzPct val="95000"/>
              <a:buNone/>
            </a:pPr>
            <a:r>
              <a:rPr lang="en-US" sz="1200" kern="0" dirty="0">
                <a:gradFill>
                  <a:gsLst>
                    <a:gs pos="2917">
                      <a:prstClr val="black"/>
                    </a:gs>
                    <a:gs pos="30000">
                      <a:prstClr val="black"/>
                    </a:gs>
                  </a:gsLst>
                  <a:lin ang="5400000" scaled="0"/>
                </a:gradFill>
                <a:latin typeface="Segoe UI"/>
                <a:cs typeface="+mn-cs"/>
              </a:rPr>
              <a:t>Always up to date with the latest version of SQL Server</a:t>
            </a:r>
          </a:p>
          <a:p>
            <a:pPr marL="0" lvl="0" indent="0" defTabSz="914400" fontAlgn="base">
              <a:spcBef>
                <a:spcPct val="0"/>
              </a:spcBef>
              <a:spcAft>
                <a:spcPts val="600"/>
              </a:spcAft>
              <a:buSzPct val="95000"/>
              <a:buNone/>
            </a:pPr>
            <a:r>
              <a:rPr lang="en-US" sz="1200" kern="0" dirty="0">
                <a:gradFill>
                  <a:gsLst>
                    <a:gs pos="2917">
                      <a:prstClr val="black"/>
                    </a:gs>
                    <a:gs pos="30000">
                      <a:prstClr val="black"/>
                    </a:gs>
                  </a:gsLst>
                  <a:lin ang="5400000" scaled="0"/>
                </a:gradFill>
                <a:latin typeface="Segoe UI"/>
                <a:cs typeface="+mn-cs"/>
              </a:rPr>
              <a:t>Never worry about patching, upgrades or end of support again </a:t>
            </a:r>
          </a:p>
        </p:txBody>
      </p:sp>
      <p:sp>
        <p:nvSpPr>
          <p:cNvPr id="2" name="Content Placeholder 1">
            <a:extLst>
              <a:ext uri="{FF2B5EF4-FFF2-40B4-BE49-F238E27FC236}">
                <a16:creationId xmlns:a16="http://schemas.microsoft.com/office/drawing/2014/main" id="{0B450A3F-2186-4EE3-9494-6BD189B1380B}"/>
              </a:ext>
            </a:extLst>
          </p:cNvPr>
          <p:cNvSpPr>
            <a:spLocks noGrp="1"/>
          </p:cNvSpPr>
          <p:nvPr>
            <p:ph sz="quarter" idx="4294967295"/>
          </p:nvPr>
        </p:nvSpPr>
        <p:spPr>
          <a:xfrm>
            <a:off x="2812548" y="1541059"/>
            <a:ext cx="2103120" cy="553998"/>
          </a:xfrm>
        </p:spPr>
        <p:txBody>
          <a:bodyPr/>
          <a:lstStyle/>
          <a:p>
            <a:pPr marL="0" lvl="0" indent="0" algn="ctr" defTabSz="932239">
              <a:spcBef>
                <a:spcPts val="0"/>
              </a:spcBef>
              <a:spcAft>
                <a:spcPts val="2448"/>
              </a:spcAft>
              <a:buSzTx/>
              <a:buNone/>
              <a:defRPr/>
            </a:pPr>
            <a:r>
              <a:rPr lang="en-US" sz="1800" kern="0" dirty="0">
                <a:solidFill>
                  <a:schemeClr val="bg1"/>
                </a:solidFill>
                <a:latin typeface="Segoe UI Semibold"/>
                <a:ea typeface="Segoe UI Semilight" charset="0"/>
                <a:cs typeface="Segoe UI Semibold" panose="020B0502040204020203" pitchFamily="34" charset="0"/>
              </a:rPr>
              <a:t>Azure SQL Managed Instance</a:t>
            </a:r>
          </a:p>
        </p:txBody>
      </p:sp>
      <p:sp>
        <p:nvSpPr>
          <p:cNvPr id="4" name="Content Placeholder 3">
            <a:extLst>
              <a:ext uri="{FF2B5EF4-FFF2-40B4-BE49-F238E27FC236}">
                <a16:creationId xmlns:a16="http://schemas.microsoft.com/office/drawing/2014/main" id="{8F29A6DC-32DF-45B6-B3ED-C7D72F72A264}"/>
              </a:ext>
            </a:extLst>
          </p:cNvPr>
          <p:cNvSpPr>
            <a:spLocks noGrp="1"/>
          </p:cNvSpPr>
          <p:nvPr>
            <p:ph sz="quarter" idx="4294967295"/>
          </p:nvPr>
        </p:nvSpPr>
        <p:spPr>
          <a:xfrm>
            <a:off x="2918577" y="4067587"/>
            <a:ext cx="1901952" cy="431800"/>
          </a:xfrm>
        </p:spPr>
        <p:txBody>
          <a:bodyPr/>
          <a:lstStyle/>
          <a:p>
            <a:pPr marL="0" lvl="0" indent="0" defTabSz="914400" fontAlgn="base">
              <a:spcBef>
                <a:spcPct val="0"/>
              </a:spcBef>
              <a:spcAft>
                <a:spcPts val="600"/>
              </a:spcAft>
              <a:buSzPct val="95000"/>
              <a:buNone/>
              <a:defRPr/>
            </a:pPr>
            <a:r>
              <a:rPr lang="en-US" sz="1200" kern="0" dirty="0">
                <a:gradFill>
                  <a:gsLst>
                    <a:gs pos="2917">
                      <a:prstClr val="black"/>
                    </a:gs>
                    <a:gs pos="30000">
                      <a:prstClr val="black"/>
                    </a:gs>
                  </a:gsLst>
                  <a:lin ang="5400000" scaled="0"/>
                </a:gradFill>
                <a:latin typeface="Segoe UI"/>
                <a:cs typeface="+mn-cs"/>
              </a:rPr>
              <a:t>Combines the full SQL surface area with the benefits of a fully-managed service</a:t>
            </a:r>
          </a:p>
          <a:p>
            <a:pPr marL="0" lvl="0" indent="0" defTabSz="914400" fontAlgn="base">
              <a:spcBef>
                <a:spcPct val="0"/>
              </a:spcBef>
              <a:spcAft>
                <a:spcPts val="600"/>
              </a:spcAft>
              <a:buSzPct val="95000"/>
              <a:buNone/>
              <a:defRPr/>
            </a:pPr>
            <a:r>
              <a:rPr lang="en-US" sz="1200" kern="0" dirty="0">
                <a:gradFill>
                  <a:gsLst>
                    <a:gs pos="2917">
                      <a:prstClr val="black"/>
                    </a:gs>
                    <a:gs pos="30000">
                      <a:prstClr val="black"/>
                    </a:gs>
                  </a:gsLst>
                  <a:lin ang="5400000" scaled="0"/>
                </a:gradFill>
                <a:latin typeface="Segoe UI"/>
                <a:cs typeface="+mn-cs"/>
              </a:rPr>
              <a:t>Native VNET integration</a:t>
            </a:r>
          </a:p>
          <a:p>
            <a:pPr marL="0" lvl="0" indent="0" defTabSz="914400" fontAlgn="base">
              <a:spcBef>
                <a:spcPct val="0"/>
              </a:spcBef>
              <a:spcAft>
                <a:spcPts val="600"/>
              </a:spcAft>
              <a:buSzPct val="95000"/>
              <a:buNone/>
              <a:defRPr/>
            </a:pPr>
            <a:r>
              <a:rPr lang="en-US" sz="1200" kern="0" dirty="0">
                <a:gradFill>
                  <a:gsLst>
                    <a:gs pos="2917">
                      <a:prstClr val="black"/>
                    </a:gs>
                    <a:gs pos="30000">
                      <a:prstClr val="black"/>
                    </a:gs>
                  </a:gsLst>
                  <a:lin ang="5400000" scaled="0"/>
                </a:gradFill>
                <a:latin typeface="Segoe UI"/>
                <a:cs typeface="+mn-cs"/>
              </a:rPr>
              <a:t>Built-in HA with Always-on; up to 99.995% SLA out of the box</a:t>
            </a:r>
          </a:p>
          <a:p>
            <a:pPr marL="0" lvl="0" indent="0" defTabSz="914400" fontAlgn="base">
              <a:spcBef>
                <a:spcPct val="0"/>
              </a:spcBef>
              <a:spcAft>
                <a:spcPts val="600"/>
              </a:spcAft>
              <a:buSzPct val="95000"/>
              <a:buNone/>
              <a:defRPr/>
            </a:pPr>
            <a:r>
              <a:rPr lang="en-US" sz="1200" kern="0" dirty="0">
                <a:gradFill>
                  <a:gsLst>
                    <a:gs pos="2917">
                      <a:prstClr val="black"/>
                    </a:gs>
                    <a:gs pos="30000">
                      <a:prstClr val="black"/>
                    </a:gs>
                  </a:gsLst>
                  <a:lin ang="5400000" scaled="0"/>
                </a:gradFill>
                <a:latin typeface="Segoe UI"/>
                <a:cs typeface="+mn-cs"/>
              </a:rPr>
              <a:t>Built-in intelligent performance</a:t>
            </a:r>
          </a:p>
        </p:txBody>
      </p:sp>
      <p:sp>
        <p:nvSpPr>
          <p:cNvPr id="74" name="Content Placeholder 4">
            <a:extLst>
              <a:ext uri="{FF2B5EF4-FFF2-40B4-BE49-F238E27FC236}">
                <a16:creationId xmlns:a16="http://schemas.microsoft.com/office/drawing/2014/main" id="{0A43C37E-CD72-40E5-872A-CB3E7A8C4A41}"/>
              </a:ext>
            </a:extLst>
          </p:cNvPr>
          <p:cNvSpPr txBox="1">
            <a:spLocks/>
          </p:cNvSpPr>
          <p:nvPr/>
        </p:nvSpPr>
        <p:spPr>
          <a:xfrm>
            <a:off x="5042696" y="1541059"/>
            <a:ext cx="210312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39">
              <a:spcBef>
                <a:spcPts val="0"/>
              </a:spcBef>
              <a:spcAft>
                <a:spcPts val="2448"/>
              </a:spcAft>
              <a:buSzTx/>
              <a:buFont typeface="Wingdings" panose="05000000000000000000" pitchFamily="2" charset="2"/>
              <a:buNone/>
              <a:defRPr/>
            </a:pPr>
            <a:r>
              <a:rPr lang="en-US" sz="1800" kern="0" dirty="0">
                <a:solidFill>
                  <a:schemeClr val="bg1"/>
                </a:solidFill>
                <a:latin typeface="Segoe UI Semibold"/>
                <a:ea typeface="Segoe UI Semilight" charset="0"/>
                <a:cs typeface="Segoe UI Semibold" panose="020B0502040204020203" pitchFamily="34" charset="0"/>
              </a:rPr>
              <a:t>Hybrid flexibility and data mobility</a:t>
            </a:r>
          </a:p>
        </p:txBody>
      </p:sp>
      <p:sp>
        <p:nvSpPr>
          <p:cNvPr id="75" name="Content Placeholder 6">
            <a:extLst>
              <a:ext uri="{FF2B5EF4-FFF2-40B4-BE49-F238E27FC236}">
                <a16:creationId xmlns:a16="http://schemas.microsoft.com/office/drawing/2014/main" id="{885F41AC-1807-4947-A48F-C00A788CE03C}"/>
              </a:ext>
            </a:extLst>
          </p:cNvPr>
          <p:cNvSpPr txBox="1">
            <a:spLocks/>
          </p:cNvSpPr>
          <p:nvPr/>
        </p:nvSpPr>
        <p:spPr>
          <a:xfrm>
            <a:off x="5149570" y="4067587"/>
            <a:ext cx="1901952" cy="20005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fontAlgn="base">
              <a:spcBef>
                <a:spcPct val="0"/>
              </a:spcBef>
              <a:spcAft>
                <a:spcPts val="600"/>
              </a:spcAft>
              <a:buSzPct val="95000"/>
              <a:buFont typeface="Wingdings" panose="05000000000000000000" pitchFamily="2" charset="2"/>
              <a:buNone/>
            </a:pPr>
            <a:r>
              <a:rPr lang="en-US" sz="1200" kern="0" dirty="0">
                <a:gradFill>
                  <a:gsLst>
                    <a:gs pos="2917">
                      <a:prstClr val="black"/>
                    </a:gs>
                    <a:gs pos="30000">
                      <a:prstClr val="black"/>
                    </a:gs>
                  </a:gsLst>
                  <a:lin ang="5400000" scaled="0"/>
                </a:gradFill>
                <a:latin typeface="Segoe UI"/>
                <a:cs typeface="+mn-cs"/>
              </a:rPr>
              <a:t>Near real-time data replication to managed Azure SQL</a:t>
            </a:r>
          </a:p>
          <a:p>
            <a:pPr marL="0" indent="0" defTabSz="914400" fontAlgn="base">
              <a:spcBef>
                <a:spcPct val="0"/>
              </a:spcBef>
              <a:spcAft>
                <a:spcPts val="600"/>
              </a:spcAft>
              <a:buSzPct val="95000"/>
              <a:buFont typeface="Wingdings" panose="05000000000000000000" pitchFamily="2" charset="2"/>
              <a:buNone/>
            </a:pPr>
            <a:r>
              <a:rPr lang="en-US" sz="1200" kern="0" dirty="0">
                <a:gradFill>
                  <a:gsLst>
                    <a:gs pos="2917">
                      <a:prstClr val="black"/>
                    </a:gs>
                    <a:gs pos="30000">
                      <a:prstClr val="black"/>
                    </a:gs>
                  </a:gsLst>
                  <a:lin ang="5400000" scaled="0"/>
                </a:gradFill>
                <a:latin typeface="Segoe UI"/>
                <a:cs typeface="+mn-cs"/>
              </a:rPr>
              <a:t>Offload workloads to read-only secondaries and use cloud features</a:t>
            </a:r>
          </a:p>
          <a:p>
            <a:pPr marL="0" indent="0" defTabSz="914400" fontAlgn="base">
              <a:spcBef>
                <a:spcPct val="0"/>
              </a:spcBef>
              <a:spcAft>
                <a:spcPts val="600"/>
              </a:spcAft>
              <a:buSzPct val="95000"/>
              <a:buFont typeface="Wingdings" panose="05000000000000000000" pitchFamily="2" charset="2"/>
              <a:buNone/>
            </a:pPr>
            <a:r>
              <a:rPr lang="en-US" sz="1200" kern="0" dirty="0">
                <a:gradFill>
                  <a:gsLst>
                    <a:gs pos="2917">
                      <a:prstClr val="black"/>
                    </a:gs>
                    <a:gs pos="30000">
                      <a:prstClr val="black"/>
                    </a:gs>
                  </a:gsLst>
                  <a:lin ang="5400000" scaled="0"/>
                </a:gradFill>
                <a:latin typeface="Segoe UI"/>
                <a:cs typeface="+mn-cs"/>
              </a:rPr>
              <a:t>Migrate one or more apps at the same time, at your own pace, with minimum downtime</a:t>
            </a:r>
          </a:p>
        </p:txBody>
      </p:sp>
      <p:sp>
        <p:nvSpPr>
          <p:cNvPr id="3" name="Rounded Rectangle 96">
            <a:extLst>
              <a:ext uri="{FF2B5EF4-FFF2-40B4-BE49-F238E27FC236}">
                <a16:creationId xmlns:a16="http://schemas.microsoft.com/office/drawing/2014/main" id="{058CFE50-BBBC-4C82-AB10-269C4EB2A695}"/>
              </a:ext>
              <a:ext uri="{C183D7F6-B498-43B3-948B-1728B52AA6E4}">
                <adec:decorative xmlns:adec="http://schemas.microsoft.com/office/drawing/2017/decorative" val="1"/>
              </a:ext>
            </a:extLst>
          </p:cNvPr>
          <p:cNvSpPr/>
          <p:nvPr/>
        </p:nvSpPr>
        <p:spPr>
          <a:xfrm>
            <a:off x="9503663" y="2204503"/>
            <a:ext cx="2103120" cy="4114800"/>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35DB0BEA-C2CA-45A1-B205-EEEB864C3F19}"/>
              </a:ext>
            </a:extLst>
          </p:cNvPr>
          <p:cNvSpPr>
            <a:spLocks noGrp="1"/>
          </p:cNvSpPr>
          <p:nvPr>
            <p:ph sz="quarter" idx="4294967295"/>
          </p:nvPr>
        </p:nvSpPr>
        <p:spPr>
          <a:xfrm>
            <a:off x="9596177" y="4067587"/>
            <a:ext cx="1901952" cy="1262062"/>
          </a:xfrm>
        </p:spPr>
        <p:txBody>
          <a:bodyPr/>
          <a:lstStyle/>
          <a:p>
            <a:pPr marL="0" lvl="0" indent="0" defTabSz="914400" fontAlgn="base">
              <a:spcBef>
                <a:spcPct val="0"/>
              </a:spcBef>
              <a:spcAft>
                <a:spcPts val="600"/>
              </a:spcAft>
              <a:buSzPct val="95000"/>
              <a:buNone/>
            </a:pPr>
            <a:r>
              <a:rPr lang="en-US" sz="1200" kern="0" dirty="0">
                <a:gradFill>
                  <a:gsLst>
                    <a:gs pos="2917">
                      <a:prstClr val="black"/>
                    </a:gs>
                    <a:gs pos="30000">
                      <a:prstClr val="black"/>
                    </a:gs>
                  </a:gsLst>
                  <a:lin ang="5400000" scaled="0"/>
                </a:gradFill>
                <a:latin typeface="Segoe UI"/>
                <a:cs typeface="+mn-cs"/>
              </a:rPr>
              <a:t>Centralized migration service</a:t>
            </a:r>
          </a:p>
          <a:p>
            <a:pPr marL="0" lvl="0" indent="0" defTabSz="914400" fontAlgn="base">
              <a:spcBef>
                <a:spcPct val="0"/>
              </a:spcBef>
              <a:spcAft>
                <a:spcPts val="600"/>
              </a:spcAft>
              <a:buSzPct val="95000"/>
              <a:buNone/>
            </a:pPr>
            <a:r>
              <a:rPr lang="en-US" sz="1200" kern="0" dirty="0">
                <a:gradFill>
                  <a:gsLst>
                    <a:gs pos="2917">
                      <a:prstClr val="black"/>
                    </a:gs>
                    <a:gs pos="30000">
                      <a:prstClr val="black"/>
                    </a:gs>
                  </a:gsLst>
                  <a:lin ang="5400000" scaled="0"/>
                </a:gradFill>
                <a:latin typeface="Segoe UI"/>
                <a:cs typeface="+mn-cs"/>
              </a:rPr>
              <a:t>Comprehensive approach to migrating apps and datacenters</a:t>
            </a:r>
          </a:p>
          <a:p>
            <a:pPr marL="0" lvl="0" indent="0" defTabSz="914400" fontAlgn="base">
              <a:spcBef>
                <a:spcPct val="0"/>
              </a:spcBef>
              <a:spcAft>
                <a:spcPts val="600"/>
              </a:spcAft>
              <a:buSzPct val="95000"/>
              <a:buNone/>
            </a:pPr>
            <a:r>
              <a:rPr lang="en-US" sz="1200" kern="0" dirty="0">
                <a:gradFill>
                  <a:gsLst>
                    <a:gs pos="2917">
                      <a:prstClr val="black"/>
                    </a:gs>
                    <a:gs pos="30000">
                      <a:prstClr val="black"/>
                    </a:gs>
                  </a:gsLst>
                  <a:lin ang="5400000" scaled="0"/>
                </a:gradFill>
                <a:latin typeface="Segoe UI"/>
                <a:cs typeface="+mn-cs"/>
              </a:rPr>
              <a:t>Discover, assess and migrate on-premises apps, infrastructure and data</a:t>
            </a:r>
          </a:p>
        </p:txBody>
      </p:sp>
      <p:sp>
        <p:nvSpPr>
          <p:cNvPr id="8" name="Content Placeholder 7">
            <a:extLst>
              <a:ext uri="{FF2B5EF4-FFF2-40B4-BE49-F238E27FC236}">
                <a16:creationId xmlns:a16="http://schemas.microsoft.com/office/drawing/2014/main" id="{4B20AB7F-D4DF-498D-B2F5-B0969C81FC6E}"/>
              </a:ext>
            </a:extLst>
          </p:cNvPr>
          <p:cNvSpPr>
            <a:spLocks noGrp="1"/>
          </p:cNvSpPr>
          <p:nvPr>
            <p:ph sz="quarter" idx="4294967295"/>
          </p:nvPr>
        </p:nvSpPr>
        <p:spPr>
          <a:xfrm>
            <a:off x="9503662" y="1679152"/>
            <a:ext cx="2103120" cy="277813"/>
          </a:xfrm>
        </p:spPr>
        <p:txBody>
          <a:bodyPr/>
          <a:lstStyle/>
          <a:p>
            <a:pPr marL="0" lvl="0" indent="0" algn="ctr" defTabSz="932239">
              <a:spcBef>
                <a:spcPts val="0"/>
              </a:spcBef>
              <a:spcAft>
                <a:spcPts val="2448"/>
              </a:spcAft>
              <a:buSzTx/>
              <a:buNone/>
              <a:defRPr/>
            </a:pPr>
            <a:r>
              <a:rPr lang="en-US" sz="1800" kern="0" dirty="0">
                <a:solidFill>
                  <a:schemeClr val="bg1"/>
                </a:solidFill>
                <a:latin typeface="Segoe UI Semibold"/>
                <a:ea typeface="Segoe UI Semilight" charset="0"/>
                <a:cs typeface="Segoe UI Semibold" panose="020B0502040204020203" pitchFamily="34" charset="0"/>
              </a:rPr>
              <a:t>Azure Migrate</a:t>
            </a:r>
          </a:p>
        </p:txBody>
      </p:sp>
      <p:grpSp>
        <p:nvGrpSpPr>
          <p:cNvPr id="9" name="Group 8">
            <a:extLst>
              <a:ext uri="{FF2B5EF4-FFF2-40B4-BE49-F238E27FC236}">
                <a16:creationId xmlns:a16="http://schemas.microsoft.com/office/drawing/2014/main" id="{2845C06D-2F7E-4299-A132-1F4A304A2701}"/>
              </a:ext>
              <a:ext uri="{C183D7F6-B498-43B3-948B-1728B52AA6E4}">
                <adec:decorative xmlns:adec="http://schemas.microsoft.com/office/drawing/2017/decorative" val="1"/>
              </a:ext>
            </a:extLst>
          </p:cNvPr>
          <p:cNvGrpSpPr/>
          <p:nvPr/>
        </p:nvGrpSpPr>
        <p:grpSpPr>
          <a:xfrm>
            <a:off x="9676361" y="2471506"/>
            <a:ext cx="1757721" cy="1371623"/>
            <a:chOff x="5153264" y="1793106"/>
            <a:chExt cx="1254516" cy="978951"/>
          </a:xfrm>
        </p:grpSpPr>
        <p:sp>
          <p:nvSpPr>
            <p:cNvPr id="80" name="Freeform 14">
              <a:extLst>
                <a:ext uri="{FF2B5EF4-FFF2-40B4-BE49-F238E27FC236}">
                  <a16:creationId xmlns:a16="http://schemas.microsoft.com/office/drawing/2014/main" id="{08304468-A055-4D72-B38F-DCF32DC2549A}"/>
                </a:ext>
                <a:ext uri="{C183D7F6-B498-43B3-948B-1728B52AA6E4}">
                  <adec:decorative xmlns:adec="http://schemas.microsoft.com/office/drawing/2017/decorative" val="1"/>
                </a:ext>
              </a:extLst>
            </p:cNvPr>
            <p:cNvSpPr>
              <a:spLocks/>
            </p:cNvSpPr>
            <p:nvPr/>
          </p:nvSpPr>
          <p:spPr bwMode="auto">
            <a:xfrm>
              <a:off x="5544221" y="2202144"/>
              <a:ext cx="319786" cy="319787"/>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1" name="Group 4">
              <a:extLst>
                <a:ext uri="{FF2B5EF4-FFF2-40B4-BE49-F238E27FC236}">
                  <a16:creationId xmlns:a16="http://schemas.microsoft.com/office/drawing/2014/main" id="{750B97BA-B54E-42EB-AC79-B459A2E9EA73}"/>
                </a:ext>
              </a:extLst>
            </p:cNvPr>
            <p:cNvGrpSpPr>
              <a:grpSpLocks noChangeAspect="1"/>
            </p:cNvGrpSpPr>
            <p:nvPr/>
          </p:nvGrpSpPr>
          <p:grpSpPr bwMode="auto">
            <a:xfrm>
              <a:off x="5153264" y="2303450"/>
              <a:ext cx="468614" cy="468607"/>
              <a:chOff x="410" y="1520"/>
              <a:chExt cx="359" cy="359"/>
            </a:xfrm>
          </p:grpSpPr>
          <p:sp>
            <p:nvSpPr>
              <p:cNvPr id="82" name="AutoShape 3">
                <a:extLst>
                  <a:ext uri="{FF2B5EF4-FFF2-40B4-BE49-F238E27FC236}">
                    <a16:creationId xmlns:a16="http://schemas.microsoft.com/office/drawing/2014/main" id="{DF9A034A-A2FB-48D6-B9AD-42129DE7375A}"/>
                  </a:ext>
                  <a:ext uri="{C183D7F6-B498-43B3-948B-1728B52AA6E4}">
                    <adec:decorative xmlns:adec="http://schemas.microsoft.com/office/drawing/2017/decorative" val="1"/>
                  </a:ext>
                </a:extLst>
              </p:cNvPr>
              <p:cNvSpPr>
                <a:spLocks noChangeAspect="1" noChangeArrowheads="1" noTextEdit="1"/>
              </p:cNvSpPr>
              <p:nvPr/>
            </p:nvSpPr>
            <p:spPr bwMode="auto">
              <a:xfrm>
                <a:off x="410" y="1520"/>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
                <a:extLst>
                  <a:ext uri="{FF2B5EF4-FFF2-40B4-BE49-F238E27FC236}">
                    <a16:creationId xmlns:a16="http://schemas.microsoft.com/office/drawing/2014/main" id="{626EDA97-C4BB-49ED-ABBC-9F21CA74E067}"/>
                  </a:ext>
                  <a:ext uri="{C183D7F6-B498-43B3-948B-1728B52AA6E4}">
                    <adec:decorative xmlns:adec="http://schemas.microsoft.com/office/drawing/2017/decorative" val="1"/>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
                <a:extLst>
                  <a:ext uri="{FF2B5EF4-FFF2-40B4-BE49-F238E27FC236}">
                    <a16:creationId xmlns:a16="http://schemas.microsoft.com/office/drawing/2014/main" id="{AF337F96-AD64-493F-9926-32939A322273}"/>
                  </a:ext>
                  <a:ext uri="{C183D7F6-B498-43B3-948B-1728B52AA6E4}">
                    <adec:decorative xmlns:adec="http://schemas.microsoft.com/office/drawing/2017/decorative" val="1"/>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
                <a:extLst>
                  <a:ext uri="{FF2B5EF4-FFF2-40B4-BE49-F238E27FC236}">
                    <a16:creationId xmlns:a16="http://schemas.microsoft.com/office/drawing/2014/main" id="{77268FFA-05CC-428A-B27C-C8D68E514644}"/>
                  </a:ext>
                  <a:ext uri="{C183D7F6-B498-43B3-948B-1728B52AA6E4}">
                    <adec:decorative xmlns:adec="http://schemas.microsoft.com/office/drawing/2017/decorative" val="1"/>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
                <a:extLst>
                  <a:ext uri="{FF2B5EF4-FFF2-40B4-BE49-F238E27FC236}">
                    <a16:creationId xmlns:a16="http://schemas.microsoft.com/office/drawing/2014/main" id="{8C674763-7083-47CF-887E-8532C0C7911E}"/>
                  </a:ext>
                  <a:ext uri="{C183D7F6-B498-43B3-948B-1728B52AA6E4}">
                    <adec:decorative xmlns:adec="http://schemas.microsoft.com/office/drawing/2017/decorative" val="1"/>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9">
                <a:extLst>
                  <a:ext uri="{FF2B5EF4-FFF2-40B4-BE49-F238E27FC236}">
                    <a16:creationId xmlns:a16="http://schemas.microsoft.com/office/drawing/2014/main" id="{C3628848-B4F7-4CDA-9524-044025C7D829}"/>
                  </a:ext>
                  <a:ext uri="{C183D7F6-B498-43B3-948B-1728B52AA6E4}">
                    <adec:decorative xmlns:adec="http://schemas.microsoft.com/office/drawing/2017/decorative" val="1"/>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a:extLst>
                  <a:ext uri="{FF2B5EF4-FFF2-40B4-BE49-F238E27FC236}">
                    <a16:creationId xmlns:a16="http://schemas.microsoft.com/office/drawing/2014/main" id="{15B56696-F225-4DF2-81A5-828F5F1E7570}"/>
                  </a:ext>
                  <a:ext uri="{C183D7F6-B498-43B3-948B-1728B52AA6E4}">
                    <adec:decorative xmlns:adec="http://schemas.microsoft.com/office/drawing/2017/decorative" val="1"/>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9" name="Freeform 74">
              <a:extLst>
                <a:ext uri="{FF2B5EF4-FFF2-40B4-BE49-F238E27FC236}">
                  <a16:creationId xmlns:a16="http://schemas.microsoft.com/office/drawing/2014/main" id="{66FF20A7-ADF6-48D9-906C-1BE674715E30}"/>
                </a:ext>
                <a:ext uri="{C183D7F6-B498-43B3-948B-1728B52AA6E4}">
                  <adec:decorative xmlns:adec="http://schemas.microsoft.com/office/drawing/2017/decorative" val="1"/>
                </a:ext>
              </a:extLst>
            </p:cNvPr>
            <p:cNvSpPr>
              <a:spLocks/>
            </p:cNvSpPr>
            <p:nvPr/>
          </p:nvSpPr>
          <p:spPr bwMode="auto">
            <a:xfrm>
              <a:off x="5820867" y="1793106"/>
              <a:ext cx="586913" cy="360466"/>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Content Placeholder 4">
            <a:extLst>
              <a:ext uri="{FF2B5EF4-FFF2-40B4-BE49-F238E27FC236}">
                <a16:creationId xmlns:a16="http://schemas.microsoft.com/office/drawing/2014/main" id="{6E9168C1-E525-4136-935B-3CBAC1F5502C}"/>
              </a:ext>
            </a:extLst>
          </p:cNvPr>
          <p:cNvSpPr txBox="1">
            <a:spLocks/>
          </p:cNvSpPr>
          <p:nvPr/>
        </p:nvSpPr>
        <p:spPr>
          <a:xfrm>
            <a:off x="7273348" y="1541059"/>
            <a:ext cx="210312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39">
              <a:spcBef>
                <a:spcPts val="0"/>
              </a:spcBef>
              <a:spcAft>
                <a:spcPts val="2448"/>
              </a:spcAft>
              <a:buSzTx/>
              <a:buFont typeface="Wingdings" panose="05000000000000000000" pitchFamily="2" charset="2"/>
              <a:buNone/>
              <a:defRPr/>
            </a:pPr>
            <a:r>
              <a:rPr lang="en-US" sz="1800" kern="0" dirty="0">
                <a:solidFill>
                  <a:schemeClr val="bg1"/>
                </a:solidFill>
                <a:latin typeface="Segoe UI Semibold"/>
                <a:ea typeface="Segoe UI Semilight" charset="0"/>
                <a:cs typeface="Segoe UI Semibold" panose="020B0502040204020203" pitchFamily="34" charset="0"/>
              </a:rPr>
              <a:t>Run Azure services anywhere</a:t>
            </a:r>
          </a:p>
        </p:txBody>
      </p:sp>
      <p:sp>
        <p:nvSpPr>
          <p:cNvPr id="136" name="TextBox 135">
            <a:extLst>
              <a:ext uri="{FF2B5EF4-FFF2-40B4-BE49-F238E27FC236}">
                <a16:creationId xmlns:a16="http://schemas.microsoft.com/office/drawing/2014/main" id="{2EBEBE40-5A04-4E5D-9957-1802C1887042}"/>
              </a:ext>
            </a:extLst>
          </p:cNvPr>
          <p:cNvSpPr txBox="1"/>
          <p:nvPr/>
        </p:nvSpPr>
        <p:spPr>
          <a:xfrm>
            <a:off x="7289328" y="3991555"/>
            <a:ext cx="1901952" cy="2277547"/>
          </a:xfrm>
          <a:prstGeom prst="rect">
            <a:avLst/>
          </a:prstGeom>
          <a:noFill/>
        </p:spPr>
        <p:txBody>
          <a:bodyPr wrap="square">
            <a:spAutoFit/>
          </a:bodyPr>
          <a:lstStyle/>
          <a:p>
            <a:pPr fontAlgn="base">
              <a:spcBef>
                <a:spcPct val="0"/>
              </a:spcBef>
              <a:spcAft>
                <a:spcPts val="600"/>
              </a:spcAft>
              <a:buSzPct val="95000"/>
            </a:pPr>
            <a:r>
              <a:rPr lang="en-US" sz="1200" kern="0" dirty="0">
                <a:gradFill>
                  <a:gsLst>
                    <a:gs pos="2917">
                      <a:prstClr val="black"/>
                    </a:gs>
                    <a:gs pos="30000">
                      <a:prstClr val="black"/>
                    </a:gs>
                  </a:gsLst>
                  <a:lin ang="5400000" scaled="0"/>
                </a:gradFill>
                <a:latin typeface="Segoe UI"/>
              </a:rPr>
              <a:t>Stay current with the latest Azure innovations with Azure Arc enabled services.</a:t>
            </a:r>
          </a:p>
          <a:p>
            <a:pPr fontAlgn="base">
              <a:spcBef>
                <a:spcPct val="0"/>
              </a:spcBef>
              <a:spcAft>
                <a:spcPts val="600"/>
              </a:spcAft>
              <a:buSzPct val="95000"/>
            </a:pPr>
            <a:r>
              <a:rPr lang="en-US" sz="1200" kern="0" dirty="0">
                <a:gradFill>
                  <a:gsLst>
                    <a:gs pos="2917">
                      <a:prstClr val="black"/>
                    </a:gs>
                    <a:gs pos="30000">
                      <a:prstClr val="black"/>
                    </a:gs>
                  </a:gsLst>
                  <a:lin ang="5400000" scaled="0"/>
                </a:gradFill>
                <a:latin typeface="Segoe UI"/>
              </a:rPr>
              <a:t>Elastically scale based on capacity, deploy data in seconds.</a:t>
            </a:r>
          </a:p>
          <a:p>
            <a:pPr fontAlgn="base">
              <a:spcBef>
                <a:spcPct val="0"/>
              </a:spcBef>
              <a:spcAft>
                <a:spcPts val="600"/>
              </a:spcAft>
              <a:buSzPct val="95000"/>
            </a:pPr>
            <a:r>
              <a:rPr lang="en-US" sz="1200" kern="0" dirty="0">
                <a:gradFill>
                  <a:gsLst>
                    <a:gs pos="2917">
                      <a:prstClr val="black"/>
                    </a:gs>
                    <a:gs pos="30000">
                      <a:prstClr val="black"/>
                    </a:gs>
                  </a:gsLst>
                  <a:lin ang="5400000" scaled="0"/>
                </a:gradFill>
                <a:latin typeface="Segoe UI"/>
              </a:rPr>
              <a:t>Ensure consistency with unified operations, management, and security.</a:t>
            </a:r>
          </a:p>
        </p:txBody>
      </p:sp>
      <p:grpSp>
        <p:nvGrpSpPr>
          <p:cNvPr id="139" name="Group 138">
            <a:extLst>
              <a:ext uri="{FF2B5EF4-FFF2-40B4-BE49-F238E27FC236}">
                <a16:creationId xmlns:a16="http://schemas.microsoft.com/office/drawing/2014/main" id="{65A82439-4C95-4333-8816-13276B26C63B}"/>
              </a:ext>
              <a:ext uri="{C183D7F6-B498-43B3-948B-1728B52AA6E4}">
                <adec:decorative xmlns:adec="http://schemas.microsoft.com/office/drawing/2017/decorative" val="1"/>
              </a:ext>
            </a:extLst>
          </p:cNvPr>
          <p:cNvGrpSpPr/>
          <p:nvPr/>
        </p:nvGrpSpPr>
        <p:grpSpPr>
          <a:xfrm>
            <a:off x="7556084" y="2374586"/>
            <a:ext cx="1563717" cy="1481192"/>
            <a:chOff x="9373480" y="2302412"/>
            <a:chExt cx="1563717" cy="1481192"/>
          </a:xfrm>
        </p:grpSpPr>
        <p:sp>
          <p:nvSpPr>
            <p:cNvPr id="140" name="Oval 139">
              <a:extLst>
                <a:ext uri="{FF2B5EF4-FFF2-40B4-BE49-F238E27FC236}">
                  <a16:creationId xmlns:a16="http://schemas.microsoft.com/office/drawing/2014/main" id="{688F578E-95AE-4EF5-9D72-683DE413CE91}"/>
                </a:ext>
              </a:extLst>
            </p:cNvPr>
            <p:cNvSpPr/>
            <p:nvPr/>
          </p:nvSpPr>
          <p:spPr bwMode="auto">
            <a:xfrm>
              <a:off x="9446536" y="2421529"/>
              <a:ext cx="1362075" cy="1362075"/>
            </a:xfrm>
            <a:prstGeom prst="ellips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43" name="Group 142">
              <a:extLst>
                <a:ext uri="{FF2B5EF4-FFF2-40B4-BE49-F238E27FC236}">
                  <a16:creationId xmlns:a16="http://schemas.microsoft.com/office/drawing/2014/main" id="{A33CC2A6-D6E8-4742-9871-EE1D7B124B67}"/>
                </a:ext>
              </a:extLst>
            </p:cNvPr>
            <p:cNvGrpSpPr/>
            <p:nvPr/>
          </p:nvGrpSpPr>
          <p:grpSpPr>
            <a:xfrm>
              <a:off x="9846235" y="2765517"/>
              <a:ext cx="562679" cy="674104"/>
              <a:chOff x="9542400" y="2520955"/>
              <a:chExt cx="562679" cy="674104"/>
            </a:xfrm>
          </p:grpSpPr>
          <p:grpSp>
            <p:nvGrpSpPr>
              <p:cNvPr id="155" name="Group 154">
                <a:extLst>
                  <a:ext uri="{FF2B5EF4-FFF2-40B4-BE49-F238E27FC236}">
                    <a16:creationId xmlns:a16="http://schemas.microsoft.com/office/drawing/2014/main" id="{C0E588C6-8A78-4AE8-91F3-318D3B135D14}"/>
                  </a:ext>
                </a:extLst>
              </p:cNvPr>
              <p:cNvGrpSpPr/>
              <p:nvPr/>
            </p:nvGrpSpPr>
            <p:grpSpPr>
              <a:xfrm>
                <a:off x="9542400" y="2520955"/>
                <a:ext cx="562679" cy="283443"/>
                <a:chOff x="1419697" y="2812532"/>
                <a:chExt cx="1091633" cy="549900"/>
              </a:xfrm>
            </p:grpSpPr>
            <p:sp>
              <p:nvSpPr>
                <p:cNvPr id="171" name="cloud 4" descr="cloud">
                  <a:extLst>
                    <a:ext uri="{FF2B5EF4-FFF2-40B4-BE49-F238E27FC236}">
                      <a16:creationId xmlns:a16="http://schemas.microsoft.com/office/drawing/2014/main" id="{BADC0B9F-4005-45B7-8F8A-2831E9E41ED7}"/>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2" name="cloud 4" descr="cloud">
                  <a:extLst>
                    <a:ext uri="{FF2B5EF4-FFF2-40B4-BE49-F238E27FC236}">
                      <a16:creationId xmlns:a16="http://schemas.microsoft.com/office/drawing/2014/main" id="{7D665216-A392-4AB0-B854-D06E4E24512C}"/>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3" name="cloud 4" descr="cloud">
                  <a:extLst>
                    <a:ext uri="{FF2B5EF4-FFF2-40B4-BE49-F238E27FC236}">
                      <a16:creationId xmlns:a16="http://schemas.microsoft.com/office/drawing/2014/main" id="{11740DB1-C7C3-43CE-B062-ED837B510858}"/>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56" name="Group 155">
                <a:extLst>
                  <a:ext uri="{FF2B5EF4-FFF2-40B4-BE49-F238E27FC236}">
                    <a16:creationId xmlns:a16="http://schemas.microsoft.com/office/drawing/2014/main" id="{288964A9-58DF-4172-9FD4-AC30D33BC696}"/>
                  </a:ext>
                </a:extLst>
              </p:cNvPr>
              <p:cNvGrpSpPr/>
              <p:nvPr/>
            </p:nvGrpSpPr>
            <p:grpSpPr>
              <a:xfrm>
                <a:off x="9562077" y="2746782"/>
                <a:ext cx="423298" cy="448277"/>
                <a:chOff x="6510727" y="4347819"/>
                <a:chExt cx="499674" cy="529160"/>
              </a:xfrm>
            </p:grpSpPr>
            <p:sp>
              <p:nvSpPr>
                <p:cNvPr id="157" name="Freeform: Shape 156">
                  <a:extLst>
                    <a:ext uri="{FF2B5EF4-FFF2-40B4-BE49-F238E27FC236}">
                      <a16:creationId xmlns:a16="http://schemas.microsoft.com/office/drawing/2014/main" id="{EA114C15-204C-4522-9A14-CDC0629DA8FF}"/>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A814E3B1-A7A4-4FC1-A4FB-4E214B2BB418}"/>
                    </a:ext>
                  </a:extLst>
                </p:cNvPr>
                <p:cNvGrpSpPr/>
                <p:nvPr/>
              </p:nvGrpSpPr>
              <p:grpSpPr>
                <a:xfrm>
                  <a:off x="6558497" y="4441365"/>
                  <a:ext cx="282498" cy="101334"/>
                  <a:chOff x="3292936" y="2556427"/>
                  <a:chExt cx="597929" cy="214484"/>
                </a:xfrm>
                <a:solidFill>
                  <a:schemeClr val="bg1"/>
                </a:solidFill>
              </p:grpSpPr>
              <p:sp useBgFill="1">
                <p:nvSpPr>
                  <p:cNvPr id="167" name="Rectangle 166">
                    <a:extLst>
                      <a:ext uri="{FF2B5EF4-FFF2-40B4-BE49-F238E27FC236}">
                        <a16:creationId xmlns:a16="http://schemas.microsoft.com/office/drawing/2014/main" id="{0436E6B3-79DC-4A5D-A280-62511E040ED6}"/>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68" name="Rectangle 167">
                    <a:extLst>
                      <a:ext uri="{FF2B5EF4-FFF2-40B4-BE49-F238E27FC236}">
                        <a16:creationId xmlns:a16="http://schemas.microsoft.com/office/drawing/2014/main" id="{1FFE4B08-D7AB-43B7-A3F1-DC033C4F2B86}"/>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69" name="Rectangle 168">
                    <a:extLst>
                      <a:ext uri="{FF2B5EF4-FFF2-40B4-BE49-F238E27FC236}">
                        <a16:creationId xmlns:a16="http://schemas.microsoft.com/office/drawing/2014/main" id="{D755AA3F-B611-4AFA-AFF5-C102F7B6A825}"/>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70" name="Rectangle 169">
                    <a:extLst>
                      <a:ext uri="{FF2B5EF4-FFF2-40B4-BE49-F238E27FC236}">
                        <a16:creationId xmlns:a16="http://schemas.microsoft.com/office/drawing/2014/main" id="{913F2062-B61C-415B-9AC3-537E38213AC4}"/>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A452825E-5150-4792-90B2-48BEA8664099}"/>
                    </a:ext>
                  </a:extLst>
                </p:cNvPr>
                <p:cNvGrpSpPr/>
                <p:nvPr/>
              </p:nvGrpSpPr>
              <p:grpSpPr>
                <a:xfrm>
                  <a:off x="6558497" y="4576276"/>
                  <a:ext cx="282498" cy="101334"/>
                  <a:chOff x="3292936" y="2556427"/>
                  <a:chExt cx="597929" cy="214484"/>
                </a:xfrm>
                <a:solidFill>
                  <a:schemeClr val="bg1"/>
                </a:solidFill>
              </p:grpSpPr>
              <p:sp useBgFill="1">
                <p:nvSpPr>
                  <p:cNvPr id="163" name="Rectangle 162">
                    <a:extLst>
                      <a:ext uri="{FF2B5EF4-FFF2-40B4-BE49-F238E27FC236}">
                        <a16:creationId xmlns:a16="http://schemas.microsoft.com/office/drawing/2014/main" id="{4D619CBC-094F-47F9-8EEF-CC80A2AB446D}"/>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64" name="Rectangle 163">
                    <a:extLst>
                      <a:ext uri="{FF2B5EF4-FFF2-40B4-BE49-F238E27FC236}">
                        <a16:creationId xmlns:a16="http://schemas.microsoft.com/office/drawing/2014/main" id="{2B54A396-1610-4286-8257-20D5A5B34592}"/>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65" name="Rectangle 164">
                    <a:extLst>
                      <a:ext uri="{FF2B5EF4-FFF2-40B4-BE49-F238E27FC236}">
                        <a16:creationId xmlns:a16="http://schemas.microsoft.com/office/drawing/2014/main" id="{F6F5D48A-750C-4589-97D8-4C8F4CD5F643}"/>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66" name="Rectangle 165">
                    <a:extLst>
                      <a:ext uri="{FF2B5EF4-FFF2-40B4-BE49-F238E27FC236}">
                        <a16:creationId xmlns:a16="http://schemas.microsoft.com/office/drawing/2014/main" id="{0F1CC1F8-BE2F-4B77-BBD7-42A220C33275}"/>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160" name="Rectangle 159">
                  <a:extLst>
                    <a:ext uri="{FF2B5EF4-FFF2-40B4-BE49-F238E27FC236}">
                      <a16:creationId xmlns:a16="http://schemas.microsoft.com/office/drawing/2014/main" id="{9F8362A1-FD4F-4D3D-B8B4-134AF1AFAE95}"/>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61" name="Rectangle 160">
                  <a:extLst>
                    <a:ext uri="{FF2B5EF4-FFF2-40B4-BE49-F238E27FC236}">
                      <a16:creationId xmlns:a16="http://schemas.microsoft.com/office/drawing/2014/main" id="{F446821A-C98C-45E1-96BC-0A553F3ABE1F}"/>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62" name="Rectangle 161">
                  <a:extLst>
                    <a:ext uri="{FF2B5EF4-FFF2-40B4-BE49-F238E27FC236}">
                      <a16:creationId xmlns:a16="http://schemas.microsoft.com/office/drawing/2014/main" id="{0C4332EB-6C62-4CBB-9AFC-267C9EA5A40B}"/>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pic>
          <p:nvPicPr>
            <p:cNvPr id="154" name="Graphic 153">
              <a:extLst>
                <a:ext uri="{FF2B5EF4-FFF2-40B4-BE49-F238E27FC236}">
                  <a16:creationId xmlns:a16="http://schemas.microsoft.com/office/drawing/2014/main" id="{E60537A9-2372-42BB-B8BF-A0D0FAAF5B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7992" y="3531506"/>
              <a:ext cx="204159" cy="204159"/>
            </a:xfrm>
            <a:prstGeom prst="rect">
              <a:avLst/>
            </a:prstGeom>
          </p:spPr>
        </p:pic>
        <p:pic>
          <p:nvPicPr>
            <p:cNvPr id="152" name="Graphic 151">
              <a:extLst>
                <a:ext uri="{FF2B5EF4-FFF2-40B4-BE49-F238E27FC236}">
                  <a16:creationId xmlns:a16="http://schemas.microsoft.com/office/drawing/2014/main" id="{19D9729D-8C0C-4BBF-A75C-4C8E37F446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73480" y="2810147"/>
              <a:ext cx="238186" cy="238186"/>
            </a:xfrm>
            <a:prstGeom prst="rect">
              <a:avLst/>
            </a:prstGeom>
          </p:spPr>
        </p:pic>
        <p:pic>
          <p:nvPicPr>
            <p:cNvPr id="150" name="Graphic 149">
              <a:extLst>
                <a:ext uri="{FF2B5EF4-FFF2-40B4-BE49-F238E27FC236}">
                  <a16:creationId xmlns:a16="http://schemas.microsoft.com/office/drawing/2014/main" id="{803BB657-4845-412A-A5AB-0F5E8D8157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74876" y="3509730"/>
              <a:ext cx="242948" cy="242948"/>
            </a:xfrm>
            <a:prstGeom prst="rect">
              <a:avLst/>
            </a:prstGeom>
          </p:spPr>
        </p:pic>
        <p:pic>
          <p:nvPicPr>
            <p:cNvPr id="147" name="Graphic 146">
              <a:extLst>
                <a:ext uri="{FF2B5EF4-FFF2-40B4-BE49-F238E27FC236}">
                  <a16:creationId xmlns:a16="http://schemas.microsoft.com/office/drawing/2014/main" id="{CD555136-D7CE-4F14-80B8-ED4EFE22B5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1888" y="2302412"/>
              <a:ext cx="251370" cy="251370"/>
            </a:xfrm>
            <a:prstGeom prst="rect">
              <a:avLst/>
            </a:prstGeom>
          </p:spPr>
        </p:pic>
        <p:pic>
          <p:nvPicPr>
            <p:cNvPr id="148" name="Kubernetes" descr="Kubernetes">
              <a:extLst>
                <a:ext uri="{FF2B5EF4-FFF2-40B4-BE49-F238E27FC236}">
                  <a16:creationId xmlns:a16="http://schemas.microsoft.com/office/drawing/2014/main" id="{0E698B2D-FC08-403E-AEB9-3C1EAC1236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83197" y="2802240"/>
              <a:ext cx="254000" cy="254000"/>
            </a:xfrm>
            <a:prstGeom prst="rect">
              <a:avLst/>
            </a:prstGeom>
          </p:spPr>
        </p:pic>
      </p:grpSp>
    </p:spTree>
    <p:extLst>
      <p:ext uri="{BB962C8B-B14F-4D97-AF65-F5344CB8AC3E}">
        <p14:creationId xmlns:p14="http://schemas.microsoft.com/office/powerpoint/2010/main" val="142831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p:txBody>
          <a:bodyPr/>
          <a:lstStyle/>
          <a:p>
            <a:r>
              <a:rPr lang="en-US" sz="3600" dirty="0"/>
              <a:t>Azure SQL Managed Instance</a:t>
            </a:r>
          </a:p>
        </p:txBody>
      </p:sp>
      <p:sp>
        <p:nvSpPr>
          <p:cNvPr id="8" name="TextBox 7">
            <a:extLst>
              <a:ext uri="{FF2B5EF4-FFF2-40B4-BE49-F238E27FC236}">
                <a16:creationId xmlns:a16="http://schemas.microsoft.com/office/drawing/2014/main" id="{A894C96E-9EB9-4147-9CD7-1F2086A8FDB3}"/>
              </a:ext>
            </a:extLst>
          </p:cNvPr>
          <p:cNvSpPr txBox="1"/>
          <p:nvPr/>
        </p:nvSpPr>
        <p:spPr>
          <a:xfrm>
            <a:off x="388307" y="901566"/>
            <a:ext cx="9430008" cy="572464"/>
          </a:xfrm>
          <a:prstGeom prst="rect">
            <a:avLst/>
          </a:prstGeom>
          <a:noFill/>
        </p:spPr>
        <p:txBody>
          <a:bodyPr wrap="square" lIns="182880" tIns="146304" rIns="182880" bIns="146304" rtlCol="0" anchor="t">
            <a:spAutoFit/>
          </a:bodyPr>
          <a:lstStyle/>
          <a:p>
            <a:pPr>
              <a:lnSpc>
                <a:spcPct val="90000"/>
              </a:lnSpc>
              <a:spcAft>
                <a:spcPts val="600"/>
              </a:spcAft>
            </a:pPr>
            <a:r>
              <a:rPr lang="en-US" sz="2000" dirty="0">
                <a:ln w="3175">
                  <a:noFill/>
                </a:ln>
                <a:solidFill>
                  <a:schemeClr val="accent1"/>
                </a:solidFill>
                <a:latin typeface="+mj-lt"/>
                <a:cs typeface="Segoe UI Semibold"/>
              </a:rPr>
              <a:t>Combine the best of SQL Server with the benefits of a fully managed service</a:t>
            </a:r>
            <a:endParaRPr lang="en-US" dirty="0">
              <a:solidFill>
                <a:schemeClr val="accent1"/>
              </a:solidFill>
              <a:cs typeface="Segoe UI Semibold"/>
            </a:endParaRPr>
          </a:p>
        </p:txBody>
      </p:sp>
      <p:grpSp>
        <p:nvGrpSpPr>
          <p:cNvPr id="5" name="Group 4">
            <a:extLst>
              <a:ext uri="{FF2B5EF4-FFF2-40B4-BE49-F238E27FC236}">
                <a16:creationId xmlns:a16="http://schemas.microsoft.com/office/drawing/2014/main" id="{5C420600-5B63-D54C-A591-C153A948A6E8}"/>
              </a:ext>
              <a:ext uri="{C183D7F6-B498-43B3-948B-1728B52AA6E4}">
                <adec:decorative xmlns:adec="http://schemas.microsoft.com/office/drawing/2017/decorative" val="1"/>
              </a:ext>
            </a:extLst>
          </p:cNvPr>
          <p:cNvGrpSpPr/>
          <p:nvPr/>
        </p:nvGrpSpPr>
        <p:grpSpPr>
          <a:xfrm rot="5400000">
            <a:off x="4418386" y="-1805240"/>
            <a:ext cx="3366464" cy="11015544"/>
            <a:chOff x="582401" y="-3249212"/>
            <a:chExt cx="2572824" cy="8418641"/>
          </a:xfrm>
        </p:grpSpPr>
        <p:sp>
          <p:nvSpPr>
            <p:cNvPr id="19" name="Rounded Rectangle 18">
              <a:extLst>
                <a:ext uri="{FF2B5EF4-FFF2-40B4-BE49-F238E27FC236}">
                  <a16:creationId xmlns:a16="http://schemas.microsoft.com/office/drawing/2014/main" id="{174820BD-01F7-8344-8095-4D9FAEB23B85}"/>
                </a:ext>
                <a:ext uri="{C183D7F6-B498-43B3-948B-1728B52AA6E4}">
                  <adec:decorative xmlns:adec="http://schemas.microsoft.com/office/drawing/2017/decorative" val="1"/>
                </a:ext>
              </a:extLst>
            </p:cNvPr>
            <p:cNvSpPr/>
            <p:nvPr/>
          </p:nvSpPr>
          <p:spPr>
            <a:xfrm>
              <a:off x="582401" y="-3249212"/>
              <a:ext cx="2572824" cy="6055003"/>
            </a:xfrm>
            <a:prstGeom prst="roundRect">
              <a:avLst>
                <a:gd name="adj" fmla="val 394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C2A9482C-044D-5544-BFA2-43122C3AB780}"/>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ounded Rectangle 17">
            <a:extLst>
              <a:ext uri="{FF2B5EF4-FFF2-40B4-BE49-F238E27FC236}">
                <a16:creationId xmlns:a16="http://schemas.microsoft.com/office/drawing/2014/main" id="{E6FEBD7B-D3C0-E743-9929-63BF2E50614E}"/>
              </a:ext>
              <a:ext uri="{C183D7F6-B498-43B3-948B-1728B52AA6E4}">
                <adec:decorative xmlns:adec="http://schemas.microsoft.com/office/drawing/2017/decorative" val="1"/>
              </a:ext>
            </a:extLst>
          </p:cNvPr>
          <p:cNvSpPr/>
          <p:nvPr/>
        </p:nvSpPr>
        <p:spPr>
          <a:xfrm>
            <a:off x="587828" y="5577862"/>
            <a:ext cx="11016344" cy="358490"/>
          </a:xfrm>
          <a:prstGeom prst="roundRect">
            <a:avLst>
              <a:gd name="adj"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dirty="0">
              <a:solidFill>
                <a:schemeClr val="accent2"/>
              </a:solidFill>
              <a:ea typeface="Segoe UI" pitchFamily="34" charset="0"/>
              <a:cs typeface="Segoe UI" pitchFamily="34" charset="0"/>
            </a:endParaRPr>
          </a:p>
        </p:txBody>
      </p:sp>
      <p:grpSp>
        <p:nvGrpSpPr>
          <p:cNvPr id="24" name="Graphic 1">
            <a:extLst>
              <a:ext uri="{FF2B5EF4-FFF2-40B4-BE49-F238E27FC236}">
                <a16:creationId xmlns:a16="http://schemas.microsoft.com/office/drawing/2014/main" id="{5CE569E0-2395-C643-AC01-95E147E6C5E0}"/>
              </a:ext>
              <a:ext uri="{C183D7F6-B498-43B3-948B-1728B52AA6E4}">
                <adec:decorative xmlns:adec="http://schemas.microsoft.com/office/drawing/2017/decorative" val="1"/>
              </a:ext>
            </a:extLst>
          </p:cNvPr>
          <p:cNvGrpSpPr>
            <a:grpSpLocks noChangeAspect="1"/>
          </p:cNvGrpSpPr>
          <p:nvPr/>
        </p:nvGrpSpPr>
        <p:grpSpPr>
          <a:xfrm>
            <a:off x="132135" y="6163320"/>
            <a:ext cx="551252" cy="551683"/>
            <a:chOff x="3537040" y="7516899"/>
            <a:chExt cx="395374" cy="395683"/>
          </a:xfrm>
          <a:solidFill>
            <a:schemeClr val="accent1"/>
          </a:solidFill>
        </p:grpSpPr>
        <p:sp>
          <p:nvSpPr>
            <p:cNvPr id="25" name="Freeform: Shape 65">
              <a:extLst>
                <a:ext uri="{FF2B5EF4-FFF2-40B4-BE49-F238E27FC236}">
                  <a16:creationId xmlns:a16="http://schemas.microsoft.com/office/drawing/2014/main" id="{07A25283-FBA8-1F48-91DA-669354AC00E0}"/>
                </a:ext>
                <a:ext uri="{C183D7F6-B498-43B3-948B-1728B52AA6E4}">
                  <adec:decorative xmlns:adec="http://schemas.microsoft.com/office/drawing/2017/decorative" val="1"/>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26" name="Freeform: Shape 66">
              <a:extLst>
                <a:ext uri="{FF2B5EF4-FFF2-40B4-BE49-F238E27FC236}">
                  <a16:creationId xmlns:a16="http://schemas.microsoft.com/office/drawing/2014/main" id="{9A3E4B9D-B422-B34B-B973-31921839437E}"/>
                </a:ext>
                <a:ext uri="{C183D7F6-B498-43B3-948B-1728B52AA6E4}">
                  <adec:decorative xmlns:adec="http://schemas.microsoft.com/office/drawing/2017/decorative" val="1"/>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pic>
        <p:nvPicPr>
          <p:cNvPr id="9" name="Picture 8" descr="SQL managed instance logo">
            <a:extLst>
              <a:ext uri="{FF2B5EF4-FFF2-40B4-BE49-F238E27FC236}">
                <a16:creationId xmlns:a16="http://schemas.microsoft.com/office/drawing/2014/main" id="{8FDC6CEF-547A-4140-85D3-45B8AEAFD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761" y="2351688"/>
            <a:ext cx="2511810" cy="2680637"/>
          </a:xfrm>
          <a:prstGeom prst="rect">
            <a:avLst/>
          </a:prstGeom>
        </p:spPr>
      </p:pic>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10"/>
          </p:nvPr>
        </p:nvSpPr>
        <p:spPr>
          <a:xfrm>
            <a:off x="4217487" y="2421306"/>
            <a:ext cx="7007104" cy="2492862"/>
          </a:xfrm>
        </p:spPr>
        <p:txBody>
          <a:bodyPr/>
          <a:lstStyle/>
          <a:p>
            <a:pPr marL="171450" indent="-171450" fontAlgn="base">
              <a:spcBef>
                <a:spcPct val="0"/>
              </a:spcBef>
              <a:spcAft>
                <a:spcPts val="600"/>
              </a:spcAft>
              <a:buSzPct val="95000"/>
              <a:buFont typeface="Arial" panose="020B0604020202020204" pitchFamily="34" charset="0"/>
              <a:buChar char="•"/>
              <a:defRPr/>
            </a:pPr>
            <a:r>
              <a:rPr lang="en-US" kern="0" dirty="0">
                <a:solidFill>
                  <a:schemeClr val="bg1"/>
                </a:solidFill>
              </a:rPr>
              <a:t>Full SQL Server surface area </a:t>
            </a:r>
          </a:p>
          <a:p>
            <a:pPr marL="171450" indent="-171450" fontAlgn="base">
              <a:spcBef>
                <a:spcPct val="0"/>
              </a:spcBef>
              <a:spcAft>
                <a:spcPts val="600"/>
              </a:spcAft>
              <a:buSzPct val="95000"/>
              <a:buFont typeface="Arial" panose="020B0604020202020204" pitchFamily="34" charset="0"/>
              <a:buChar char="•"/>
              <a:defRPr/>
            </a:pPr>
            <a:r>
              <a:rPr lang="en-US" kern="0" dirty="0">
                <a:solidFill>
                  <a:schemeClr val="bg1"/>
                </a:solidFill>
              </a:rPr>
              <a:t>Native VNET integration provides private IP address and </a:t>
            </a:r>
            <a:r>
              <a:rPr lang="en-US" dirty="0">
                <a:solidFill>
                  <a:schemeClr val="bg1"/>
                </a:solidFill>
              </a:rPr>
              <a:t>full isolation from other tenants without resource sharing </a:t>
            </a:r>
          </a:p>
          <a:p>
            <a:pPr marL="171450" indent="-171450" fontAlgn="base">
              <a:spcBef>
                <a:spcPct val="0"/>
              </a:spcBef>
              <a:spcAft>
                <a:spcPts val="600"/>
              </a:spcAft>
              <a:buSzPct val="95000"/>
              <a:buFont typeface="Arial" panose="020B0604020202020204" pitchFamily="34" charset="0"/>
              <a:buChar char="•"/>
              <a:defRPr/>
            </a:pPr>
            <a:r>
              <a:rPr lang="en-US" kern="0" dirty="0">
                <a:solidFill>
                  <a:schemeClr val="bg1"/>
                </a:solidFill>
              </a:rPr>
              <a:t>Always up to date</a:t>
            </a:r>
          </a:p>
          <a:p>
            <a:pPr marL="171450" indent="-171450" fontAlgn="base">
              <a:spcBef>
                <a:spcPct val="0"/>
              </a:spcBef>
              <a:spcAft>
                <a:spcPts val="600"/>
              </a:spcAft>
              <a:buSzPct val="95000"/>
              <a:buFont typeface="Arial" panose="020B0604020202020204" pitchFamily="34" charset="0"/>
              <a:buChar char="•"/>
              <a:defRPr/>
            </a:pPr>
            <a:r>
              <a:rPr lang="en-US" kern="0" dirty="0">
                <a:solidFill>
                  <a:schemeClr val="bg1"/>
                </a:solidFill>
              </a:rPr>
              <a:t>Built-in HA with Always-on</a:t>
            </a:r>
          </a:p>
          <a:p>
            <a:pPr marL="171450" indent="-171450" fontAlgn="base">
              <a:spcBef>
                <a:spcPct val="0"/>
              </a:spcBef>
              <a:spcAft>
                <a:spcPts val="600"/>
              </a:spcAft>
              <a:buSzPct val="95000"/>
              <a:buFont typeface="Arial" panose="020B0604020202020204" pitchFamily="34" charset="0"/>
              <a:buChar char="•"/>
              <a:defRPr/>
            </a:pPr>
            <a:r>
              <a:rPr lang="en-US" kern="0" dirty="0">
                <a:solidFill>
                  <a:schemeClr val="bg1"/>
                </a:solidFill>
              </a:rPr>
              <a:t>99.99% SLA out of the box</a:t>
            </a:r>
          </a:p>
          <a:p>
            <a:pPr marL="171450" indent="-171450" fontAlgn="base">
              <a:spcBef>
                <a:spcPct val="0"/>
              </a:spcBef>
              <a:spcAft>
                <a:spcPts val="600"/>
              </a:spcAft>
              <a:buSzPct val="95000"/>
              <a:buFont typeface="Arial" panose="020B0604020202020204" pitchFamily="34" charset="0"/>
              <a:buChar char="•"/>
              <a:defRPr/>
            </a:pPr>
            <a:r>
              <a:rPr lang="en-US" kern="0" dirty="0">
                <a:solidFill>
                  <a:schemeClr val="bg1"/>
                </a:solidFill>
              </a:rPr>
              <a:t>Built-in intelligent performance and security</a:t>
            </a:r>
          </a:p>
        </p:txBody>
      </p:sp>
      <p:sp>
        <p:nvSpPr>
          <p:cNvPr id="6" name="TextBox 5">
            <a:extLst>
              <a:ext uri="{FF2B5EF4-FFF2-40B4-BE49-F238E27FC236}">
                <a16:creationId xmlns:a16="http://schemas.microsoft.com/office/drawing/2014/main" id="{A8D4C61A-4327-48A8-B509-0845637C31B2}"/>
              </a:ext>
            </a:extLst>
          </p:cNvPr>
          <p:cNvSpPr txBox="1"/>
          <p:nvPr/>
        </p:nvSpPr>
        <p:spPr>
          <a:xfrm>
            <a:off x="589977" y="5614927"/>
            <a:ext cx="10904005" cy="276999"/>
          </a:xfrm>
          <a:prstGeom prst="rect">
            <a:avLst/>
          </a:prstGeom>
          <a:noFill/>
        </p:spPr>
        <p:txBody>
          <a:bodyPr wrap="square" lIns="0" tIns="0" rIns="0" bIns="0" rtlCol="0">
            <a:spAutoFit/>
          </a:bodyPr>
          <a:lstStyle/>
          <a:p>
            <a:pPr algn="ctr" defTabSz="913760">
              <a:defRPr/>
            </a:pPr>
            <a:r>
              <a:rPr lang="en-US" b="1" dirty="0">
                <a:latin typeface="Segoe UI"/>
              </a:rPr>
              <a:t>Migrating to Managed Instance means virtually no code changes to your apps</a:t>
            </a:r>
          </a:p>
        </p:txBody>
      </p:sp>
    </p:spTree>
    <p:extLst>
      <p:ext uri="{BB962C8B-B14F-4D97-AF65-F5344CB8AC3E}">
        <p14:creationId xmlns:p14="http://schemas.microsoft.com/office/powerpoint/2010/main" val="23311423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ounded Rectangle 28">
            <a:extLst>
              <a:ext uri="{FF2B5EF4-FFF2-40B4-BE49-F238E27FC236}">
                <a16:creationId xmlns:a16="http://schemas.microsoft.com/office/drawing/2014/main" id="{A5491D4B-451F-4A97-B218-EC0BABC3478D}"/>
              </a:ext>
              <a:ext uri="{C183D7F6-B498-43B3-948B-1728B52AA6E4}">
                <adec:decorative xmlns:adec="http://schemas.microsoft.com/office/drawing/2017/decorative" val="1"/>
              </a:ext>
            </a:extLst>
          </p:cNvPr>
          <p:cNvSpPr/>
          <p:nvPr/>
        </p:nvSpPr>
        <p:spPr>
          <a:xfrm rot="5400000">
            <a:off x="5428575" y="-706911"/>
            <a:ext cx="1030379" cy="10427711"/>
          </a:xfrm>
          <a:prstGeom prst="roundRect">
            <a:avLst>
              <a:gd name="adj" fmla="val 91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28">
            <a:extLst>
              <a:ext uri="{FF2B5EF4-FFF2-40B4-BE49-F238E27FC236}">
                <a16:creationId xmlns:a16="http://schemas.microsoft.com/office/drawing/2014/main" id="{B6D30A30-F68F-4B99-B59F-D3D2F15C10BC}"/>
              </a:ext>
              <a:ext uri="{C183D7F6-B498-43B3-948B-1728B52AA6E4}">
                <adec:decorative xmlns:adec="http://schemas.microsoft.com/office/drawing/2017/decorative" val="1"/>
              </a:ext>
            </a:extLst>
          </p:cNvPr>
          <p:cNvSpPr/>
          <p:nvPr/>
        </p:nvSpPr>
        <p:spPr>
          <a:xfrm rot="5400000">
            <a:off x="5428575" y="-1857996"/>
            <a:ext cx="1030379" cy="10427713"/>
          </a:xfrm>
          <a:prstGeom prst="roundRect">
            <a:avLst>
              <a:gd name="adj" fmla="val 91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28">
            <a:extLst>
              <a:ext uri="{FF2B5EF4-FFF2-40B4-BE49-F238E27FC236}">
                <a16:creationId xmlns:a16="http://schemas.microsoft.com/office/drawing/2014/main" id="{8A4D03F4-7064-4532-AA81-D8A927312AD5}"/>
              </a:ext>
              <a:ext uri="{C183D7F6-B498-43B3-948B-1728B52AA6E4}">
                <adec:decorative xmlns:adec="http://schemas.microsoft.com/office/drawing/2017/decorative" val="1"/>
              </a:ext>
            </a:extLst>
          </p:cNvPr>
          <p:cNvSpPr/>
          <p:nvPr/>
        </p:nvSpPr>
        <p:spPr>
          <a:xfrm rot="5400000">
            <a:off x="5428574" y="-3022440"/>
            <a:ext cx="1030379" cy="10427715"/>
          </a:xfrm>
          <a:prstGeom prst="roundRect">
            <a:avLst>
              <a:gd name="adj" fmla="val 91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49AB60D6-F0A5-B244-A5F1-0132D098F112}"/>
              </a:ext>
              <a:ext uri="{C183D7F6-B498-43B3-948B-1728B52AA6E4}">
                <adec:decorative xmlns:adec="http://schemas.microsoft.com/office/drawing/2017/decorative" val="1"/>
              </a:ext>
            </a:extLst>
          </p:cNvPr>
          <p:cNvSpPr/>
          <p:nvPr/>
        </p:nvSpPr>
        <p:spPr>
          <a:xfrm rot="5400000">
            <a:off x="344690" y="1944520"/>
            <a:ext cx="3366464" cy="280424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220F74A-286E-4C8E-BF98-BA58FAC22EA1}"/>
              </a:ext>
              <a:ext uri="{C183D7F6-B498-43B3-948B-1728B52AA6E4}">
                <adec:decorative xmlns:adec="http://schemas.microsoft.com/office/drawing/2017/decorative" val="1"/>
              </a:ext>
            </a:extLst>
          </p:cNvPr>
          <p:cNvSpPr>
            <a:spLocks noGrp="1"/>
          </p:cNvSpPr>
          <p:nvPr>
            <p:ph type="title"/>
          </p:nvPr>
        </p:nvSpPr>
        <p:spPr>
          <a:xfrm>
            <a:off x="588263" y="457202"/>
            <a:ext cx="11018520" cy="492122"/>
          </a:xfrm>
        </p:spPr>
        <p:txBody>
          <a:bodyPr/>
          <a:lstStyle/>
          <a:p>
            <a:r>
              <a:rPr lang="en-US" dirty="0"/>
              <a:t>New features recently announced at Ignite 2021</a:t>
            </a:r>
            <a:endParaRPr lang="en-US" sz="2000" dirty="0">
              <a:solidFill>
                <a:schemeClr val="accent1"/>
              </a:solidFill>
              <a:cs typeface="Segoe UI Semibold"/>
            </a:endParaRPr>
          </a:p>
        </p:txBody>
      </p:sp>
      <p:grpSp>
        <p:nvGrpSpPr>
          <p:cNvPr id="21" name="Group 20">
            <a:extLst>
              <a:ext uri="{FF2B5EF4-FFF2-40B4-BE49-F238E27FC236}">
                <a16:creationId xmlns:a16="http://schemas.microsoft.com/office/drawing/2014/main" id="{5C785D5C-9096-9342-950A-724AE4BBD7F6}"/>
              </a:ext>
              <a:ext uri="{C183D7F6-B498-43B3-948B-1728B52AA6E4}">
                <adec:decorative xmlns:adec="http://schemas.microsoft.com/office/drawing/2017/decorative" val="1"/>
              </a:ext>
            </a:extLst>
          </p:cNvPr>
          <p:cNvGrpSpPr/>
          <p:nvPr/>
        </p:nvGrpSpPr>
        <p:grpSpPr>
          <a:xfrm rot="14147793">
            <a:off x="1562459" y="2201118"/>
            <a:ext cx="1024476" cy="2111304"/>
            <a:chOff x="826896" y="2286000"/>
            <a:chExt cx="1357504" cy="2797629"/>
          </a:xfrm>
        </p:grpSpPr>
        <p:sp>
          <p:nvSpPr>
            <p:cNvPr id="10" name="Freeform 9">
              <a:extLst>
                <a:ext uri="{FF2B5EF4-FFF2-40B4-BE49-F238E27FC236}">
                  <a16:creationId xmlns:a16="http://schemas.microsoft.com/office/drawing/2014/main" id="{76E5A941-450F-9D46-8B3B-E01C69EF6E01}"/>
                </a:ext>
              </a:extLst>
            </p:cNvPr>
            <p:cNvSpPr/>
            <p:nvPr/>
          </p:nvSpPr>
          <p:spPr bwMode="auto">
            <a:xfrm rot="5901630">
              <a:off x="656381" y="3045012"/>
              <a:ext cx="771806" cy="430776"/>
            </a:xfrm>
            <a:custGeom>
              <a:avLst/>
              <a:gdLst>
                <a:gd name="connsiteX0" fmla="*/ 90313 w 970844"/>
                <a:gd name="connsiteY0" fmla="*/ 0 h 541867"/>
                <a:gd name="connsiteX1" fmla="*/ 125589 w 970844"/>
                <a:gd name="connsiteY1" fmla="*/ 0 h 541867"/>
                <a:gd name="connsiteX2" fmla="*/ 125589 w 970844"/>
                <a:gd name="connsiteY2" fmla="*/ 378529 h 541867"/>
                <a:gd name="connsiteX3" fmla="*/ 165102 w 970844"/>
                <a:gd name="connsiteY3" fmla="*/ 418042 h 541867"/>
                <a:gd name="connsiteX4" fmla="*/ 805743 w 970844"/>
                <a:gd name="connsiteY4" fmla="*/ 418042 h 541867"/>
                <a:gd name="connsiteX5" fmla="*/ 845256 w 970844"/>
                <a:gd name="connsiteY5" fmla="*/ 378529 h 541867"/>
                <a:gd name="connsiteX6" fmla="*/ 845256 w 970844"/>
                <a:gd name="connsiteY6" fmla="*/ 0 h 541867"/>
                <a:gd name="connsiteX7" fmla="*/ 880531 w 970844"/>
                <a:gd name="connsiteY7" fmla="*/ 0 h 541867"/>
                <a:gd name="connsiteX8" fmla="*/ 970844 w 970844"/>
                <a:gd name="connsiteY8" fmla="*/ 90313 h 541867"/>
                <a:gd name="connsiteX9" fmla="*/ 970844 w 970844"/>
                <a:gd name="connsiteY9" fmla="*/ 451554 h 541867"/>
                <a:gd name="connsiteX10" fmla="*/ 880531 w 970844"/>
                <a:gd name="connsiteY10" fmla="*/ 541867 h 541867"/>
                <a:gd name="connsiteX11" fmla="*/ 90313 w 970844"/>
                <a:gd name="connsiteY11" fmla="*/ 541867 h 541867"/>
                <a:gd name="connsiteX12" fmla="*/ 0 w 970844"/>
                <a:gd name="connsiteY12" fmla="*/ 451554 h 541867"/>
                <a:gd name="connsiteX13" fmla="*/ 0 w 970844"/>
                <a:gd name="connsiteY13" fmla="*/ 90313 h 541867"/>
                <a:gd name="connsiteX14" fmla="*/ 90313 w 970844"/>
                <a:gd name="connsiteY14" fmla="*/ 0 h 54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844" h="541867">
                  <a:moveTo>
                    <a:pt x="90313" y="0"/>
                  </a:moveTo>
                  <a:lnTo>
                    <a:pt x="125589" y="0"/>
                  </a:lnTo>
                  <a:lnTo>
                    <a:pt x="125589" y="378529"/>
                  </a:lnTo>
                  <a:cubicBezTo>
                    <a:pt x="125589" y="400351"/>
                    <a:pt x="143280" y="418042"/>
                    <a:pt x="165102" y="418042"/>
                  </a:cubicBezTo>
                  <a:lnTo>
                    <a:pt x="805743" y="418042"/>
                  </a:lnTo>
                  <a:cubicBezTo>
                    <a:pt x="827565" y="418042"/>
                    <a:pt x="845256" y="400351"/>
                    <a:pt x="845256" y="378529"/>
                  </a:cubicBezTo>
                  <a:lnTo>
                    <a:pt x="845256" y="0"/>
                  </a:lnTo>
                  <a:lnTo>
                    <a:pt x="880531" y="0"/>
                  </a:lnTo>
                  <a:cubicBezTo>
                    <a:pt x="930409" y="0"/>
                    <a:pt x="970844" y="40435"/>
                    <a:pt x="970844" y="90313"/>
                  </a:cubicBezTo>
                  <a:lnTo>
                    <a:pt x="970844" y="451554"/>
                  </a:lnTo>
                  <a:cubicBezTo>
                    <a:pt x="970844" y="501432"/>
                    <a:pt x="930409" y="541867"/>
                    <a:pt x="880531" y="541867"/>
                  </a:cubicBezTo>
                  <a:lnTo>
                    <a:pt x="90313" y="541867"/>
                  </a:lnTo>
                  <a:cubicBezTo>
                    <a:pt x="40435" y="541867"/>
                    <a:pt x="0" y="501432"/>
                    <a:pt x="0" y="451554"/>
                  </a:cubicBezTo>
                  <a:lnTo>
                    <a:pt x="0" y="90313"/>
                  </a:lnTo>
                  <a:cubicBezTo>
                    <a:pt x="0" y="40435"/>
                    <a:pt x="40435" y="0"/>
                    <a:pt x="9031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rapezoid 1">
              <a:extLst>
                <a:ext uri="{FF2B5EF4-FFF2-40B4-BE49-F238E27FC236}">
                  <a16:creationId xmlns:a16="http://schemas.microsoft.com/office/drawing/2014/main" id="{FCBC0C0B-BF2B-3240-BF2A-81E8BED40334}"/>
                </a:ext>
              </a:extLst>
            </p:cNvPr>
            <p:cNvSpPr/>
            <p:nvPr/>
          </p:nvSpPr>
          <p:spPr bwMode="auto">
            <a:xfrm>
              <a:off x="948267" y="2455333"/>
              <a:ext cx="1236133" cy="1862667"/>
            </a:xfrm>
            <a:prstGeom prst="trapezoi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E0F400E6-A77E-F243-AF94-99BC6BD69816}"/>
                </a:ext>
              </a:extLst>
            </p:cNvPr>
            <p:cNvSpPr/>
            <p:nvPr/>
          </p:nvSpPr>
          <p:spPr bwMode="auto">
            <a:xfrm>
              <a:off x="1176867" y="2286000"/>
              <a:ext cx="778933" cy="169333"/>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6922DD28-D291-E44F-934A-3F3A85113746}"/>
                </a:ext>
              </a:extLst>
            </p:cNvPr>
            <p:cNvGrpSpPr/>
            <p:nvPr/>
          </p:nvGrpSpPr>
          <p:grpSpPr>
            <a:xfrm>
              <a:off x="1208911" y="4445343"/>
              <a:ext cx="739632" cy="638286"/>
              <a:chOff x="1143000" y="4397828"/>
              <a:chExt cx="936771" cy="968829"/>
            </a:xfrm>
          </p:grpSpPr>
          <p:cxnSp>
            <p:nvCxnSpPr>
              <p:cNvPr id="14" name="Straight Connector 13">
                <a:extLst>
                  <a:ext uri="{FF2B5EF4-FFF2-40B4-BE49-F238E27FC236}">
                    <a16:creationId xmlns:a16="http://schemas.microsoft.com/office/drawing/2014/main" id="{165A45A8-1E2F-5149-9347-EFE7CD5ED225}"/>
                  </a:ext>
                </a:extLst>
              </p:cNvPr>
              <p:cNvCxnSpPr>
                <a:cxnSpLocks/>
              </p:cNvCxnSpPr>
              <p:nvPr/>
            </p:nvCxnSpPr>
            <p:spPr>
              <a:xfrm>
                <a:off x="1948543" y="4397828"/>
                <a:ext cx="131228" cy="79465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7EC69A-C70C-2342-9F46-9647F8D77FF5}"/>
                  </a:ext>
                </a:extLst>
              </p:cNvPr>
              <p:cNvCxnSpPr>
                <a:cxnSpLocks/>
              </p:cNvCxnSpPr>
              <p:nvPr/>
            </p:nvCxnSpPr>
            <p:spPr>
              <a:xfrm flipH="1">
                <a:off x="1143000" y="4397828"/>
                <a:ext cx="131228" cy="79465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8EFAA-709C-B744-8662-0FE2E8BAC452}"/>
                  </a:ext>
                </a:extLst>
              </p:cNvPr>
              <p:cNvCxnSpPr/>
              <p:nvPr/>
            </p:nvCxnSpPr>
            <p:spPr>
              <a:xfrm>
                <a:off x="1611386" y="4419600"/>
                <a:ext cx="0" cy="94705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5" name="Graphic 1">
            <a:extLst>
              <a:ext uri="{FF2B5EF4-FFF2-40B4-BE49-F238E27FC236}">
                <a16:creationId xmlns:a16="http://schemas.microsoft.com/office/drawing/2014/main" id="{8F3BB680-6693-7B4E-9C3E-DF800701C3CF}"/>
              </a:ext>
              <a:ext uri="{C183D7F6-B498-43B3-948B-1728B52AA6E4}">
                <adec:decorative xmlns:adec="http://schemas.microsoft.com/office/drawing/2017/decorative" val="1"/>
              </a:ext>
            </a:extLst>
          </p:cNvPr>
          <p:cNvGrpSpPr>
            <a:grpSpLocks noChangeAspect="1"/>
          </p:cNvGrpSpPr>
          <p:nvPr/>
        </p:nvGrpSpPr>
        <p:grpSpPr>
          <a:xfrm>
            <a:off x="132135" y="6163320"/>
            <a:ext cx="551252" cy="551683"/>
            <a:chOff x="3537040" y="7516899"/>
            <a:chExt cx="395374" cy="395683"/>
          </a:xfrm>
          <a:solidFill>
            <a:schemeClr val="accent1"/>
          </a:solidFill>
        </p:grpSpPr>
        <p:sp>
          <p:nvSpPr>
            <p:cNvPr id="26" name="Freeform: Shape 65">
              <a:extLst>
                <a:ext uri="{FF2B5EF4-FFF2-40B4-BE49-F238E27FC236}">
                  <a16:creationId xmlns:a16="http://schemas.microsoft.com/office/drawing/2014/main" id="{C7BD7ADD-0CD7-2647-8B5B-98DE2AD6FDB9}"/>
                </a:ext>
                <a:ext uri="{C183D7F6-B498-43B3-948B-1728B52AA6E4}">
                  <adec:decorative xmlns:adec="http://schemas.microsoft.com/office/drawing/2017/decorative" val="1"/>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27" name="Freeform: Shape 66">
              <a:extLst>
                <a:ext uri="{FF2B5EF4-FFF2-40B4-BE49-F238E27FC236}">
                  <a16:creationId xmlns:a16="http://schemas.microsoft.com/office/drawing/2014/main" id="{48D06135-94BD-8041-9A40-281BFE99FDD1}"/>
                </a:ext>
                <a:ext uri="{C183D7F6-B498-43B3-948B-1728B52AA6E4}">
                  <adec:decorative xmlns:adec="http://schemas.microsoft.com/office/drawing/2017/decorative" val="1"/>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sp>
        <p:nvSpPr>
          <p:cNvPr id="28" name="TextBox 27">
            <a:extLst>
              <a:ext uri="{FF2B5EF4-FFF2-40B4-BE49-F238E27FC236}">
                <a16:creationId xmlns:a16="http://schemas.microsoft.com/office/drawing/2014/main" id="{86C705C5-9C33-425C-BB53-5F37F5DD66DD}"/>
              </a:ext>
            </a:extLst>
          </p:cNvPr>
          <p:cNvSpPr txBox="1"/>
          <p:nvPr/>
        </p:nvSpPr>
        <p:spPr>
          <a:xfrm>
            <a:off x="2732217" y="5533992"/>
            <a:ext cx="7652874" cy="338554"/>
          </a:xfrm>
          <a:prstGeom prst="rect">
            <a:avLst/>
          </a:prstGeom>
          <a:noFill/>
        </p:spPr>
        <p:txBody>
          <a:bodyPr wrap="square">
            <a:spAutoFit/>
          </a:bodyPr>
          <a:lstStyle/>
          <a:p>
            <a:r>
              <a:rPr kumimoji="0" lang="en-US" sz="1600" b="0" i="0" u="none" strike="noStrike" kern="1200" cap="none" spc="-50" normalizeH="0" baseline="0" noProof="0" dirty="0">
                <a:ln w="3175">
                  <a:noFill/>
                </a:ln>
                <a:solidFill>
                  <a:srgbClr val="0078D4"/>
                </a:solidFill>
                <a:effectLst/>
                <a:uLnTx/>
                <a:uFillTx/>
                <a:latin typeface="Segoe UI Semibold"/>
                <a:ea typeface="+mn-ea"/>
                <a:cs typeface="Segoe UI Semibold"/>
              </a:rPr>
              <a:t>Read </a:t>
            </a:r>
            <a:r>
              <a:rPr kumimoji="0" lang="en-US" sz="1600" b="0" i="0" u="none" strike="noStrike" kern="1200" cap="none" spc="-50" normalizeH="0" baseline="0" noProof="0" dirty="0">
                <a:ln w="3175">
                  <a:noFill/>
                </a:ln>
                <a:solidFill>
                  <a:srgbClr val="50E6FF"/>
                </a:solidFill>
                <a:effectLst/>
                <a:uLnTx/>
                <a:uFillTx/>
                <a:latin typeface="Segoe UI Semibold"/>
                <a:ea typeface="+mn-ea"/>
                <a:cs typeface="Segoe UI Semibold"/>
                <a:hlinkClick r:id="rId3">
                  <a:extLst>
                    <a:ext uri="{A12FA001-AC4F-418D-AE19-62706E023703}">
                      <ahyp:hlinkClr xmlns:ahyp="http://schemas.microsoft.com/office/drawing/2018/hyperlinkcolor" val="tx"/>
                    </a:ext>
                  </a:extLst>
                </a:hlinkClick>
              </a:rPr>
              <a:t>this blog</a:t>
            </a:r>
            <a:r>
              <a:rPr kumimoji="0" lang="en-US" sz="1600" b="0" i="0" u="none" strike="noStrike" kern="1200" cap="none" spc="-50" normalizeH="0" baseline="0" noProof="0" dirty="0">
                <a:ln w="3175">
                  <a:noFill/>
                </a:ln>
                <a:solidFill>
                  <a:srgbClr val="0078D4"/>
                </a:solidFill>
                <a:effectLst/>
                <a:uLnTx/>
                <a:uFillTx/>
                <a:latin typeface="Segoe UI Semibold"/>
                <a:ea typeface="+mn-ea"/>
                <a:cs typeface="Segoe UI Semibold"/>
              </a:rPr>
              <a:t> to learn more about what’s new with Azure SQL Managed Instance</a:t>
            </a:r>
            <a:endParaRPr lang="en-AU" sz="1600" dirty="0"/>
          </a:p>
        </p:txBody>
      </p:sp>
      <p:grpSp>
        <p:nvGrpSpPr>
          <p:cNvPr id="29" name="Group 28" descr="old-time microphone">
            <a:extLst>
              <a:ext uri="{FF2B5EF4-FFF2-40B4-BE49-F238E27FC236}">
                <a16:creationId xmlns:a16="http://schemas.microsoft.com/office/drawing/2014/main" id="{A5FCC7C2-6802-4C51-8D8A-8BF59147FB43}"/>
              </a:ext>
            </a:extLst>
          </p:cNvPr>
          <p:cNvGrpSpPr/>
          <p:nvPr/>
        </p:nvGrpSpPr>
        <p:grpSpPr>
          <a:xfrm>
            <a:off x="2047473" y="5477299"/>
            <a:ext cx="596995" cy="501419"/>
            <a:chOff x="2169146" y="5702574"/>
            <a:chExt cx="596995" cy="501419"/>
          </a:xfrm>
        </p:grpSpPr>
        <p:sp>
          <p:nvSpPr>
            <p:cNvPr id="11" name="Freeform: Shape 10">
              <a:extLst>
                <a:ext uri="{FF2B5EF4-FFF2-40B4-BE49-F238E27FC236}">
                  <a16:creationId xmlns:a16="http://schemas.microsoft.com/office/drawing/2014/main" id="{0C0ECD06-0257-4B15-AA7B-CD6288B0CFCA}"/>
                </a:ext>
              </a:extLst>
            </p:cNvPr>
            <p:cNvSpPr/>
            <p:nvPr/>
          </p:nvSpPr>
          <p:spPr>
            <a:xfrm>
              <a:off x="2692361" y="5794378"/>
              <a:ext cx="73780" cy="274305"/>
            </a:xfrm>
            <a:custGeom>
              <a:avLst/>
              <a:gdLst>
                <a:gd name="connsiteX0" fmla="*/ 43432 w 73780"/>
                <a:gd name="connsiteY0" fmla="*/ 148214 h 274305"/>
                <a:gd name="connsiteX1" fmla="*/ 0 w 73780"/>
                <a:gd name="connsiteY1" fmla="*/ 252184 h 274305"/>
                <a:gd name="connsiteX2" fmla="*/ 19319 w 73780"/>
                <a:gd name="connsiteY2" fmla="*/ 274306 h 274305"/>
                <a:gd name="connsiteX3" fmla="*/ 23891 w 73780"/>
                <a:gd name="connsiteY3" fmla="*/ 0 h 274305"/>
                <a:gd name="connsiteX4" fmla="*/ 1770 w 73780"/>
                <a:gd name="connsiteY4" fmla="*/ 19024 h 274305"/>
                <a:gd name="connsiteX5" fmla="*/ 43432 w 73780"/>
                <a:gd name="connsiteY5" fmla="*/ 148214 h 27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80" h="274305">
                  <a:moveTo>
                    <a:pt x="43432" y="148214"/>
                  </a:moveTo>
                  <a:cubicBezTo>
                    <a:pt x="40706" y="186686"/>
                    <a:pt x="25451" y="223205"/>
                    <a:pt x="0" y="252184"/>
                  </a:cubicBezTo>
                  <a:lnTo>
                    <a:pt x="19319" y="274306"/>
                  </a:lnTo>
                  <a:cubicBezTo>
                    <a:pt x="90152" y="197247"/>
                    <a:pt x="92117" y="79376"/>
                    <a:pt x="23891" y="0"/>
                  </a:cubicBezTo>
                  <a:lnTo>
                    <a:pt x="1770" y="19024"/>
                  </a:lnTo>
                  <a:cubicBezTo>
                    <a:pt x="32277" y="54838"/>
                    <a:pt x="47268" y="101325"/>
                    <a:pt x="43432" y="148214"/>
                  </a:cubicBezTo>
                  <a:close/>
                </a:path>
              </a:pathLst>
            </a:custGeom>
            <a:solidFill>
              <a:schemeClr val="accent2"/>
            </a:solidFill>
            <a:ln w="7342" cap="flat">
              <a:no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5C607B1A-C267-4968-88D7-19D687981208}"/>
                </a:ext>
              </a:extLst>
            </p:cNvPr>
            <p:cNvSpPr/>
            <p:nvPr/>
          </p:nvSpPr>
          <p:spPr>
            <a:xfrm>
              <a:off x="2648708" y="5833459"/>
              <a:ext cx="58072" cy="190170"/>
            </a:xfrm>
            <a:custGeom>
              <a:avLst/>
              <a:gdLst>
                <a:gd name="connsiteX0" fmla="*/ 28242 w 58072"/>
                <a:gd name="connsiteY0" fmla="*/ 104708 h 190170"/>
                <a:gd name="connsiteX1" fmla="*/ 4129 w 58072"/>
                <a:gd name="connsiteY1" fmla="*/ 167533 h 190170"/>
                <a:gd name="connsiteX2" fmla="*/ 23596 w 58072"/>
                <a:gd name="connsiteY2" fmla="*/ 190171 h 190170"/>
                <a:gd name="connsiteX3" fmla="*/ 22121 w 58072"/>
                <a:gd name="connsiteY3" fmla="*/ 0 h 190170"/>
                <a:gd name="connsiteX4" fmla="*/ 0 w 58072"/>
                <a:gd name="connsiteY4" fmla="*/ 19024 h 190170"/>
                <a:gd name="connsiteX5" fmla="*/ 28242 w 58072"/>
                <a:gd name="connsiteY5" fmla="*/ 104708 h 1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72" h="190170">
                  <a:moveTo>
                    <a:pt x="28242" y="104708"/>
                  </a:moveTo>
                  <a:cubicBezTo>
                    <a:pt x="26533" y="127560"/>
                    <a:pt x="18148" y="149406"/>
                    <a:pt x="4129" y="167533"/>
                  </a:cubicBezTo>
                  <a:lnTo>
                    <a:pt x="23596" y="190171"/>
                  </a:lnTo>
                  <a:cubicBezTo>
                    <a:pt x="70118" y="135108"/>
                    <a:pt x="69492" y="54335"/>
                    <a:pt x="22121" y="0"/>
                  </a:cubicBezTo>
                  <a:lnTo>
                    <a:pt x="0" y="19024"/>
                  </a:lnTo>
                  <a:cubicBezTo>
                    <a:pt x="20451" y="42683"/>
                    <a:pt x="30617" y="73525"/>
                    <a:pt x="28242" y="104708"/>
                  </a:cubicBezTo>
                  <a:close/>
                </a:path>
              </a:pathLst>
            </a:custGeom>
            <a:solidFill>
              <a:schemeClr val="accent2"/>
            </a:solidFill>
            <a:ln w="7342" cap="flat">
              <a:no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0674332B-96A0-45D6-AD49-9B4F28AC0993}"/>
                </a:ext>
              </a:extLst>
            </p:cNvPr>
            <p:cNvSpPr/>
            <p:nvPr/>
          </p:nvSpPr>
          <p:spPr>
            <a:xfrm>
              <a:off x="2169146" y="5794968"/>
              <a:ext cx="73780" cy="274305"/>
            </a:xfrm>
            <a:custGeom>
              <a:avLst/>
              <a:gdLst>
                <a:gd name="connsiteX0" fmla="*/ 54462 w 73780"/>
                <a:gd name="connsiteY0" fmla="*/ 274011 h 274305"/>
                <a:gd name="connsiteX1" fmla="*/ 73781 w 73780"/>
                <a:gd name="connsiteY1" fmla="*/ 251889 h 274305"/>
                <a:gd name="connsiteX2" fmla="*/ 72011 w 73780"/>
                <a:gd name="connsiteY2" fmla="*/ 19024 h 274305"/>
                <a:gd name="connsiteX3" fmla="*/ 49890 w 73780"/>
                <a:gd name="connsiteY3" fmla="*/ 0 h 274305"/>
                <a:gd name="connsiteX4" fmla="*/ 54462 w 73780"/>
                <a:gd name="connsiteY4" fmla="*/ 274306 h 274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0" h="274305">
                  <a:moveTo>
                    <a:pt x="54462" y="274011"/>
                  </a:moveTo>
                  <a:lnTo>
                    <a:pt x="73781" y="251889"/>
                  </a:lnTo>
                  <a:cubicBezTo>
                    <a:pt x="15362" y="185510"/>
                    <a:pt x="14608" y="86285"/>
                    <a:pt x="72011" y="19024"/>
                  </a:cubicBezTo>
                  <a:lnTo>
                    <a:pt x="49890" y="0"/>
                  </a:lnTo>
                  <a:cubicBezTo>
                    <a:pt x="-18336" y="79376"/>
                    <a:pt x="-16371" y="197247"/>
                    <a:pt x="54462" y="274306"/>
                  </a:cubicBezTo>
                  <a:close/>
                </a:path>
              </a:pathLst>
            </a:custGeom>
            <a:solidFill>
              <a:schemeClr val="accent2"/>
            </a:solidFill>
            <a:ln w="7342" cap="flat">
              <a:no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DD3166A3-992F-44FA-952F-6F5CE6F4CCB9}"/>
                </a:ext>
              </a:extLst>
            </p:cNvPr>
            <p:cNvSpPr/>
            <p:nvPr/>
          </p:nvSpPr>
          <p:spPr>
            <a:xfrm>
              <a:off x="2228072" y="5833459"/>
              <a:ext cx="58212" cy="190170"/>
            </a:xfrm>
            <a:custGeom>
              <a:avLst/>
              <a:gdLst>
                <a:gd name="connsiteX0" fmla="*/ 476 w 58212"/>
                <a:gd name="connsiteY0" fmla="*/ 106920 h 190170"/>
                <a:gd name="connsiteX1" fmla="*/ 34543 w 58212"/>
                <a:gd name="connsiteY1" fmla="*/ 190171 h 190170"/>
                <a:gd name="connsiteX2" fmla="*/ 54009 w 58212"/>
                <a:gd name="connsiteY2" fmla="*/ 167533 h 190170"/>
                <a:gd name="connsiteX3" fmla="*/ 58213 w 58212"/>
                <a:gd name="connsiteY3" fmla="*/ 19024 h 190170"/>
                <a:gd name="connsiteX4" fmla="*/ 36091 w 58212"/>
                <a:gd name="connsiteY4" fmla="*/ 0 h 190170"/>
                <a:gd name="connsiteX5" fmla="*/ 476 w 58212"/>
                <a:gd name="connsiteY5" fmla="*/ 106920 h 1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12" h="190170">
                  <a:moveTo>
                    <a:pt x="476" y="106920"/>
                  </a:moveTo>
                  <a:cubicBezTo>
                    <a:pt x="2672" y="137591"/>
                    <a:pt x="14608" y="166759"/>
                    <a:pt x="34543" y="190171"/>
                  </a:cubicBezTo>
                  <a:lnTo>
                    <a:pt x="54009" y="167533"/>
                  </a:lnTo>
                  <a:cubicBezTo>
                    <a:pt x="19894" y="123337"/>
                    <a:pt x="21652" y="61220"/>
                    <a:pt x="58213" y="19024"/>
                  </a:cubicBezTo>
                  <a:lnTo>
                    <a:pt x="36091" y="0"/>
                  </a:lnTo>
                  <a:cubicBezTo>
                    <a:pt x="10158" y="29305"/>
                    <a:pt x="-2704" y="67918"/>
                    <a:pt x="476" y="106920"/>
                  </a:cubicBezTo>
                  <a:close/>
                </a:path>
              </a:pathLst>
            </a:custGeom>
            <a:solidFill>
              <a:schemeClr val="accent2"/>
            </a:solidFill>
            <a:ln w="7342" cap="flat">
              <a:no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12489BC2-2C3B-419C-BE49-E455D54B8D95}"/>
                </a:ext>
              </a:extLst>
            </p:cNvPr>
            <p:cNvSpPr/>
            <p:nvPr/>
          </p:nvSpPr>
          <p:spPr>
            <a:xfrm>
              <a:off x="2331044" y="5913392"/>
              <a:ext cx="273568" cy="290601"/>
            </a:xfrm>
            <a:custGeom>
              <a:avLst/>
              <a:gdLst>
                <a:gd name="connsiteX0" fmla="*/ 153523 w 273568"/>
                <a:gd name="connsiteY0" fmla="*/ 256461 h 290601"/>
                <a:gd name="connsiteX1" fmla="*/ 153523 w 273568"/>
                <a:gd name="connsiteY1" fmla="*/ 186926 h 290601"/>
                <a:gd name="connsiteX2" fmla="*/ 267448 w 273568"/>
                <a:gd name="connsiteY2" fmla="*/ 57000 h 290601"/>
                <a:gd name="connsiteX3" fmla="*/ 267448 w 273568"/>
                <a:gd name="connsiteY3" fmla="*/ 0 h 290601"/>
                <a:gd name="connsiteX4" fmla="*/ 233307 w 273568"/>
                <a:gd name="connsiteY4" fmla="*/ 0 h 290601"/>
                <a:gd name="connsiteX5" fmla="*/ 233307 w 273568"/>
                <a:gd name="connsiteY5" fmla="*/ 57000 h 290601"/>
                <a:gd name="connsiteX6" fmla="*/ 136416 w 273568"/>
                <a:gd name="connsiteY6" fmla="*/ 153891 h 290601"/>
                <a:gd name="connsiteX7" fmla="*/ 39524 w 273568"/>
                <a:gd name="connsiteY7" fmla="*/ 57000 h 290601"/>
                <a:gd name="connsiteX8" fmla="*/ 39524 w 273568"/>
                <a:gd name="connsiteY8" fmla="*/ 0 h 290601"/>
                <a:gd name="connsiteX9" fmla="*/ 5383 w 273568"/>
                <a:gd name="connsiteY9" fmla="*/ 0 h 290601"/>
                <a:gd name="connsiteX10" fmla="*/ 5383 w 273568"/>
                <a:gd name="connsiteY10" fmla="*/ 57000 h 290601"/>
                <a:gd name="connsiteX11" fmla="*/ 119308 w 273568"/>
                <a:gd name="connsiteY11" fmla="*/ 186926 h 290601"/>
                <a:gd name="connsiteX12" fmla="*/ 119308 w 273568"/>
                <a:gd name="connsiteY12" fmla="*/ 256461 h 290601"/>
                <a:gd name="connsiteX13" fmla="*/ 0 w 273568"/>
                <a:gd name="connsiteY13" fmla="*/ 256461 h 290601"/>
                <a:gd name="connsiteX14" fmla="*/ 0 w 273568"/>
                <a:gd name="connsiteY14" fmla="*/ 290602 h 290601"/>
                <a:gd name="connsiteX15" fmla="*/ 273568 w 273568"/>
                <a:gd name="connsiteY15" fmla="*/ 290602 h 290601"/>
                <a:gd name="connsiteX16" fmla="*/ 273568 w 273568"/>
                <a:gd name="connsiteY16" fmla="*/ 256461 h 2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68" h="290601">
                  <a:moveTo>
                    <a:pt x="153523" y="256461"/>
                  </a:moveTo>
                  <a:lnTo>
                    <a:pt x="153523" y="186926"/>
                  </a:lnTo>
                  <a:cubicBezTo>
                    <a:pt x="218721" y="178341"/>
                    <a:pt x="267456" y="122760"/>
                    <a:pt x="267448" y="57000"/>
                  </a:cubicBezTo>
                  <a:lnTo>
                    <a:pt x="267448" y="0"/>
                  </a:lnTo>
                  <a:lnTo>
                    <a:pt x="233307" y="0"/>
                  </a:lnTo>
                  <a:lnTo>
                    <a:pt x="233307" y="57000"/>
                  </a:lnTo>
                  <a:cubicBezTo>
                    <a:pt x="233307" y="110511"/>
                    <a:pt x="189927" y="153891"/>
                    <a:pt x="136416" y="153891"/>
                  </a:cubicBezTo>
                  <a:cubicBezTo>
                    <a:pt x="82904" y="153891"/>
                    <a:pt x="39524" y="110511"/>
                    <a:pt x="39524" y="57000"/>
                  </a:cubicBezTo>
                  <a:lnTo>
                    <a:pt x="39524" y="0"/>
                  </a:lnTo>
                  <a:lnTo>
                    <a:pt x="5383" y="0"/>
                  </a:lnTo>
                  <a:lnTo>
                    <a:pt x="5383" y="57000"/>
                  </a:lnTo>
                  <a:cubicBezTo>
                    <a:pt x="5375" y="122760"/>
                    <a:pt x="54111" y="178341"/>
                    <a:pt x="119308" y="186926"/>
                  </a:cubicBezTo>
                  <a:lnTo>
                    <a:pt x="119308" y="256461"/>
                  </a:lnTo>
                  <a:lnTo>
                    <a:pt x="0" y="256461"/>
                  </a:lnTo>
                  <a:lnTo>
                    <a:pt x="0" y="290602"/>
                  </a:lnTo>
                  <a:lnTo>
                    <a:pt x="273568" y="290602"/>
                  </a:lnTo>
                  <a:lnTo>
                    <a:pt x="273568" y="256461"/>
                  </a:lnTo>
                  <a:close/>
                </a:path>
              </a:pathLst>
            </a:custGeom>
            <a:solidFill>
              <a:schemeClr val="accent1"/>
            </a:solidFill>
            <a:ln w="7342" cap="flat">
              <a:no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D68A8941-2424-41B5-883A-975E774E233E}"/>
                </a:ext>
              </a:extLst>
            </p:cNvPr>
            <p:cNvSpPr/>
            <p:nvPr/>
          </p:nvSpPr>
          <p:spPr>
            <a:xfrm>
              <a:off x="2393352" y="5702574"/>
              <a:ext cx="148214" cy="341924"/>
            </a:xfrm>
            <a:custGeom>
              <a:avLst/>
              <a:gdLst>
                <a:gd name="connsiteX0" fmla="*/ 74108 w 148214"/>
                <a:gd name="connsiteY0" fmla="*/ 341924 h 341924"/>
                <a:gd name="connsiteX1" fmla="*/ 147847 w 148214"/>
                <a:gd name="connsiteY1" fmla="*/ 268186 h 341924"/>
                <a:gd name="connsiteX2" fmla="*/ 147846 w 148214"/>
                <a:gd name="connsiteY2" fmla="*/ 267817 h 341924"/>
                <a:gd name="connsiteX3" fmla="*/ 91215 w 148214"/>
                <a:gd name="connsiteY3" fmla="*/ 267817 h 341924"/>
                <a:gd name="connsiteX4" fmla="*/ 91215 w 148214"/>
                <a:gd name="connsiteY4" fmla="*/ 245032 h 341924"/>
                <a:gd name="connsiteX5" fmla="*/ 148215 w 148214"/>
                <a:gd name="connsiteY5" fmla="*/ 245032 h 341924"/>
                <a:gd name="connsiteX6" fmla="*/ 148215 w 148214"/>
                <a:gd name="connsiteY6" fmla="*/ 210817 h 341924"/>
                <a:gd name="connsiteX7" fmla="*/ 91215 w 148214"/>
                <a:gd name="connsiteY7" fmla="*/ 210817 h 341924"/>
                <a:gd name="connsiteX8" fmla="*/ 91215 w 148214"/>
                <a:gd name="connsiteY8" fmla="*/ 188032 h 341924"/>
                <a:gd name="connsiteX9" fmla="*/ 148215 w 148214"/>
                <a:gd name="connsiteY9" fmla="*/ 188032 h 341924"/>
                <a:gd name="connsiteX10" fmla="*/ 148215 w 148214"/>
                <a:gd name="connsiteY10" fmla="*/ 153891 h 341924"/>
                <a:gd name="connsiteX11" fmla="*/ 91215 w 148214"/>
                <a:gd name="connsiteY11" fmla="*/ 153891 h 341924"/>
                <a:gd name="connsiteX12" fmla="*/ 91215 w 148214"/>
                <a:gd name="connsiteY12" fmla="*/ 131106 h 341924"/>
                <a:gd name="connsiteX13" fmla="*/ 148215 w 148214"/>
                <a:gd name="connsiteY13" fmla="*/ 131106 h 341924"/>
                <a:gd name="connsiteX14" fmla="*/ 148215 w 148214"/>
                <a:gd name="connsiteY14" fmla="*/ 97113 h 341924"/>
                <a:gd name="connsiteX15" fmla="*/ 91215 w 148214"/>
                <a:gd name="connsiteY15" fmla="*/ 97113 h 341924"/>
                <a:gd name="connsiteX16" fmla="*/ 91215 w 148214"/>
                <a:gd name="connsiteY16" fmla="*/ 74107 h 341924"/>
                <a:gd name="connsiteX17" fmla="*/ 148215 w 148214"/>
                <a:gd name="connsiteY17" fmla="*/ 74107 h 341924"/>
                <a:gd name="connsiteX18" fmla="*/ 74108 w 148214"/>
                <a:gd name="connsiteY18" fmla="*/ 0 h 341924"/>
                <a:gd name="connsiteX19" fmla="*/ 1 w 148214"/>
                <a:gd name="connsiteY19" fmla="*/ 74107 h 341924"/>
                <a:gd name="connsiteX20" fmla="*/ 1 w 148214"/>
                <a:gd name="connsiteY20" fmla="*/ 267817 h 341924"/>
                <a:gd name="connsiteX21" fmla="*/ 73368 w 148214"/>
                <a:gd name="connsiteY21" fmla="*/ 341924 h 341924"/>
                <a:gd name="connsiteX22" fmla="*/ 74108 w 148214"/>
                <a:gd name="connsiteY22" fmla="*/ 341924 h 34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214" h="341924">
                  <a:moveTo>
                    <a:pt x="74108" y="341924"/>
                  </a:moveTo>
                  <a:cubicBezTo>
                    <a:pt x="114832" y="341924"/>
                    <a:pt x="147847" y="308911"/>
                    <a:pt x="147847" y="268186"/>
                  </a:cubicBezTo>
                  <a:cubicBezTo>
                    <a:pt x="147847" y="268063"/>
                    <a:pt x="147847" y="267940"/>
                    <a:pt x="147846" y="267817"/>
                  </a:cubicBezTo>
                  <a:lnTo>
                    <a:pt x="91215" y="267817"/>
                  </a:lnTo>
                  <a:lnTo>
                    <a:pt x="91215" y="245032"/>
                  </a:lnTo>
                  <a:lnTo>
                    <a:pt x="148215" y="245032"/>
                  </a:lnTo>
                  <a:lnTo>
                    <a:pt x="148215" y="210817"/>
                  </a:lnTo>
                  <a:lnTo>
                    <a:pt x="91215" y="210817"/>
                  </a:lnTo>
                  <a:lnTo>
                    <a:pt x="91215" y="188032"/>
                  </a:lnTo>
                  <a:lnTo>
                    <a:pt x="148215" y="188032"/>
                  </a:lnTo>
                  <a:lnTo>
                    <a:pt x="148215" y="153891"/>
                  </a:lnTo>
                  <a:lnTo>
                    <a:pt x="91215" y="153891"/>
                  </a:lnTo>
                  <a:lnTo>
                    <a:pt x="91215" y="131106"/>
                  </a:lnTo>
                  <a:lnTo>
                    <a:pt x="148215" y="131106"/>
                  </a:lnTo>
                  <a:lnTo>
                    <a:pt x="148215" y="97113"/>
                  </a:lnTo>
                  <a:lnTo>
                    <a:pt x="91215" y="97113"/>
                  </a:lnTo>
                  <a:lnTo>
                    <a:pt x="91215" y="74107"/>
                  </a:lnTo>
                  <a:lnTo>
                    <a:pt x="148215" y="74107"/>
                  </a:lnTo>
                  <a:cubicBezTo>
                    <a:pt x="148215" y="33178"/>
                    <a:pt x="115036" y="0"/>
                    <a:pt x="74108" y="0"/>
                  </a:cubicBezTo>
                  <a:cubicBezTo>
                    <a:pt x="33179" y="0"/>
                    <a:pt x="1" y="33178"/>
                    <a:pt x="1" y="74107"/>
                  </a:cubicBezTo>
                  <a:lnTo>
                    <a:pt x="1" y="267817"/>
                  </a:lnTo>
                  <a:cubicBezTo>
                    <a:pt x="-203" y="308541"/>
                    <a:pt x="32645" y="341719"/>
                    <a:pt x="73368" y="341924"/>
                  </a:cubicBezTo>
                  <a:cubicBezTo>
                    <a:pt x="73615" y="341925"/>
                    <a:pt x="73861" y="341925"/>
                    <a:pt x="74108" y="341924"/>
                  </a:cubicBezTo>
                  <a:close/>
                </a:path>
              </a:pathLst>
            </a:custGeom>
            <a:solidFill>
              <a:schemeClr val="accent1"/>
            </a:solidFill>
            <a:ln w="7342" cap="flat">
              <a:noFill/>
              <a:prstDash val="solid"/>
              <a:miter/>
            </a:ln>
          </p:spPr>
          <p:txBody>
            <a:bodyPr rtlCol="0" anchor="ctr"/>
            <a:lstStyle/>
            <a:p>
              <a:endParaRPr lang="en-AU"/>
            </a:p>
          </p:txBody>
        </p:sp>
      </p:grpSp>
      <p:sp>
        <p:nvSpPr>
          <p:cNvPr id="31" name="Content Placeholder 1">
            <a:extLst>
              <a:ext uri="{FF2B5EF4-FFF2-40B4-BE49-F238E27FC236}">
                <a16:creationId xmlns:a16="http://schemas.microsoft.com/office/drawing/2014/main" id="{BD8E0A41-C318-42D1-A428-BD1E0DD580EC}"/>
              </a:ext>
            </a:extLst>
          </p:cNvPr>
          <p:cNvSpPr txBox="1">
            <a:spLocks/>
          </p:cNvSpPr>
          <p:nvPr/>
        </p:nvSpPr>
        <p:spPr>
          <a:xfrm>
            <a:off x="4722503" y="1954243"/>
            <a:ext cx="6058275"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spcBef>
                <a:spcPct val="0"/>
              </a:spcBef>
              <a:spcAft>
                <a:spcPts val="3000"/>
              </a:spcAft>
              <a:buSzTx/>
              <a:buFontTx/>
              <a:buNone/>
              <a:defRPr/>
            </a:pPr>
            <a:r>
              <a:rPr lang="en-US" sz="1800" dirty="0">
                <a:solidFill>
                  <a:schemeClr val="bg1"/>
                </a:solidFill>
                <a:latin typeface="+mj-lt"/>
                <a:ea typeface="Calibri" panose="020F0502020204030204" pitchFamily="34" charset="0"/>
                <a:cs typeface="+mn-cs"/>
              </a:rPr>
              <a:t>Online replication </a:t>
            </a:r>
            <a:r>
              <a:rPr lang="en-US" sz="1800" dirty="0">
                <a:solidFill>
                  <a:schemeClr val="bg1"/>
                </a:solidFill>
                <a:latin typeface="Segoe UI"/>
                <a:ea typeface="Calibri" panose="020F0502020204030204" pitchFamily="34" charset="0"/>
                <a:cs typeface="+mn-cs"/>
              </a:rPr>
              <a:t>of SQL Server databases hosted anywhere to Azure SQL Managed Instance</a:t>
            </a:r>
          </a:p>
        </p:txBody>
      </p:sp>
      <p:sp>
        <p:nvSpPr>
          <p:cNvPr id="32" name="Content Placeholder 4">
            <a:extLst>
              <a:ext uri="{FF2B5EF4-FFF2-40B4-BE49-F238E27FC236}">
                <a16:creationId xmlns:a16="http://schemas.microsoft.com/office/drawing/2014/main" id="{8F21CE3A-DCF6-4C92-A70C-5CFE4D13E274}"/>
              </a:ext>
            </a:extLst>
          </p:cNvPr>
          <p:cNvSpPr txBox="1">
            <a:spLocks/>
          </p:cNvSpPr>
          <p:nvPr/>
        </p:nvSpPr>
        <p:spPr>
          <a:xfrm>
            <a:off x="4722503" y="2925549"/>
            <a:ext cx="61837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spcBef>
                <a:spcPct val="0"/>
              </a:spcBef>
              <a:spcAft>
                <a:spcPts val="3000"/>
              </a:spcAft>
              <a:buSzTx/>
              <a:buFontTx/>
              <a:buNone/>
              <a:defRPr/>
            </a:pPr>
            <a:r>
              <a:rPr lang="en-US" sz="1800" dirty="0">
                <a:solidFill>
                  <a:schemeClr val="bg1"/>
                </a:solidFill>
                <a:latin typeface="Segoe UI"/>
                <a:cs typeface="+mn-cs"/>
              </a:rPr>
              <a:t>Support for allocation up to </a:t>
            </a:r>
            <a:r>
              <a:rPr lang="en-US" sz="1800" dirty="0">
                <a:solidFill>
                  <a:schemeClr val="bg1"/>
                </a:solidFill>
                <a:latin typeface="+mj-lt"/>
                <a:cs typeface="+mn-cs"/>
              </a:rPr>
              <a:t>16 TB </a:t>
            </a:r>
            <a:r>
              <a:rPr lang="en-US" sz="1800" dirty="0">
                <a:solidFill>
                  <a:schemeClr val="bg1"/>
                </a:solidFill>
                <a:latin typeface="Segoe UI"/>
                <a:cs typeface="+mn-cs"/>
              </a:rPr>
              <a:t>of space on SQL Managed Instance in the Business Critical service tier using the new memory optimized premium-series hardware generation</a:t>
            </a:r>
          </a:p>
        </p:txBody>
      </p:sp>
      <p:sp>
        <p:nvSpPr>
          <p:cNvPr id="33" name="Content Placeholder 6">
            <a:extLst>
              <a:ext uri="{FF2B5EF4-FFF2-40B4-BE49-F238E27FC236}">
                <a16:creationId xmlns:a16="http://schemas.microsoft.com/office/drawing/2014/main" id="{0E76FC85-446E-492F-87DB-DA4AA7FF841F}"/>
              </a:ext>
            </a:extLst>
          </p:cNvPr>
          <p:cNvSpPr txBox="1">
            <a:spLocks/>
          </p:cNvSpPr>
          <p:nvPr/>
        </p:nvSpPr>
        <p:spPr>
          <a:xfrm>
            <a:off x="4722503" y="4200034"/>
            <a:ext cx="6273426"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spcBef>
                <a:spcPct val="0"/>
              </a:spcBef>
              <a:spcAft>
                <a:spcPts val="3000"/>
              </a:spcAft>
              <a:buSzTx/>
              <a:buFontTx/>
              <a:buNone/>
              <a:defRPr/>
            </a:pPr>
            <a:r>
              <a:rPr lang="en-US" sz="1800" dirty="0">
                <a:solidFill>
                  <a:schemeClr val="bg1"/>
                </a:solidFill>
                <a:latin typeface="Segoe UI"/>
                <a:cs typeface="+mn-cs"/>
              </a:rPr>
              <a:t>Ability to authenticate legacy apps through the cloud </a:t>
            </a:r>
            <a:r>
              <a:rPr lang="en-US" sz="1800" dirty="0">
                <a:solidFill>
                  <a:schemeClr val="bg1"/>
                </a:solidFill>
                <a:latin typeface="+mj-lt"/>
                <a:cs typeface="+mn-cs"/>
              </a:rPr>
              <a:t>without changing the application itself</a:t>
            </a:r>
            <a:endParaRPr lang="en-US" sz="1800" b="1" dirty="0">
              <a:solidFill>
                <a:schemeClr val="bg1"/>
              </a:solidFill>
              <a:latin typeface="+mj-lt"/>
              <a:cs typeface="+mn-cs"/>
            </a:endParaRPr>
          </a:p>
        </p:txBody>
      </p:sp>
      <p:grpSp>
        <p:nvGrpSpPr>
          <p:cNvPr id="41" name="Group 40" descr="linking object">
            <a:extLst>
              <a:ext uri="{FF2B5EF4-FFF2-40B4-BE49-F238E27FC236}">
                <a16:creationId xmlns:a16="http://schemas.microsoft.com/office/drawing/2014/main" id="{7D4BD007-5C5B-4365-869E-200C343AB325}"/>
              </a:ext>
            </a:extLst>
          </p:cNvPr>
          <p:cNvGrpSpPr/>
          <p:nvPr/>
        </p:nvGrpSpPr>
        <p:grpSpPr>
          <a:xfrm>
            <a:off x="3654597" y="2022550"/>
            <a:ext cx="810458" cy="321150"/>
            <a:chOff x="2907658" y="2136301"/>
            <a:chExt cx="616685" cy="244366"/>
          </a:xfrm>
        </p:grpSpPr>
        <p:grpSp>
          <p:nvGrpSpPr>
            <p:cNvPr id="42" name="Group 41">
              <a:extLst>
                <a:ext uri="{FF2B5EF4-FFF2-40B4-BE49-F238E27FC236}">
                  <a16:creationId xmlns:a16="http://schemas.microsoft.com/office/drawing/2014/main" id="{2BDCB74E-CAE6-4B11-A080-BA340F83D24E}"/>
                </a:ext>
              </a:extLst>
            </p:cNvPr>
            <p:cNvGrpSpPr/>
            <p:nvPr/>
          </p:nvGrpSpPr>
          <p:grpSpPr>
            <a:xfrm>
              <a:off x="3080633" y="2136301"/>
              <a:ext cx="443710" cy="244366"/>
              <a:chOff x="5860823" y="5125321"/>
              <a:chExt cx="625382" cy="344416"/>
            </a:xfrm>
          </p:grpSpPr>
          <p:sp>
            <p:nvSpPr>
              <p:cNvPr id="46" name="Freeform 6">
                <a:extLst>
                  <a:ext uri="{FF2B5EF4-FFF2-40B4-BE49-F238E27FC236}">
                    <a16:creationId xmlns:a16="http://schemas.microsoft.com/office/drawing/2014/main" id="{9F279EC5-4F77-450A-B437-0C6B0885306F}"/>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8">
                <a:extLst>
                  <a:ext uri="{FF2B5EF4-FFF2-40B4-BE49-F238E27FC236}">
                    <a16:creationId xmlns:a16="http://schemas.microsoft.com/office/drawing/2014/main" id="{2E005017-649C-45D6-B941-52F8E18E4859}"/>
                  </a:ext>
                </a:extLst>
              </p:cNvPr>
              <p:cNvSpPr>
                <a:spLocks noChangeShapeType="1"/>
              </p:cNvSpPr>
              <p:nvPr/>
            </p:nvSpPr>
            <p:spPr bwMode="auto">
              <a:xfrm>
                <a:off x="6112076" y="5297529"/>
                <a:ext cx="374129"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0DB80F65-15F3-4BF5-98E0-62AE876CDEA6}"/>
                </a:ext>
              </a:extLst>
            </p:cNvPr>
            <p:cNvGrpSpPr/>
            <p:nvPr/>
          </p:nvGrpSpPr>
          <p:grpSpPr>
            <a:xfrm>
              <a:off x="2907658" y="2214505"/>
              <a:ext cx="282421" cy="87958"/>
              <a:chOff x="5536922" y="5212440"/>
              <a:chExt cx="398054" cy="123970"/>
            </a:xfrm>
          </p:grpSpPr>
          <p:sp>
            <p:nvSpPr>
              <p:cNvPr id="44" name="Oval 5">
                <a:extLst>
                  <a:ext uri="{FF2B5EF4-FFF2-40B4-BE49-F238E27FC236}">
                    <a16:creationId xmlns:a16="http://schemas.microsoft.com/office/drawing/2014/main" id="{862F8E1E-0553-49ED-B4B0-1B6B328B2199}"/>
                  </a:ext>
                </a:extLst>
              </p:cNvPr>
              <p:cNvSpPr>
                <a:spLocks noChangeArrowheads="1"/>
              </p:cNvSpPr>
              <p:nvPr/>
            </p:nvSpPr>
            <p:spPr bwMode="auto">
              <a:xfrm>
                <a:off x="5811520" y="5212440"/>
                <a:ext cx="123456" cy="123970"/>
              </a:xfrm>
              <a:prstGeom prst="ellipse">
                <a:avLst/>
              </a:prstGeom>
              <a:solidFill>
                <a:schemeClr val="accent2"/>
              </a:solidFill>
              <a:ln w="19050" cap="flat">
                <a:solidFill>
                  <a:schemeClr val="accent2"/>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Line 8">
                <a:extLst>
                  <a:ext uri="{FF2B5EF4-FFF2-40B4-BE49-F238E27FC236}">
                    <a16:creationId xmlns:a16="http://schemas.microsoft.com/office/drawing/2014/main" id="{B4C5A19D-FA28-4DC5-9442-AAF9E8DD5576}"/>
                  </a:ext>
                </a:extLst>
              </p:cNvPr>
              <p:cNvSpPr>
                <a:spLocks noChangeShapeType="1"/>
              </p:cNvSpPr>
              <p:nvPr/>
            </p:nvSpPr>
            <p:spPr bwMode="auto">
              <a:xfrm flipV="1">
                <a:off x="5536922" y="5274425"/>
                <a:ext cx="286927" cy="0"/>
              </a:xfrm>
              <a:prstGeom prst="line">
                <a:avLst/>
              </a:prstGeom>
              <a:noFill/>
              <a:ln w="1905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8" name="chip" title="Icon of a computer chip">
            <a:extLst>
              <a:ext uri="{FF2B5EF4-FFF2-40B4-BE49-F238E27FC236}">
                <a16:creationId xmlns:a16="http://schemas.microsoft.com/office/drawing/2014/main" id="{ECF3FB1F-C7A5-4829-B74B-6AF47E39A29F}"/>
              </a:ext>
            </a:extLst>
          </p:cNvPr>
          <p:cNvSpPr>
            <a:spLocks noChangeAspect="1" noEditPoints="1"/>
          </p:cNvSpPr>
          <p:nvPr/>
        </p:nvSpPr>
        <p:spPr bwMode="auto">
          <a:xfrm>
            <a:off x="3893044" y="3148825"/>
            <a:ext cx="397584" cy="3991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accent2"/>
          </a:solid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lgn="ctr" defTabSz="896386" fontAlgn="base"/>
            <a:endParaRPr lang="en-US" sz="882">
              <a:gradFill>
                <a:gsLst>
                  <a:gs pos="0">
                    <a:srgbClr val="505050"/>
                  </a:gs>
                  <a:gs pos="100000">
                    <a:srgbClr val="505050"/>
                  </a:gs>
                </a:gsLst>
              </a:gradFill>
              <a:latin typeface="Segoe UI"/>
            </a:endParaRPr>
          </a:p>
        </p:txBody>
      </p:sp>
      <p:grpSp>
        <p:nvGrpSpPr>
          <p:cNvPr id="49" name="Group 48" descr="two dots and a square">
            <a:extLst>
              <a:ext uri="{FF2B5EF4-FFF2-40B4-BE49-F238E27FC236}">
                <a16:creationId xmlns:a16="http://schemas.microsoft.com/office/drawing/2014/main" id="{06DABE74-0C37-496F-841B-B3A4C4E7582F}"/>
              </a:ext>
            </a:extLst>
          </p:cNvPr>
          <p:cNvGrpSpPr/>
          <p:nvPr/>
        </p:nvGrpSpPr>
        <p:grpSpPr>
          <a:xfrm>
            <a:off x="3928679" y="4300606"/>
            <a:ext cx="383433" cy="381786"/>
            <a:chOff x="2831809" y="469604"/>
            <a:chExt cx="824021" cy="820481"/>
          </a:xfrm>
        </p:grpSpPr>
        <p:sp>
          <p:nvSpPr>
            <p:cNvPr id="50" name="Oval 49">
              <a:extLst>
                <a:ext uri="{FF2B5EF4-FFF2-40B4-BE49-F238E27FC236}">
                  <a16:creationId xmlns:a16="http://schemas.microsoft.com/office/drawing/2014/main" id="{C7A4CA38-063E-4E69-91F2-4ED0F63D38D0}"/>
                </a:ext>
              </a:extLst>
            </p:cNvPr>
            <p:cNvSpPr/>
            <p:nvPr/>
          </p:nvSpPr>
          <p:spPr>
            <a:xfrm>
              <a:off x="3475080" y="1109335"/>
              <a:ext cx="180750" cy="18075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1A314BB-CDB4-43B3-A35C-CBF164DB1CBA}"/>
                </a:ext>
              </a:extLst>
            </p:cNvPr>
            <p:cNvSpPr/>
            <p:nvPr/>
          </p:nvSpPr>
          <p:spPr>
            <a:xfrm>
              <a:off x="2831809" y="469604"/>
              <a:ext cx="180750" cy="180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85CDA3B-DFD4-4867-8CC6-D4B85CBC157C}"/>
                </a:ext>
              </a:extLst>
            </p:cNvPr>
            <p:cNvSpPr/>
            <p:nvPr/>
          </p:nvSpPr>
          <p:spPr>
            <a:xfrm rot="2729178">
              <a:off x="2998405" y="632964"/>
              <a:ext cx="505047" cy="505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D0E977EA-8892-4162-87F0-06BFA61D49D9}"/>
              </a:ext>
            </a:extLst>
          </p:cNvPr>
          <p:cNvSpPr txBox="1"/>
          <p:nvPr/>
        </p:nvSpPr>
        <p:spPr>
          <a:xfrm>
            <a:off x="513387" y="936375"/>
            <a:ext cx="7345829" cy="400110"/>
          </a:xfrm>
          <a:prstGeom prst="rect">
            <a:avLst/>
          </a:prstGeom>
          <a:noFill/>
        </p:spPr>
        <p:txBody>
          <a:bodyPr wrap="square">
            <a:spAutoFit/>
          </a:bodyPr>
          <a:lstStyle/>
          <a:p>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Semibold"/>
              </a:rPr>
              <a:t>Check out what’s new with Azure SQL Managed Instance</a:t>
            </a:r>
            <a:endParaRPr lang="en-AU" dirty="0"/>
          </a:p>
        </p:txBody>
      </p:sp>
    </p:spTree>
    <p:extLst>
      <p:ext uri="{BB962C8B-B14F-4D97-AF65-F5344CB8AC3E}">
        <p14:creationId xmlns:p14="http://schemas.microsoft.com/office/powerpoint/2010/main" val="16547351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ound Same Side Corner Rectangle 32">
            <a:extLst>
              <a:ext uri="{FF2B5EF4-FFF2-40B4-BE49-F238E27FC236}">
                <a16:creationId xmlns:a16="http://schemas.microsoft.com/office/drawing/2014/main" id="{86373F1C-9489-F34B-BED9-68A16D13FA31}"/>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220F74A-286E-4C8E-BF98-BA58FAC22EA1}"/>
              </a:ext>
              <a:ext uri="{C183D7F6-B498-43B3-948B-1728B52AA6E4}">
                <adec:decorative xmlns:adec="http://schemas.microsoft.com/office/drawing/2017/decorative" val="1"/>
              </a:ext>
            </a:extLst>
          </p:cNvPr>
          <p:cNvSpPr>
            <a:spLocks noGrp="1"/>
          </p:cNvSpPr>
          <p:nvPr>
            <p:ph type="title"/>
          </p:nvPr>
        </p:nvSpPr>
        <p:spPr>
          <a:xfrm>
            <a:off x="575011" y="496958"/>
            <a:ext cx="5004154" cy="1723549"/>
          </a:xfrm>
        </p:spPr>
        <p:txBody>
          <a:bodyPr/>
          <a:lstStyle/>
          <a:p>
            <a:r>
              <a:rPr lang="en-US" sz="3600" dirty="0"/>
              <a:t>Link feature in Azure SQL Managed Instance</a:t>
            </a:r>
            <a:br>
              <a:rPr lang="en-US" dirty="0"/>
            </a:br>
            <a:r>
              <a:rPr lang="en-US" sz="2000" dirty="0">
                <a:solidFill>
                  <a:schemeClr val="accent1"/>
                </a:solidFill>
                <a:cs typeface="Segoe UI Semibold"/>
              </a:rPr>
              <a:t>Use modern Azure services today and migrate when you’re ready</a:t>
            </a:r>
          </a:p>
        </p:txBody>
      </p:sp>
      <p:sp>
        <p:nvSpPr>
          <p:cNvPr id="4" name="Text Placeholder 3">
            <a:extLst>
              <a:ext uri="{FF2B5EF4-FFF2-40B4-BE49-F238E27FC236}">
                <a16:creationId xmlns:a16="http://schemas.microsoft.com/office/drawing/2014/main" id="{DAA1468F-2974-4235-8FBF-F4228AC30861}"/>
              </a:ext>
              <a:ext uri="{C183D7F6-B498-43B3-948B-1728B52AA6E4}">
                <adec:decorative xmlns:adec="http://schemas.microsoft.com/office/drawing/2017/decorative" val="1"/>
              </a:ext>
            </a:extLst>
          </p:cNvPr>
          <p:cNvSpPr>
            <a:spLocks noGrp="1"/>
          </p:cNvSpPr>
          <p:nvPr>
            <p:ph type="body" sz="quarter" idx="10"/>
          </p:nvPr>
        </p:nvSpPr>
        <p:spPr>
          <a:xfrm>
            <a:off x="586391" y="2616187"/>
            <a:ext cx="4740983" cy="2798010"/>
          </a:xfrm>
        </p:spPr>
        <p:txBody>
          <a:bodyPr/>
          <a:lstStyle/>
          <a:p>
            <a:pPr>
              <a:spcAft>
                <a:spcPts val="1200"/>
              </a:spcAft>
            </a:pPr>
            <a:r>
              <a:rPr lang="en-US" sz="1600" dirty="0">
                <a:solidFill>
                  <a:schemeClr val="tx1"/>
                </a:solidFill>
              </a:rPr>
              <a:t>Run SQL Server anywhere while immersing in Azure at your own pace.</a:t>
            </a:r>
          </a:p>
          <a:p>
            <a:pPr>
              <a:spcAft>
                <a:spcPts val="1200"/>
              </a:spcAft>
            </a:pPr>
            <a:r>
              <a:rPr lang="en-US" sz="1600" dirty="0">
                <a:solidFill>
                  <a:schemeClr val="tx1"/>
                </a:solidFill>
              </a:rPr>
              <a:t>Offload analytics from a hybrid environment before migrating to the cloud</a:t>
            </a:r>
          </a:p>
          <a:p>
            <a:pPr>
              <a:spcAft>
                <a:spcPts val="1200"/>
              </a:spcAft>
            </a:pPr>
            <a:r>
              <a:rPr lang="en-US" sz="1600" dirty="0">
                <a:solidFill>
                  <a:schemeClr val="tx1"/>
                </a:solidFill>
              </a:rPr>
              <a:t>Streamlined, non-disruptive migration experience</a:t>
            </a:r>
          </a:p>
          <a:p>
            <a:pPr>
              <a:spcAft>
                <a:spcPts val="1200"/>
              </a:spcAft>
            </a:pPr>
            <a:r>
              <a:rPr lang="en-US" sz="1600" dirty="0">
                <a:solidFill>
                  <a:schemeClr val="tx1"/>
                </a:solidFill>
              </a:rPr>
              <a:t>Test production workloads on SQL Managed Instance before migrating to the cloud</a:t>
            </a:r>
          </a:p>
        </p:txBody>
      </p:sp>
      <p:sp>
        <p:nvSpPr>
          <p:cNvPr id="11" name="TextBox 10">
            <a:extLst>
              <a:ext uri="{FF2B5EF4-FFF2-40B4-BE49-F238E27FC236}">
                <a16:creationId xmlns:a16="http://schemas.microsoft.com/office/drawing/2014/main" id="{7F2822EF-5607-4ADD-91BC-A2076B6813C6}"/>
              </a:ext>
            </a:extLst>
          </p:cNvPr>
          <p:cNvSpPr txBox="1"/>
          <p:nvPr/>
        </p:nvSpPr>
        <p:spPr>
          <a:xfrm>
            <a:off x="6713621" y="1731607"/>
            <a:ext cx="4451683" cy="553998"/>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ea typeface="+mn-ea"/>
                <a:cs typeface="+mn-cs"/>
              </a:rPr>
              <a:t>Continuously replicate </a:t>
            </a:r>
            <a:br>
              <a:rPr kumimoji="0" lang="en-US" sz="1800" b="1" i="0" u="none" strike="noStrike" kern="1200" cap="none" spc="0" normalizeH="0" baseline="0" noProof="0" dirty="0">
                <a:ln>
                  <a:noFill/>
                </a:ln>
                <a:solidFill>
                  <a:schemeClr val="bg1"/>
                </a:solidFill>
                <a:effectLst/>
                <a:uLnTx/>
                <a:uFillTx/>
                <a:ea typeface="+mn-ea"/>
                <a:cs typeface="+mn-cs"/>
              </a:rPr>
            </a:br>
            <a:r>
              <a:rPr kumimoji="0" lang="en-US" sz="1800" b="1" i="0" u="none" strike="noStrike" kern="1200" cap="none" spc="0" normalizeH="0" baseline="0" noProof="0" dirty="0">
                <a:ln>
                  <a:noFill/>
                </a:ln>
                <a:solidFill>
                  <a:schemeClr val="bg1"/>
                </a:solidFill>
                <a:effectLst/>
                <a:uLnTx/>
                <a:uFillTx/>
                <a:ea typeface="+mn-ea"/>
                <a:cs typeface="+mn-cs"/>
              </a:rPr>
              <a:t>data to the cloud</a:t>
            </a:r>
          </a:p>
        </p:txBody>
      </p:sp>
      <p:grpSp>
        <p:nvGrpSpPr>
          <p:cNvPr id="5" name="Group 4" descr="Graphic showing SQL Server logo with line leading to Online failover and then pointing to Azure SQL Managed Instance.">
            <a:extLst>
              <a:ext uri="{FF2B5EF4-FFF2-40B4-BE49-F238E27FC236}">
                <a16:creationId xmlns:a16="http://schemas.microsoft.com/office/drawing/2014/main" id="{35A72107-D250-3C4C-8472-46C33A373FEC}"/>
              </a:ext>
            </a:extLst>
          </p:cNvPr>
          <p:cNvGrpSpPr/>
          <p:nvPr/>
        </p:nvGrpSpPr>
        <p:grpSpPr>
          <a:xfrm>
            <a:off x="6553182" y="2571393"/>
            <a:ext cx="4924387" cy="2575432"/>
            <a:chOff x="6553182" y="2571393"/>
            <a:chExt cx="4924387" cy="2575432"/>
          </a:xfrm>
        </p:grpSpPr>
        <p:sp>
          <p:nvSpPr>
            <p:cNvPr id="2" name="Rectangle 1">
              <a:extLst>
                <a:ext uri="{FF2B5EF4-FFF2-40B4-BE49-F238E27FC236}">
                  <a16:creationId xmlns:a16="http://schemas.microsoft.com/office/drawing/2014/main" id="{8EC20251-109C-8B4B-A4D7-633DDBAA5E9C}"/>
                </a:ext>
              </a:extLst>
            </p:cNvPr>
            <p:cNvSpPr/>
            <p:nvPr/>
          </p:nvSpPr>
          <p:spPr bwMode="auto">
            <a:xfrm>
              <a:off x="7341704" y="2849218"/>
              <a:ext cx="3101009" cy="596348"/>
            </a:xfrm>
            <a:custGeom>
              <a:avLst/>
              <a:gdLst>
                <a:gd name="connsiteX0" fmla="*/ 0 w 3313043"/>
                <a:gd name="connsiteY0" fmla="*/ 0 h 1351721"/>
                <a:gd name="connsiteX1" fmla="*/ 3313043 w 3313043"/>
                <a:gd name="connsiteY1" fmla="*/ 0 h 1351721"/>
                <a:gd name="connsiteX2" fmla="*/ 3313043 w 3313043"/>
                <a:gd name="connsiteY2" fmla="*/ 1351721 h 1351721"/>
                <a:gd name="connsiteX3" fmla="*/ 0 w 3313043"/>
                <a:gd name="connsiteY3" fmla="*/ 1351721 h 1351721"/>
                <a:gd name="connsiteX4" fmla="*/ 0 w 3313043"/>
                <a:gd name="connsiteY4" fmla="*/ 0 h 1351721"/>
                <a:gd name="connsiteX0" fmla="*/ 0 w 3313043"/>
                <a:gd name="connsiteY0" fmla="*/ 0 h 1351721"/>
                <a:gd name="connsiteX1" fmla="*/ 3313043 w 3313043"/>
                <a:gd name="connsiteY1" fmla="*/ 0 h 1351721"/>
                <a:gd name="connsiteX2" fmla="*/ 3313043 w 3313043"/>
                <a:gd name="connsiteY2" fmla="*/ 1351721 h 1351721"/>
                <a:gd name="connsiteX3" fmla="*/ 2173357 w 3313043"/>
                <a:gd name="connsiteY3" fmla="*/ 1351721 h 1351721"/>
                <a:gd name="connsiteX4" fmla="*/ 0 w 3313043"/>
                <a:gd name="connsiteY4" fmla="*/ 1351721 h 1351721"/>
                <a:gd name="connsiteX5" fmla="*/ 0 w 3313043"/>
                <a:gd name="connsiteY5" fmla="*/ 0 h 1351721"/>
                <a:gd name="connsiteX0" fmla="*/ 2173357 w 3313043"/>
                <a:gd name="connsiteY0" fmla="*/ 1351721 h 1443161"/>
                <a:gd name="connsiteX1" fmla="*/ 0 w 3313043"/>
                <a:gd name="connsiteY1" fmla="*/ 1351721 h 1443161"/>
                <a:gd name="connsiteX2" fmla="*/ 0 w 3313043"/>
                <a:gd name="connsiteY2" fmla="*/ 0 h 1443161"/>
                <a:gd name="connsiteX3" fmla="*/ 3313043 w 3313043"/>
                <a:gd name="connsiteY3" fmla="*/ 0 h 1443161"/>
                <a:gd name="connsiteX4" fmla="*/ 3313043 w 3313043"/>
                <a:gd name="connsiteY4" fmla="*/ 1351721 h 1443161"/>
                <a:gd name="connsiteX5" fmla="*/ 2264797 w 3313043"/>
                <a:gd name="connsiteY5" fmla="*/ 1443161 h 1443161"/>
                <a:gd name="connsiteX0" fmla="*/ 2173357 w 3313043"/>
                <a:gd name="connsiteY0" fmla="*/ 1351721 h 1351721"/>
                <a:gd name="connsiteX1" fmla="*/ 0 w 3313043"/>
                <a:gd name="connsiteY1" fmla="*/ 1351721 h 1351721"/>
                <a:gd name="connsiteX2" fmla="*/ 0 w 3313043"/>
                <a:gd name="connsiteY2" fmla="*/ 0 h 1351721"/>
                <a:gd name="connsiteX3" fmla="*/ 3313043 w 3313043"/>
                <a:gd name="connsiteY3" fmla="*/ 0 h 1351721"/>
                <a:gd name="connsiteX4" fmla="*/ 3313043 w 3313043"/>
                <a:gd name="connsiteY4" fmla="*/ 1351721 h 1351721"/>
                <a:gd name="connsiteX0" fmla="*/ 0 w 3313043"/>
                <a:gd name="connsiteY0" fmla="*/ 1351721 h 1351721"/>
                <a:gd name="connsiteX1" fmla="*/ 0 w 3313043"/>
                <a:gd name="connsiteY1" fmla="*/ 0 h 1351721"/>
                <a:gd name="connsiteX2" fmla="*/ 3313043 w 3313043"/>
                <a:gd name="connsiteY2" fmla="*/ 0 h 1351721"/>
                <a:gd name="connsiteX3" fmla="*/ 3313043 w 3313043"/>
                <a:gd name="connsiteY3" fmla="*/ 1351721 h 1351721"/>
              </a:gdLst>
              <a:ahLst/>
              <a:cxnLst>
                <a:cxn ang="0">
                  <a:pos x="connsiteX0" y="connsiteY0"/>
                </a:cxn>
                <a:cxn ang="0">
                  <a:pos x="connsiteX1" y="connsiteY1"/>
                </a:cxn>
                <a:cxn ang="0">
                  <a:pos x="connsiteX2" y="connsiteY2"/>
                </a:cxn>
                <a:cxn ang="0">
                  <a:pos x="connsiteX3" y="connsiteY3"/>
                </a:cxn>
              </a:cxnLst>
              <a:rect l="l" t="t" r="r" b="b"/>
              <a:pathLst>
                <a:path w="3313043" h="1351721">
                  <a:moveTo>
                    <a:pt x="0" y="1351721"/>
                  </a:moveTo>
                  <a:lnTo>
                    <a:pt x="0" y="0"/>
                  </a:lnTo>
                  <a:lnTo>
                    <a:pt x="3313043" y="0"/>
                  </a:lnTo>
                  <a:lnTo>
                    <a:pt x="3313043" y="1351721"/>
                  </a:lnTo>
                </a:path>
              </a:pathLst>
            </a:custGeom>
            <a:noFill/>
            <a:ln w="1905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5F1C7C5D-B7DE-46DE-95A2-293E592FB801}"/>
                </a:ext>
              </a:extLst>
            </p:cNvPr>
            <p:cNvSpPr/>
            <p:nvPr/>
          </p:nvSpPr>
          <p:spPr bwMode="auto">
            <a:xfrm>
              <a:off x="7998988" y="2571393"/>
              <a:ext cx="1558811" cy="3230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3" name="Group 12">
              <a:extLst>
                <a:ext uri="{FF2B5EF4-FFF2-40B4-BE49-F238E27FC236}">
                  <a16:creationId xmlns:a16="http://schemas.microsoft.com/office/drawing/2014/main" id="{2C32C26D-0A71-448F-9360-61BBB5A3E817}"/>
                </a:ext>
              </a:extLst>
            </p:cNvPr>
            <p:cNvGrpSpPr/>
            <p:nvPr/>
          </p:nvGrpSpPr>
          <p:grpSpPr>
            <a:xfrm>
              <a:off x="8106421" y="2721473"/>
              <a:ext cx="1435301" cy="230591"/>
              <a:chOff x="8127750" y="2679332"/>
              <a:chExt cx="1435301" cy="230591"/>
            </a:xfrm>
          </p:grpSpPr>
          <p:grpSp>
            <p:nvGrpSpPr>
              <p:cNvPr id="24" name="Group 23">
                <a:extLst>
                  <a:ext uri="{FF2B5EF4-FFF2-40B4-BE49-F238E27FC236}">
                    <a16:creationId xmlns:a16="http://schemas.microsoft.com/office/drawing/2014/main" id="{CB7E0E16-D648-45CB-891E-183A26CD9E7B}"/>
                  </a:ext>
                </a:extLst>
              </p:cNvPr>
              <p:cNvGrpSpPr/>
              <p:nvPr/>
            </p:nvGrpSpPr>
            <p:grpSpPr>
              <a:xfrm>
                <a:off x="8127750" y="2679332"/>
                <a:ext cx="239762" cy="230591"/>
                <a:chOff x="4965617" y="5914868"/>
                <a:chExt cx="728354" cy="700494"/>
              </a:xfrm>
            </p:grpSpPr>
            <p:sp>
              <p:nvSpPr>
                <p:cNvPr id="26" name="Arc 25">
                  <a:extLst>
                    <a:ext uri="{FF2B5EF4-FFF2-40B4-BE49-F238E27FC236}">
                      <a16:creationId xmlns:a16="http://schemas.microsoft.com/office/drawing/2014/main" id="{842E44CD-869C-4C12-9E2B-BEF6BDE7B599}"/>
                    </a:ext>
                  </a:extLst>
                </p:cNvPr>
                <p:cNvSpPr/>
                <p:nvPr/>
              </p:nvSpPr>
              <p:spPr>
                <a:xfrm>
                  <a:off x="4965617" y="5914877"/>
                  <a:ext cx="700485" cy="700485"/>
                </a:xfrm>
                <a:prstGeom prst="arc">
                  <a:avLst>
                    <a:gd name="adj1" fmla="val 16200000"/>
                    <a:gd name="adj2" fmla="val 4291130"/>
                  </a:avLst>
                </a:prstGeom>
                <a:solidFill>
                  <a:schemeClr val="accent1"/>
                </a:solidFill>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Arc 26">
                  <a:extLst>
                    <a:ext uri="{FF2B5EF4-FFF2-40B4-BE49-F238E27FC236}">
                      <a16:creationId xmlns:a16="http://schemas.microsoft.com/office/drawing/2014/main" id="{1E761E41-A78B-47BD-B03A-4AFF0CE94857}"/>
                    </a:ext>
                  </a:extLst>
                </p:cNvPr>
                <p:cNvSpPr/>
                <p:nvPr/>
              </p:nvSpPr>
              <p:spPr>
                <a:xfrm flipH="1" flipV="1">
                  <a:off x="4993486" y="5914868"/>
                  <a:ext cx="700485" cy="700485"/>
                </a:xfrm>
                <a:prstGeom prst="arc">
                  <a:avLst>
                    <a:gd name="adj1" fmla="val 16200000"/>
                    <a:gd name="adj2" fmla="val 4291130"/>
                  </a:avLst>
                </a:prstGeom>
                <a:solidFill>
                  <a:schemeClr val="accent1"/>
                </a:solidFill>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A95F8490-ECE0-430C-AA53-ED49D33D21D4}"/>
                  </a:ext>
                </a:extLst>
              </p:cNvPr>
              <p:cNvSpPr txBox="1"/>
              <p:nvPr/>
            </p:nvSpPr>
            <p:spPr>
              <a:xfrm>
                <a:off x="8465771" y="2704499"/>
                <a:ext cx="1097280" cy="184666"/>
              </a:xfrm>
              <a:prstGeom prst="rect">
                <a:avLst/>
              </a:prstGeom>
              <a:solidFill>
                <a:schemeClr val="accent1"/>
              </a:solid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Segoe UI Semibold"/>
                    <a:ea typeface="+mn-ea"/>
                    <a:cs typeface="+mn-cs"/>
                  </a:rPr>
                  <a:t>Online failover</a:t>
                </a:r>
              </a:p>
            </p:txBody>
          </p:sp>
        </p:grpSp>
        <p:sp>
          <p:nvSpPr>
            <p:cNvPr id="15" name="TextBox 14">
              <a:extLst>
                <a:ext uri="{FF2B5EF4-FFF2-40B4-BE49-F238E27FC236}">
                  <a16:creationId xmlns:a16="http://schemas.microsoft.com/office/drawing/2014/main" id="{39ED8EFD-89D7-4BBE-A537-102889623FF2}"/>
                </a:ext>
              </a:extLst>
            </p:cNvPr>
            <p:cNvSpPr txBox="1"/>
            <p:nvPr/>
          </p:nvSpPr>
          <p:spPr>
            <a:xfrm>
              <a:off x="6553182" y="4715938"/>
              <a:ext cx="156791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SQL Server </a:t>
              </a:r>
            </a:p>
          </p:txBody>
        </p:sp>
        <p:sp>
          <p:nvSpPr>
            <p:cNvPr id="18" name="TextBox 17">
              <a:extLst>
                <a:ext uri="{FF2B5EF4-FFF2-40B4-BE49-F238E27FC236}">
                  <a16:creationId xmlns:a16="http://schemas.microsoft.com/office/drawing/2014/main" id="{87A255BE-120A-4B23-B40A-E9922E56A38A}"/>
                </a:ext>
              </a:extLst>
            </p:cNvPr>
            <p:cNvSpPr txBox="1"/>
            <p:nvPr/>
          </p:nvSpPr>
          <p:spPr>
            <a:xfrm>
              <a:off x="9332512" y="4715938"/>
              <a:ext cx="214505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Azure SQL </a:t>
              </a:r>
              <a:br>
                <a:rPr kumimoji="0" lang="en-US" sz="1400" b="0" i="0" u="none" strike="noStrike" kern="1200" cap="none" spc="0" normalizeH="0" baseline="0" noProof="0" dirty="0">
                  <a:ln>
                    <a:noFill/>
                  </a:ln>
                  <a:solidFill>
                    <a:schemeClr val="bg1"/>
                  </a:solidFill>
                  <a:effectLst/>
                  <a:uLnTx/>
                  <a:uFillTx/>
                  <a:latin typeface="Segoe UI Semibold"/>
                  <a:ea typeface="+mn-ea"/>
                  <a:cs typeface="+mn-cs"/>
                </a:rPr>
              </a:b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Managed Instance</a:t>
              </a:r>
            </a:p>
          </p:txBody>
        </p:sp>
        <p:pic>
          <p:nvPicPr>
            <p:cNvPr id="20" name="Picture 19" descr="A close up of a sign&#10;&#10;Description automatically generated">
              <a:extLst>
                <a:ext uri="{FF2B5EF4-FFF2-40B4-BE49-F238E27FC236}">
                  <a16:creationId xmlns:a16="http://schemas.microsoft.com/office/drawing/2014/main" id="{D42E618F-1EF4-4EA5-9244-FFD930A64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0968" y="3552506"/>
              <a:ext cx="972075" cy="1037411"/>
            </a:xfrm>
            <a:prstGeom prst="rect">
              <a:avLst/>
            </a:prstGeom>
          </p:spPr>
        </p:pic>
        <p:pic>
          <p:nvPicPr>
            <p:cNvPr id="6" name="Graphic 5">
              <a:extLst>
                <a:ext uri="{FF2B5EF4-FFF2-40B4-BE49-F238E27FC236}">
                  <a16:creationId xmlns:a16="http://schemas.microsoft.com/office/drawing/2014/main" id="{163E80A2-B0A7-4E9F-857E-A4CCAEF346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4566" y="3530251"/>
              <a:ext cx="1081506" cy="1081506"/>
            </a:xfrm>
            <a:prstGeom prst="rect">
              <a:avLst/>
            </a:prstGeom>
          </p:spPr>
        </p:pic>
      </p:grpSp>
      <p:grpSp>
        <p:nvGrpSpPr>
          <p:cNvPr id="30" name="Graphic 1">
            <a:extLst>
              <a:ext uri="{FF2B5EF4-FFF2-40B4-BE49-F238E27FC236}">
                <a16:creationId xmlns:a16="http://schemas.microsoft.com/office/drawing/2014/main" id="{5F8CB379-F653-AF42-96E3-64724C912047}"/>
              </a:ext>
              <a:ext uri="{C183D7F6-B498-43B3-948B-1728B52AA6E4}">
                <adec:decorative xmlns:adec="http://schemas.microsoft.com/office/drawing/2017/decorative" val="1"/>
              </a:ext>
            </a:extLst>
          </p:cNvPr>
          <p:cNvGrpSpPr>
            <a:grpSpLocks noChangeAspect="1"/>
          </p:cNvGrpSpPr>
          <p:nvPr/>
        </p:nvGrpSpPr>
        <p:grpSpPr>
          <a:xfrm>
            <a:off x="132135" y="6163320"/>
            <a:ext cx="551252" cy="551683"/>
            <a:chOff x="3537040" y="7516899"/>
            <a:chExt cx="395374" cy="395683"/>
          </a:xfrm>
          <a:solidFill>
            <a:schemeClr val="accent1"/>
          </a:solidFill>
        </p:grpSpPr>
        <p:sp>
          <p:nvSpPr>
            <p:cNvPr id="31" name="Freeform: Shape 65">
              <a:extLst>
                <a:ext uri="{FF2B5EF4-FFF2-40B4-BE49-F238E27FC236}">
                  <a16:creationId xmlns:a16="http://schemas.microsoft.com/office/drawing/2014/main" id="{04C53327-A714-3C41-8350-818512233865}"/>
                </a:ext>
                <a:ext uri="{C183D7F6-B498-43B3-948B-1728B52AA6E4}">
                  <adec:decorative xmlns:adec="http://schemas.microsoft.com/office/drawing/2017/decorative" val="1"/>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32" name="Freeform: Shape 66">
              <a:extLst>
                <a:ext uri="{FF2B5EF4-FFF2-40B4-BE49-F238E27FC236}">
                  <a16:creationId xmlns:a16="http://schemas.microsoft.com/office/drawing/2014/main" id="{0A70AD06-75A8-E54B-8E68-E55392BE853F}"/>
                </a:ext>
                <a:ext uri="{C183D7F6-B498-43B3-948B-1728B52AA6E4}">
                  <adec:decorative xmlns:adec="http://schemas.microsoft.com/office/drawing/2017/decorative" val="1"/>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spTree>
    <p:extLst>
      <p:ext uri="{BB962C8B-B14F-4D97-AF65-F5344CB8AC3E}">
        <p14:creationId xmlns:p14="http://schemas.microsoft.com/office/powerpoint/2010/main" val="39393386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Round Same Side Corner Rectangle 69">
            <a:extLst>
              <a:ext uri="{FF2B5EF4-FFF2-40B4-BE49-F238E27FC236}">
                <a16:creationId xmlns:a16="http://schemas.microsoft.com/office/drawing/2014/main" id="{B0311C4F-E4DD-254B-9463-76C18CB3AE8E}"/>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8263" y="457200"/>
            <a:ext cx="5154169" cy="553998"/>
          </a:xfrm>
        </p:spPr>
        <p:txBody>
          <a:bodyPr/>
          <a:lstStyle/>
          <a:p>
            <a:r>
              <a:rPr lang="en-US" sz="3600" spc="0" dirty="0">
                <a:latin typeface="Segoe UI Semibold" panose="020B0502040204020203" pitchFamily="34" charset="0"/>
                <a:cs typeface="Segoe UI Semibold" panose="020B0502040204020203" pitchFamily="34" charset="0"/>
              </a:rPr>
              <a:t>SQL Managed Instance is Azure Arc enabled</a:t>
            </a:r>
            <a:endParaRPr lang="en-US" dirty="0">
              <a:highlight>
                <a:srgbClr val="FFFF00"/>
              </a:highlight>
            </a:endParaRPr>
          </a:p>
        </p:txBody>
      </p:sp>
      <p:sp>
        <p:nvSpPr>
          <p:cNvPr id="132" name="Text Placeholder 3">
            <a:extLst>
              <a:ext uri="{FF2B5EF4-FFF2-40B4-BE49-F238E27FC236}">
                <a16:creationId xmlns:a16="http://schemas.microsoft.com/office/drawing/2014/main" id="{21573822-534B-A94E-A6D6-1A4BD7455280}"/>
              </a:ext>
            </a:extLst>
          </p:cNvPr>
          <p:cNvSpPr txBox="1">
            <a:spLocks/>
          </p:cNvSpPr>
          <p:nvPr/>
        </p:nvSpPr>
        <p:spPr>
          <a:xfrm>
            <a:off x="598950" y="1774696"/>
            <a:ext cx="5825789"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400" fontAlgn="base">
              <a:lnSpc>
                <a:spcPct val="100000"/>
              </a:lnSpc>
              <a:spcBef>
                <a:spcPts val="0"/>
              </a:spcBef>
              <a:buSzTx/>
              <a:defRPr/>
            </a:pPr>
            <a:r>
              <a:rPr lang="en-US" dirty="0">
                <a:solidFill>
                  <a:prstClr val="black"/>
                </a:solidFill>
                <a:latin typeface="Segoe UI" panose="020B0502040204020203" pitchFamily="34" charset="0"/>
                <a:cs typeface="+mn-cs"/>
              </a:rPr>
              <a:t>Some scenarios may require a hybrid approach:</a:t>
            </a:r>
          </a:p>
        </p:txBody>
      </p:sp>
      <p:sp>
        <p:nvSpPr>
          <p:cNvPr id="133" name="Content Placeholder 9">
            <a:extLst>
              <a:ext uri="{FF2B5EF4-FFF2-40B4-BE49-F238E27FC236}">
                <a16:creationId xmlns:a16="http://schemas.microsoft.com/office/drawing/2014/main" id="{73943E0F-AF24-1B4A-BBA2-773E5E3DEA3F}"/>
              </a:ext>
            </a:extLst>
          </p:cNvPr>
          <p:cNvSpPr txBox="1">
            <a:spLocks/>
          </p:cNvSpPr>
          <p:nvPr/>
        </p:nvSpPr>
        <p:spPr>
          <a:xfrm>
            <a:off x="585216" y="2276361"/>
            <a:ext cx="1852771" cy="276999"/>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47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ko-KR" sz="1800" b="1" i="0" u="none" strike="noStrike" kern="1200" cap="none" spc="0" normalizeH="0" baseline="0" noProof="0" dirty="0">
                <a:ln>
                  <a:noFill/>
                </a:ln>
                <a:solidFill>
                  <a:schemeClr val="accent1"/>
                </a:solidFill>
                <a:effectLst/>
                <a:uLnTx/>
                <a:uFillTx/>
                <a:latin typeface="Segoe UI"/>
                <a:ea typeface="+mn-ea"/>
                <a:cs typeface="Segoe UI" pitchFamily="34" charset="0"/>
              </a:rPr>
              <a:t>Data latency</a:t>
            </a:r>
          </a:p>
        </p:txBody>
      </p:sp>
      <p:sp>
        <p:nvSpPr>
          <p:cNvPr id="134" name="Content Placeholder 10">
            <a:extLst>
              <a:ext uri="{FF2B5EF4-FFF2-40B4-BE49-F238E27FC236}">
                <a16:creationId xmlns:a16="http://schemas.microsoft.com/office/drawing/2014/main" id="{E4684BB0-8585-E84A-9629-AFD16412243F}"/>
              </a:ext>
            </a:extLst>
          </p:cNvPr>
          <p:cNvSpPr txBox="1">
            <a:spLocks/>
          </p:cNvSpPr>
          <p:nvPr/>
        </p:nvSpPr>
        <p:spPr>
          <a:xfrm>
            <a:off x="585216" y="2639374"/>
            <a:ext cx="1566481" cy="276999"/>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47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ko-KR" sz="1800" b="1" i="0" u="none" strike="noStrike" kern="1200" cap="none" spc="0" normalizeH="0" baseline="0" noProof="0" dirty="0">
                <a:ln>
                  <a:noFill/>
                </a:ln>
                <a:solidFill>
                  <a:schemeClr val="accent1"/>
                </a:solidFill>
                <a:effectLst/>
                <a:uLnTx/>
                <a:uFillTx/>
                <a:latin typeface="Segoe UI"/>
                <a:ea typeface="+mn-ea"/>
                <a:cs typeface="Segoe UI" pitchFamily="34" charset="0"/>
              </a:rPr>
              <a:t>Regulations</a:t>
            </a:r>
          </a:p>
        </p:txBody>
      </p:sp>
      <p:sp>
        <p:nvSpPr>
          <p:cNvPr id="135" name="Content Placeholder 11">
            <a:extLst>
              <a:ext uri="{FF2B5EF4-FFF2-40B4-BE49-F238E27FC236}">
                <a16:creationId xmlns:a16="http://schemas.microsoft.com/office/drawing/2014/main" id="{2945A55F-F191-8945-BDDC-8FB86471DF57}"/>
              </a:ext>
            </a:extLst>
          </p:cNvPr>
          <p:cNvSpPr txBox="1">
            <a:spLocks/>
          </p:cNvSpPr>
          <p:nvPr/>
        </p:nvSpPr>
        <p:spPr>
          <a:xfrm>
            <a:off x="585216" y="3002387"/>
            <a:ext cx="3315083" cy="276999"/>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47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ko-KR" sz="1800" b="1" i="0" u="none" strike="noStrike" kern="1200" cap="none" spc="0" normalizeH="0" baseline="0" noProof="0" dirty="0">
                <a:ln>
                  <a:noFill/>
                </a:ln>
                <a:solidFill>
                  <a:schemeClr val="accent1"/>
                </a:solidFill>
                <a:effectLst/>
                <a:uLnTx/>
                <a:uFillTx/>
                <a:latin typeface="Segoe UI"/>
                <a:ea typeface="+mn-ea"/>
                <a:cs typeface="Segoe UI" pitchFamily="34" charset="0"/>
              </a:rPr>
              <a:t>Distributed compute</a:t>
            </a:r>
          </a:p>
        </p:txBody>
      </p:sp>
      <p:sp>
        <p:nvSpPr>
          <p:cNvPr id="136" name="Content Placeholder 12">
            <a:extLst>
              <a:ext uri="{FF2B5EF4-FFF2-40B4-BE49-F238E27FC236}">
                <a16:creationId xmlns:a16="http://schemas.microsoft.com/office/drawing/2014/main" id="{967CF7CE-7A9E-9A4E-900C-8F88288C81E4}"/>
              </a:ext>
            </a:extLst>
          </p:cNvPr>
          <p:cNvSpPr txBox="1">
            <a:spLocks/>
          </p:cNvSpPr>
          <p:nvPr/>
        </p:nvSpPr>
        <p:spPr>
          <a:xfrm>
            <a:off x="585216" y="3365399"/>
            <a:ext cx="1548189" cy="276999"/>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47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ko-KR" sz="1800" b="1" i="0" u="none" strike="noStrike" kern="1200" cap="none" spc="0" normalizeH="0" baseline="0" noProof="0">
                <a:ln>
                  <a:noFill/>
                </a:ln>
                <a:solidFill>
                  <a:schemeClr val="accent1"/>
                </a:solidFill>
                <a:effectLst/>
                <a:uLnTx/>
                <a:uFillTx/>
                <a:latin typeface="Segoe UI"/>
                <a:ea typeface="+mn-ea"/>
                <a:cs typeface="Segoe UI" pitchFamily="34" charset="0"/>
              </a:rPr>
              <a:t>Multi-cloud</a:t>
            </a:r>
            <a:endParaRPr kumimoji="0" lang="en-US" altLang="ko-KR" sz="1800" b="1" i="0" u="none" strike="noStrike" kern="1200" cap="none" spc="0" normalizeH="0" baseline="0" noProof="0" dirty="0">
              <a:ln>
                <a:noFill/>
              </a:ln>
              <a:solidFill>
                <a:schemeClr val="accent1"/>
              </a:solidFill>
              <a:effectLst/>
              <a:uLnTx/>
              <a:uFillTx/>
              <a:latin typeface="Segoe UI"/>
              <a:ea typeface="+mn-ea"/>
              <a:cs typeface="Segoe UI" pitchFamily="34" charset="0"/>
            </a:endParaRPr>
          </a:p>
        </p:txBody>
      </p:sp>
      <p:sp>
        <p:nvSpPr>
          <p:cNvPr id="137" name="Content Placeholder 13">
            <a:extLst>
              <a:ext uri="{FF2B5EF4-FFF2-40B4-BE49-F238E27FC236}">
                <a16:creationId xmlns:a16="http://schemas.microsoft.com/office/drawing/2014/main" id="{5098B29A-3940-F64A-A957-53503B5FB7F7}"/>
              </a:ext>
            </a:extLst>
          </p:cNvPr>
          <p:cNvSpPr txBox="1">
            <a:spLocks/>
          </p:cNvSpPr>
          <p:nvPr/>
        </p:nvSpPr>
        <p:spPr>
          <a:xfrm>
            <a:off x="599827" y="3955117"/>
            <a:ext cx="5288910"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fontAlgn="base">
              <a:spcBef>
                <a:spcPts val="0"/>
              </a:spcBef>
              <a:buSzTx/>
              <a:buFont typeface="Wingdings" panose="05000000000000000000" pitchFamily="2" charset="2"/>
              <a:buNone/>
              <a:defRPr/>
            </a:pPr>
            <a:r>
              <a:rPr lang="en-US" sz="1800" dirty="0">
                <a:solidFill>
                  <a:prstClr val="black"/>
                </a:solidFill>
                <a:latin typeface="Segoe UI" panose="020B0502040204020203" pitchFamily="34" charset="0"/>
                <a:cs typeface="+mn-cs"/>
              </a:rPr>
              <a:t>Bring Azure innovation and cloud benefits on-premises, multi-cloud, and at the edge with Azure Arc enabled SQL Managed Instance</a:t>
            </a:r>
            <a:endParaRPr lang="en-US" sz="1800" dirty="0">
              <a:solidFill>
                <a:prstClr val="black"/>
              </a:solidFill>
              <a:latin typeface="Segoe UI"/>
              <a:cs typeface="+mn-cs"/>
            </a:endParaRPr>
          </a:p>
        </p:txBody>
      </p:sp>
      <p:sp>
        <p:nvSpPr>
          <p:cNvPr id="139" name="Content Placeholder 15">
            <a:extLst>
              <a:ext uri="{FF2B5EF4-FFF2-40B4-BE49-F238E27FC236}">
                <a16:creationId xmlns:a16="http://schemas.microsoft.com/office/drawing/2014/main" id="{E0E081E8-B781-DD46-B84A-00BF9395FB50}"/>
              </a:ext>
            </a:extLst>
          </p:cNvPr>
          <p:cNvSpPr txBox="1">
            <a:spLocks/>
          </p:cNvSpPr>
          <p:nvPr/>
        </p:nvSpPr>
        <p:spPr>
          <a:xfrm>
            <a:off x="585216" y="5106627"/>
            <a:ext cx="5065776" cy="64633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600"/>
              </a:spcAft>
              <a:buSzTx/>
              <a:buFont typeface="Wingdings" panose="05000000000000000000" pitchFamily="2" charset="2"/>
              <a:buNone/>
              <a:defRPr/>
            </a:pPr>
            <a:r>
              <a:rPr lang="en-US" sz="1400" b="1" dirty="0">
                <a:solidFill>
                  <a:schemeClr val="accent1"/>
                </a:solidFill>
                <a:latin typeface="+mn-lt"/>
                <a:cs typeface="+mn-cs"/>
              </a:rPr>
              <a:t>“I really like the SQL version control, which helps reduce the time that senior administrators must spend upgrading all those different versions.”</a:t>
            </a:r>
          </a:p>
        </p:txBody>
      </p:sp>
      <p:sp>
        <p:nvSpPr>
          <p:cNvPr id="141" name="Content Placeholder 18">
            <a:extLst>
              <a:ext uri="{FF2B5EF4-FFF2-40B4-BE49-F238E27FC236}">
                <a16:creationId xmlns:a16="http://schemas.microsoft.com/office/drawing/2014/main" id="{0C83E8A4-52F4-0042-9ABE-E83C25A29244}"/>
              </a:ext>
            </a:extLst>
          </p:cNvPr>
          <p:cNvSpPr txBox="1">
            <a:spLocks/>
          </p:cNvSpPr>
          <p:nvPr/>
        </p:nvSpPr>
        <p:spPr>
          <a:xfrm>
            <a:off x="598208" y="5785188"/>
            <a:ext cx="4357839" cy="1846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600"/>
              </a:spcAft>
              <a:buSzTx/>
              <a:buFont typeface="Wingdings" panose="05000000000000000000" pitchFamily="2" charset="2"/>
              <a:buNone/>
              <a:defRPr/>
            </a:pPr>
            <a:r>
              <a:rPr lang="en-US" sz="1200" i="1" dirty="0">
                <a:solidFill>
                  <a:srgbClr val="0078D4"/>
                </a:solidFill>
                <a:latin typeface="Segoe UI"/>
                <a:cs typeface="+mn-cs"/>
              </a:rPr>
              <a:t>Kristina Melo</a:t>
            </a:r>
            <a:r>
              <a:rPr lang="pt-BR" sz="1200" i="1" dirty="0">
                <a:solidFill>
                  <a:srgbClr val="0078D4"/>
                </a:solidFill>
                <a:latin typeface="Segoe UI"/>
                <a:cs typeface="+mn-cs"/>
              </a:rPr>
              <a:t>, IT Manager, Ferguson </a:t>
            </a:r>
            <a:r>
              <a:rPr lang="pt-BR" sz="1200" i="1" dirty="0" err="1">
                <a:solidFill>
                  <a:srgbClr val="0078D4"/>
                </a:solidFill>
                <a:latin typeface="Segoe UI"/>
                <a:cs typeface="+mn-cs"/>
              </a:rPr>
              <a:t>Enterprises</a:t>
            </a:r>
            <a:endParaRPr lang="en-US" sz="1200" i="1" dirty="0">
              <a:solidFill>
                <a:srgbClr val="0078D4"/>
              </a:solidFill>
              <a:latin typeface="Segoe UI"/>
              <a:cs typeface="+mn-cs"/>
            </a:endParaRPr>
          </a:p>
        </p:txBody>
      </p:sp>
      <p:sp>
        <p:nvSpPr>
          <p:cNvPr id="142" name="Content Placeholder 19">
            <a:extLst>
              <a:ext uri="{FF2B5EF4-FFF2-40B4-BE49-F238E27FC236}">
                <a16:creationId xmlns:a16="http://schemas.microsoft.com/office/drawing/2014/main" id="{11D4A349-E634-8F41-83E3-394DB0556765}"/>
              </a:ext>
            </a:extLst>
          </p:cNvPr>
          <p:cNvSpPr txBox="1">
            <a:spLocks/>
          </p:cNvSpPr>
          <p:nvPr/>
        </p:nvSpPr>
        <p:spPr>
          <a:xfrm>
            <a:off x="7628046" y="957301"/>
            <a:ext cx="2582754" cy="3323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lnSpc>
                <a:spcPct val="90000"/>
              </a:lnSpc>
              <a:spcBef>
                <a:spcPts val="0"/>
              </a:spcBef>
              <a:spcAft>
                <a:spcPts val="600"/>
              </a:spcAft>
              <a:buSzTx/>
              <a:buFont typeface="Wingdings" panose="05000000000000000000" pitchFamily="2" charset="2"/>
              <a:buNone/>
              <a:defRPr/>
            </a:pPr>
            <a:r>
              <a:rPr lang="en-US" sz="2400" b="1" dirty="0">
                <a:solidFill>
                  <a:schemeClr val="bg1"/>
                </a:solidFill>
                <a:latin typeface="+mn-lt"/>
                <a:cs typeface="+mn-cs"/>
              </a:rPr>
              <a:t>Key Benefits</a:t>
            </a:r>
          </a:p>
        </p:txBody>
      </p:sp>
      <p:grpSp>
        <p:nvGrpSpPr>
          <p:cNvPr id="143" name="Group 142">
            <a:extLst>
              <a:ext uri="{FF2B5EF4-FFF2-40B4-BE49-F238E27FC236}">
                <a16:creationId xmlns:a16="http://schemas.microsoft.com/office/drawing/2014/main" id="{0120AE8D-3268-384F-AF16-8E3CFD3C8956}"/>
              </a:ext>
              <a:ext uri="{C183D7F6-B498-43B3-948B-1728B52AA6E4}">
                <adec:decorative xmlns:adec="http://schemas.microsoft.com/office/drawing/2017/decorative" val="1"/>
              </a:ext>
            </a:extLst>
          </p:cNvPr>
          <p:cNvGrpSpPr/>
          <p:nvPr/>
        </p:nvGrpSpPr>
        <p:grpSpPr>
          <a:xfrm>
            <a:off x="6547260" y="1863529"/>
            <a:ext cx="995065" cy="974922"/>
            <a:chOff x="5737913" y="2543671"/>
            <a:chExt cx="705976" cy="699480"/>
          </a:xfrm>
        </p:grpSpPr>
        <p:sp>
          <p:nvSpPr>
            <p:cNvPr id="144" name="Freeform 169">
              <a:extLst>
                <a:ext uri="{FF2B5EF4-FFF2-40B4-BE49-F238E27FC236}">
                  <a16:creationId xmlns:a16="http://schemas.microsoft.com/office/drawing/2014/main" id="{191243D5-7711-DD4C-94BE-90455F1F3D56}"/>
                </a:ext>
                <a:ext uri="{C183D7F6-B498-43B3-948B-1728B52AA6E4}">
                  <adec:decorative xmlns:adec="http://schemas.microsoft.com/office/drawing/2017/decorative" val="1"/>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5" name="Freeform 170">
              <a:extLst>
                <a:ext uri="{FF2B5EF4-FFF2-40B4-BE49-F238E27FC236}">
                  <a16:creationId xmlns:a16="http://schemas.microsoft.com/office/drawing/2014/main" id="{FE71E698-CF9C-474E-B6C3-074914B7C6A6}"/>
                </a:ext>
                <a:ext uri="{C183D7F6-B498-43B3-948B-1728B52AA6E4}">
                  <adec:decorative xmlns:adec="http://schemas.microsoft.com/office/drawing/2017/decorative" val="1"/>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6" name="Freeform 171">
              <a:extLst>
                <a:ext uri="{FF2B5EF4-FFF2-40B4-BE49-F238E27FC236}">
                  <a16:creationId xmlns:a16="http://schemas.microsoft.com/office/drawing/2014/main" id="{3E3100EB-DD6C-B148-BB5C-BF24870B4137}"/>
                </a:ext>
                <a:ext uri="{C183D7F6-B498-43B3-948B-1728B52AA6E4}">
                  <adec:decorative xmlns:adec="http://schemas.microsoft.com/office/drawing/2017/decorative" val="1"/>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 name="Freeform 5">
              <a:extLst>
                <a:ext uri="{FF2B5EF4-FFF2-40B4-BE49-F238E27FC236}">
                  <a16:creationId xmlns:a16="http://schemas.microsoft.com/office/drawing/2014/main" id="{A19B4B3B-FA4B-6341-B01B-CE1FDC522A65}"/>
                </a:ext>
              </a:extLst>
            </p:cNvPr>
            <p:cNvSpPr/>
            <p:nvPr/>
          </p:nvSpPr>
          <p:spPr>
            <a:xfrm>
              <a:off x="5972134" y="2847048"/>
              <a:ext cx="266875" cy="194667"/>
            </a:xfrm>
            <a:custGeom>
              <a:avLst/>
              <a:gdLst>
                <a:gd name="connsiteX0" fmla="*/ 62208 w 266875"/>
                <a:gd name="connsiteY0" fmla="*/ 94818 h 194667"/>
                <a:gd name="connsiteX1" fmla="*/ 0 w 266875"/>
                <a:gd name="connsiteY1" fmla="*/ 74481 h 194667"/>
                <a:gd name="connsiteX2" fmla="*/ 0 w 266875"/>
                <a:gd name="connsiteY2" fmla="*/ 194668 h 194667"/>
                <a:gd name="connsiteX3" fmla="*/ 266875 w 266875"/>
                <a:gd name="connsiteY3" fmla="*/ 194668 h 194667"/>
                <a:gd name="connsiteX4" fmla="*/ 266875 w 266875"/>
                <a:gd name="connsiteY4" fmla="*/ 0 h 194667"/>
                <a:gd name="connsiteX5" fmla="*/ 172042 w 266875"/>
                <a:gd name="connsiteY5" fmla="*/ 419 h 194667"/>
                <a:gd name="connsiteX6" fmla="*/ 166273 w 266875"/>
                <a:gd name="connsiteY6" fmla="*/ 6132 h 194667"/>
                <a:gd name="connsiteX7" fmla="*/ 62208 w 266875"/>
                <a:gd name="connsiteY7" fmla="*/ 94818 h 1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875" h="194667">
                  <a:moveTo>
                    <a:pt x="62208" y="94818"/>
                  </a:moveTo>
                  <a:cubicBezTo>
                    <a:pt x="38919" y="94818"/>
                    <a:pt x="17414" y="87270"/>
                    <a:pt x="0" y="74481"/>
                  </a:cubicBezTo>
                  <a:lnTo>
                    <a:pt x="0" y="194668"/>
                  </a:lnTo>
                  <a:lnTo>
                    <a:pt x="266875" y="194668"/>
                  </a:lnTo>
                  <a:lnTo>
                    <a:pt x="266875" y="0"/>
                  </a:lnTo>
                  <a:lnTo>
                    <a:pt x="172042" y="419"/>
                  </a:lnTo>
                  <a:lnTo>
                    <a:pt x="166273" y="6132"/>
                  </a:lnTo>
                  <a:cubicBezTo>
                    <a:pt x="158300" y="56398"/>
                    <a:pt x="114764" y="94818"/>
                    <a:pt x="62208" y="94818"/>
                  </a:cubicBezTo>
                  <a:close/>
                </a:path>
              </a:pathLst>
            </a:custGeom>
            <a:solidFill>
              <a:schemeClr val="tx1"/>
            </a:solidFill>
            <a:ln w="505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D203EC2-E62D-C848-8BC3-EC8DAFE23C23}"/>
                </a:ext>
              </a:extLst>
            </p:cNvPr>
            <p:cNvSpPr/>
            <p:nvPr/>
          </p:nvSpPr>
          <p:spPr>
            <a:xfrm>
              <a:off x="6134893" y="2805162"/>
              <a:ext cx="104064" cy="48011"/>
            </a:xfrm>
            <a:custGeom>
              <a:avLst/>
              <a:gdLst>
                <a:gd name="connsiteX0" fmla="*/ 0 w 104064"/>
                <a:gd name="connsiteY0" fmla="*/ 0 h 48011"/>
                <a:gd name="connsiteX1" fmla="*/ 3567 w 104064"/>
                <a:gd name="connsiteY1" fmla="*/ 15410 h 48011"/>
                <a:gd name="connsiteX2" fmla="*/ 4773 w 104064"/>
                <a:gd name="connsiteY2" fmla="*/ 31449 h 48011"/>
                <a:gd name="connsiteX3" fmla="*/ 3462 w 104064"/>
                <a:gd name="connsiteY3" fmla="*/ 48012 h 48011"/>
                <a:gd name="connsiteX4" fmla="*/ 104065 w 104064"/>
                <a:gd name="connsiteY4" fmla="*/ 48012 h 48011"/>
                <a:gd name="connsiteX5" fmla="*/ 104065 w 104064"/>
                <a:gd name="connsiteY5" fmla="*/ 157 h 48011"/>
                <a:gd name="connsiteX6" fmla="*/ 0 w 104064"/>
                <a:gd name="connsiteY6" fmla="*/ 0 h 4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64" h="48011">
                  <a:moveTo>
                    <a:pt x="0" y="0"/>
                  </a:moveTo>
                  <a:cubicBezTo>
                    <a:pt x="1574" y="4979"/>
                    <a:pt x="2780" y="10116"/>
                    <a:pt x="3567" y="15410"/>
                  </a:cubicBezTo>
                  <a:cubicBezTo>
                    <a:pt x="4354" y="20652"/>
                    <a:pt x="4773" y="25998"/>
                    <a:pt x="4773" y="31449"/>
                  </a:cubicBezTo>
                  <a:cubicBezTo>
                    <a:pt x="4773" y="37057"/>
                    <a:pt x="4302" y="42613"/>
                    <a:pt x="3462" y="48012"/>
                  </a:cubicBezTo>
                  <a:lnTo>
                    <a:pt x="104065" y="48012"/>
                  </a:lnTo>
                  <a:lnTo>
                    <a:pt x="104065" y="157"/>
                  </a:lnTo>
                  <a:lnTo>
                    <a:pt x="0" y="0"/>
                  </a:lnTo>
                  <a:close/>
                </a:path>
              </a:pathLst>
            </a:custGeom>
            <a:solidFill>
              <a:srgbClr val="50E6FF"/>
            </a:solidFill>
            <a:ln w="505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571809FF-F27A-9C4A-91FE-98E8AFC857F8}"/>
                </a:ext>
              </a:extLst>
            </p:cNvPr>
            <p:cNvSpPr/>
            <p:nvPr/>
          </p:nvSpPr>
          <p:spPr>
            <a:xfrm>
              <a:off x="5940137" y="2742480"/>
              <a:ext cx="188406" cy="188274"/>
            </a:xfrm>
            <a:custGeom>
              <a:avLst/>
              <a:gdLst>
                <a:gd name="connsiteX0" fmla="*/ 94204 w 188406"/>
                <a:gd name="connsiteY0" fmla="*/ 188274 h 188274"/>
                <a:gd name="connsiteX1" fmla="*/ 188407 w 188406"/>
                <a:gd name="connsiteY1" fmla="*/ 94137 h 188274"/>
                <a:gd name="connsiteX2" fmla="*/ 94204 w 188406"/>
                <a:gd name="connsiteY2" fmla="*/ 0 h 188274"/>
                <a:gd name="connsiteX3" fmla="*/ 0 w 188406"/>
                <a:gd name="connsiteY3" fmla="*/ 94137 h 188274"/>
                <a:gd name="connsiteX4" fmla="*/ 94204 w 188406"/>
                <a:gd name="connsiteY4" fmla="*/ 188274 h 188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06" h="188274">
                  <a:moveTo>
                    <a:pt x="94204" y="188274"/>
                  </a:moveTo>
                  <a:cubicBezTo>
                    <a:pt x="146231" y="188274"/>
                    <a:pt x="188407" y="146127"/>
                    <a:pt x="188407" y="94137"/>
                  </a:cubicBezTo>
                  <a:cubicBezTo>
                    <a:pt x="188407" y="42147"/>
                    <a:pt x="146231" y="0"/>
                    <a:pt x="94204" y="0"/>
                  </a:cubicBezTo>
                  <a:cubicBezTo>
                    <a:pt x="42176" y="0"/>
                    <a:pt x="0" y="42147"/>
                    <a:pt x="0" y="94137"/>
                  </a:cubicBezTo>
                  <a:cubicBezTo>
                    <a:pt x="0" y="146127"/>
                    <a:pt x="42176" y="188274"/>
                    <a:pt x="94204" y="188274"/>
                  </a:cubicBezTo>
                  <a:close/>
                </a:path>
              </a:pathLst>
            </a:custGeom>
            <a:solidFill>
              <a:srgbClr val="50E6FF"/>
            </a:solidFill>
            <a:ln w="505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461DDCF-4896-4946-9185-21DE686E89A4}"/>
                </a:ext>
              </a:extLst>
            </p:cNvPr>
            <p:cNvSpPr/>
            <p:nvPr/>
          </p:nvSpPr>
          <p:spPr>
            <a:xfrm>
              <a:off x="6034496" y="2765760"/>
              <a:ext cx="15945" cy="86274"/>
            </a:xfrm>
            <a:custGeom>
              <a:avLst/>
              <a:gdLst>
                <a:gd name="connsiteX0" fmla="*/ 15946 w 15945"/>
                <a:gd name="connsiteY0" fmla="*/ 0 h 86274"/>
                <a:gd name="connsiteX1" fmla="*/ 0 w 15945"/>
                <a:gd name="connsiteY1" fmla="*/ 0 h 86274"/>
                <a:gd name="connsiteX2" fmla="*/ 0 w 15945"/>
                <a:gd name="connsiteY2" fmla="*/ 86275 h 86274"/>
                <a:gd name="connsiteX3" fmla="*/ 15946 w 15945"/>
                <a:gd name="connsiteY3" fmla="*/ 86275 h 86274"/>
                <a:gd name="connsiteX4" fmla="*/ 15946 w 15945"/>
                <a:gd name="connsiteY4" fmla="*/ 0 h 86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 h="86274">
                  <a:moveTo>
                    <a:pt x="15946" y="0"/>
                  </a:moveTo>
                  <a:lnTo>
                    <a:pt x="0" y="0"/>
                  </a:lnTo>
                  <a:lnTo>
                    <a:pt x="0" y="86275"/>
                  </a:lnTo>
                  <a:lnTo>
                    <a:pt x="15946" y="86275"/>
                  </a:lnTo>
                  <a:lnTo>
                    <a:pt x="15946" y="0"/>
                  </a:lnTo>
                  <a:close/>
                </a:path>
              </a:pathLst>
            </a:custGeom>
            <a:solidFill>
              <a:srgbClr val="0078D4"/>
            </a:solidFill>
            <a:ln w="505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FEE63FC-AED8-8E4A-962E-9CD2BA0A89A9}"/>
                </a:ext>
              </a:extLst>
            </p:cNvPr>
            <p:cNvSpPr/>
            <p:nvPr/>
          </p:nvSpPr>
          <p:spPr>
            <a:xfrm>
              <a:off x="5963442" y="2836081"/>
              <a:ext cx="86965" cy="15933"/>
            </a:xfrm>
            <a:custGeom>
              <a:avLst/>
              <a:gdLst>
                <a:gd name="connsiteX0" fmla="*/ 0 w 86965"/>
                <a:gd name="connsiteY0" fmla="*/ 0 h 15933"/>
                <a:gd name="connsiteX1" fmla="*/ 0 w 86965"/>
                <a:gd name="connsiteY1" fmla="*/ 15934 h 15933"/>
                <a:gd name="connsiteX2" fmla="*/ 86965 w 86965"/>
                <a:gd name="connsiteY2" fmla="*/ 15934 h 15933"/>
                <a:gd name="connsiteX3" fmla="*/ 86965 w 86965"/>
                <a:gd name="connsiteY3" fmla="*/ 0 h 15933"/>
                <a:gd name="connsiteX4" fmla="*/ 0 w 86965"/>
                <a:gd name="connsiteY4" fmla="*/ 0 h 1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5" h="15933">
                  <a:moveTo>
                    <a:pt x="0" y="0"/>
                  </a:moveTo>
                  <a:lnTo>
                    <a:pt x="0" y="15934"/>
                  </a:lnTo>
                  <a:lnTo>
                    <a:pt x="86965" y="15934"/>
                  </a:lnTo>
                  <a:lnTo>
                    <a:pt x="86965" y="0"/>
                  </a:lnTo>
                  <a:lnTo>
                    <a:pt x="0" y="0"/>
                  </a:lnTo>
                  <a:close/>
                </a:path>
              </a:pathLst>
            </a:custGeom>
            <a:solidFill>
              <a:srgbClr val="0078D4"/>
            </a:solidFill>
            <a:ln w="5054" cap="flat">
              <a:noFill/>
              <a:prstDash val="solid"/>
              <a:miter/>
            </a:ln>
          </p:spPr>
          <p:txBody>
            <a:bodyPr rtlCol="0" anchor="ctr"/>
            <a:lstStyle/>
            <a:p>
              <a:endParaRPr lang="en-US"/>
            </a:p>
          </p:txBody>
        </p:sp>
      </p:grpSp>
      <p:sp>
        <p:nvSpPr>
          <p:cNvPr id="148" name="Content Placeholder 39">
            <a:extLst>
              <a:ext uri="{FF2B5EF4-FFF2-40B4-BE49-F238E27FC236}">
                <a16:creationId xmlns:a16="http://schemas.microsoft.com/office/drawing/2014/main" id="{04A20658-E0BC-454D-BDAD-50C8ED7489BD}"/>
              </a:ext>
            </a:extLst>
          </p:cNvPr>
          <p:cNvSpPr txBox="1">
            <a:spLocks/>
          </p:cNvSpPr>
          <p:nvPr/>
        </p:nvSpPr>
        <p:spPr>
          <a:xfrm>
            <a:off x="7787705" y="1851531"/>
            <a:ext cx="2441424"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lnSpc>
                <a:spcPct val="90000"/>
              </a:lnSpc>
              <a:spcBef>
                <a:spcPct val="0"/>
              </a:spcBef>
              <a:spcAft>
                <a:spcPts val="600"/>
              </a:spcAft>
              <a:buSzTx/>
              <a:buFont typeface="Wingdings" panose="05000000000000000000" pitchFamily="2" charset="2"/>
              <a:buNone/>
              <a:defRPr/>
            </a:pPr>
            <a:r>
              <a:rPr lang="en-US" sz="2000" b="1">
                <a:solidFill>
                  <a:schemeClr val="bg1"/>
                </a:solidFill>
                <a:latin typeface="Segoe UI Semibold"/>
                <a:cs typeface="+mn-cs"/>
              </a:rPr>
              <a:t>Always current</a:t>
            </a:r>
            <a:endParaRPr lang="en-US" sz="2000" b="1" dirty="0">
              <a:solidFill>
                <a:schemeClr val="bg1"/>
              </a:solidFill>
              <a:latin typeface="Segoe UI Semibold"/>
              <a:cs typeface="+mn-cs"/>
            </a:endParaRPr>
          </a:p>
        </p:txBody>
      </p:sp>
      <p:sp>
        <p:nvSpPr>
          <p:cNvPr id="149" name="Content Placeholder 45">
            <a:extLst>
              <a:ext uri="{FF2B5EF4-FFF2-40B4-BE49-F238E27FC236}">
                <a16:creationId xmlns:a16="http://schemas.microsoft.com/office/drawing/2014/main" id="{2190E47B-C213-5946-8E6B-C7DC8F92C3A3}"/>
              </a:ext>
            </a:extLst>
          </p:cNvPr>
          <p:cNvSpPr txBox="1">
            <a:spLocks/>
          </p:cNvSpPr>
          <p:nvPr/>
        </p:nvSpPr>
        <p:spPr>
          <a:xfrm>
            <a:off x="7787705" y="2129600"/>
            <a:ext cx="3380039" cy="7478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lnSpc>
                <a:spcPct val="90000"/>
              </a:lnSpc>
              <a:spcBef>
                <a:spcPts val="0"/>
              </a:spcBef>
              <a:spcAft>
                <a:spcPts val="400"/>
              </a:spcAft>
              <a:buSzTx/>
              <a:buFont typeface="Wingdings" panose="05000000000000000000" pitchFamily="2" charset="2"/>
              <a:buNone/>
              <a:defRPr/>
            </a:pPr>
            <a:r>
              <a:rPr lang="en-US" sz="1800" dirty="0">
                <a:solidFill>
                  <a:schemeClr val="bg1"/>
                </a:solidFill>
                <a:latin typeface="Segoe UI" panose="020B0502040204020203" pitchFamily="34" charset="0"/>
                <a:cs typeface="Segoe UI" panose="020B0502040204020203" pitchFamily="34" charset="0"/>
              </a:rPr>
              <a:t>Access the latest Azure features and capabilities for on-premises data workloads</a:t>
            </a:r>
          </a:p>
        </p:txBody>
      </p:sp>
      <p:grpSp>
        <p:nvGrpSpPr>
          <p:cNvPr id="150" name="Group 149">
            <a:extLst>
              <a:ext uri="{FF2B5EF4-FFF2-40B4-BE49-F238E27FC236}">
                <a16:creationId xmlns:a16="http://schemas.microsoft.com/office/drawing/2014/main" id="{57FEBB1E-0EAA-B644-B338-1DB707CE4528}"/>
              </a:ext>
              <a:ext uri="{C183D7F6-B498-43B3-948B-1728B52AA6E4}">
                <adec:decorative xmlns:adec="http://schemas.microsoft.com/office/drawing/2017/decorative" val="1"/>
              </a:ext>
            </a:extLst>
          </p:cNvPr>
          <p:cNvGrpSpPr/>
          <p:nvPr/>
        </p:nvGrpSpPr>
        <p:grpSpPr>
          <a:xfrm>
            <a:off x="6469585" y="3528732"/>
            <a:ext cx="1150415" cy="1014012"/>
            <a:chOff x="8507388" y="2477816"/>
            <a:chExt cx="859591" cy="757673"/>
          </a:xfrm>
        </p:grpSpPr>
        <p:sp>
          <p:nvSpPr>
            <p:cNvPr id="151" name="Freeform: Shape 23">
              <a:extLst>
                <a:ext uri="{FF2B5EF4-FFF2-40B4-BE49-F238E27FC236}">
                  <a16:creationId xmlns:a16="http://schemas.microsoft.com/office/drawing/2014/main" id="{8146F170-2D74-CD4A-931D-E8599BC3EFB7}"/>
                </a:ext>
                <a:ext uri="{C183D7F6-B498-43B3-948B-1728B52AA6E4}">
                  <adec:decorative xmlns:adec="http://schemas.microsoft.com/office/drawing/2017/decorative" val="1"/>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chemeClr val="bg1"/>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2" name="Freeform: Shape 24">
              <a:extLst>
                <a:ext uri="{FF2B5EF4-FFF2-40B4-BE49-F238E27FC236}">
                  <a16:creationId xmlns:a16="http://schemas.microsoft.com/office/drawing/2014/main" id="{FBDD30A8-E227-F446-AFE6-23127FD0D6E4}"/>
                </a:ext>
                <a:ext uri="{C183D7F6-B498-43B3-948B-1728B52AA6E4}">
                  <adec:decorative xmlns:adec="http://schemas.microsoft.com/office/drawing/2017/decorative" val="1"/>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tx1"/>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3" name="Freeform: Shape 25">
              <a:extLst>
                <a:ext uri="{FF2B5EF4-FFF2-40B4-BE49-F238E27FC236}">
                  <a16:creationId xmlns:a16="http://schemas.microsoft.com/office/drawing/2014/main" id="{6D6BD19F-98F7-934C-98AF-4ED1A981C2AC}"/>
                </a:ext>
                <a:ext uri="{C183D7F6-B498-43B3-948B-1728B52AA6E4}">
                  <adec:decorative xmlns:adec="http://schemas.microsoft.com/office/drawing/2017/decorative" val="1"/>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4" name="Freeform: Shape 26">
              <a:extLst>
                <a:ext uri="{FF2B5EF4-FFF2-40B4-BE49-F238E27FC236}">
                  <a16:creationId xmlns:a16="http://schemas.microsoft.com/office/drawing/2014/main" id="{F08EB215-0F63-7945-A8F0-267EA530D643}"/>
                </a:ext>
                <a:ext uri="{C183D7F6-B498-43B3-948B-1728B52AA6E4}">
                  <adec:decorative xmlns:adec="http://schemas.microsoft.com/office/drawing/2017/decorative" val="1"/>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tx1"/>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5" name="Freeform: Shape 27">
              <a:extLst>
                <a:ext uri="{FF2B5EF4-FFF2-40B4-BE49-F238E27FC236}">
                  <a16:creationId xmlns:a16="http://schemas.microsoft.com/office/drawing/2014/main" id="{39ACE2F7-B9A4-1845-96BC-274D76BCA6C4}"/>
                </a:ext>
                <a:ext uri="{C183D7F6-B498-43B3-948B-1728B52AA6E4}">
                  <adec:decorative xmlns:adec="http://schemas.microsoft.com/office/drawing/2017/decorative" val="1"/>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6" name="Freeform: Shape 28">
              <a:extLst>
                <a:ext uri="{FF2B5EF4-FFF2-40B4-BE49-F238E27FC236}">
                  <a16:creationId xmlns:a16="http://schemas.microsoft.com/office/drawing/2014/main" id="{645B22D1-8C11-6A4D-BDA6-5EF37BE4577F}"/>
                </a:ext>
                <a:ext uri="{C183D7F6-B498-43B3-948B-1728B52AA6E4}">
                  <adec:decorative xmlns:adec="http://schemas.microsoft.com/office/drawing/2017/decorative" val="1"/>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tx1"/>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7" name="Freeform: Shape 29">
              <a:extLst>
                <a:ext uri="{FF2B5EF4-FFF2-40B4-BE49-F238E27FC236}">
                  <a16:creationId xmlns:a16="http://schemas.microsoft.com/office/drawing/2014/main" id="{ACF1D0B9-F9E5-8E4E-BE57-2121ADA283AA}"/>
                </a:ext>
                <a:ext uri="{C183D7F6-B498-43B3-948B-1728B52AA6E4}">
                  <adec:decorative xmlns:adec="http://schemas.microsoft.com/office/drawing/2017/decorative" val="1"/>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8" name="Freeform: Shape 30">
              <a:extLst>
                <a:ext uri="{FF2B5EF4-FFF2-40B4-BE49-F238E27FC236}">
                  <a16:creationId xmlns:a16="http://schemas.microsoft.com/office/drawing/2014/main" id="{766E30F4-1939-A74A-B014-8DECDEC01EBC}"/>
                </a:ext>
                <a:ext uri="{C183D7F6-B498-43B3-948B-1728B52AA6E4}">
                  <adec:decorative xmlns:adec="http://schemas.microsoft.com/office/drawing/2017/decorative" val="1"/>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9" name="Freeform: Shape 31">
              <a:extLst>
                <a:ext uri="{FF2B5EF4-FFF2-40B4-BE49-F238E27FC236}">
                  <a16:creationId xmlns:a16="http://schemas.microsoft.com/office/drawing/2014/main" id="{F826E78E-700A-AB4B-9886-DCE8C4074053}"/>
                </a:ext>
                <a:ext uri="{C183D7F6-B498-43B3-948B-1728B52AA6E4}">
                  <adec:decorative xmlns:adec="http://schemas.microsoft.com/office/drawing/2017/decorative" val="1"/>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0" name="Freeform: Shape 32">
              <a:extLst>
                <a:ext uri="{FF2B5EF4-FFF2-40B4-BE49-F238E27FC236}">
                  <a16:creationId xmlns:a16="http://schemas.microsoft.com/office/drawing/2014/main" id="{62875C2B-A5F7-5D4E-9AAC-F681D2D7A0D5}"/>
                </a:ext>
                <a:ext uri="{C183D7F6-B498-43B3-948B-1728B52AA6E4}">
                  <adec:decorative xmlns:adec="http://schemas.microsoft.com/office/drawing/2017/decorative" val="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61" name="quick setup 1" descr="quick setup">
              <a:extLst>
                <a:ext uri="{FF2B5EF4-FFF2-40B4-BE49-F238E27FC236}">
                  <a16:creationId xmlns:a16="http://schemas.microsoft.com/office/drawing/2014/main" id="{7EAA8AA2-7CAF-864E-8BC7-ECFDD881D2D1}"/>
                </a:ext>
              </a:extLst>
            </p:cNvPr>
            <p:cNvGrpSpPr>
              <a:grpSpLocks noChangeAspect="1"/>
            </p:cNvGrpSpPr>
            <p:nvPr/>
          </p:nvGrpSpPr>
          <p:grpSpPr bwMode="auto">
            <a:xfrm>
              <a:off x="8800654" y="2477816"/>
              <a:ext cx="280016" cy="281318"/>
              <a:chOff x="3422" y="784"/>
              <a:chExt cx="215" cy="216"/>
            </a:xfrm>
          </p:grpSpPr>
          <p:sp>
            <p:nvSpPr>
              <p:cNvPr id="162" name="AutoShape 46">
                <a:extLst>
                  <a:ext uri="{FF2B5EF4-FFF2-40B4-BE49-F238E27FC236}">
                    <a16:creationId xmlns:a16="http://schemas.microsoft.com/office/drawing/2014/main" id="{93960852-728E-4540-8BD7-A00534063C9F}"/>
                  </a:ext>
                  <a:ext uri="{C183D7F6-B498-43B3-948B-1728B52AA6E4}">
                    <adec:decorative xmlns:adec="http://schemas.microsoft.com/office/drawing/2017/decorative" val="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3" name="Freeform 48">
                <a:extLst>
                  <a:ext uri="{FF2B5EF4-FFF2-40B4-BE49-F238E27FC236}">
                    <a16:creationId xmlns:a16="http://schemas.microsoft.com/office/drawing/2014/main" id="{0C2AE091-2F13-DF42-B024-0CA17D365152}"/>
                  </a:ext>
                  <a:ext uri="{C183D7F6-B498-43B3-948B-1728B52AA6E4}">
                    <adec:decorative xmlns:adec="http://schemas.microsoft.com/office/drawing/2017/decorative" val="1"/>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4" name="Rectangle 49">
                <a:extLst>
                  <a:ext uri="{FF2B5EF4-FFF2-40B4-BE49-F238E27FC236}">
                    <a16:creationId xmlns:a16="http://schemas.microsoft.com/office/drawing/2014/main" id="{F7AD5296-187B-B544-9B0A-ED5348856428}"/>
                  </a:ext>
                  <a:ext uri="{C183D7F6-B498-43B3-948B-1728B52AA6E4}">
                    <adec:decorative xmlns:adec="http://schemas.microsoft.com/office/drawing/2017/decorative" val="1"/>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5" name="Freeform 50">
                <a:extLst>
                  <a:ext uri="{FF2B5EF4-FFF2-40B4-BE49-F238E27FC236}">
                    <a16:creationId xmlns:a16="http://schemas.microsoft.com/office/drawing/2014/main" id="{4F6B9D0F-15BA-C949-8B76-672D06F1328A}"/>
                  </a:ext>
                  <a:ext uri="{C183D7F6-B498-43B3-948B-1728B52AA6E4}">
                    <adec:decorative xmlns:adec="http://schemas.microsoft.com/office/drawing/2017/decorative" val="1"/>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6" name="Freeform 51">
                <a:extLst>
                  <a:ext uri="{FF2B5EF4-FFF2-40B4-BE49-F238E27FC236}">
                    <a16:creationId xmlns:a16="http://schemas.microsoft.com/office/drawing/2014/main" id="{20719AAD-A0D1-294E-A7DF-6317405DE75F}"/>
                  </a:ext>
                  <a:ext uri="{C183D7F6-B498-43B3-948B-1728B52AA6E4}">
                    <adec:decorative xmlns:adec="http://schemas.microsoft.com/office/drawing/2017/decorative" val="1"/>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167" name="Content Placeholder 46">
            <a:extLst>
              <a:ext uri="{FF2B5EF4-FFF2-40B4-BE49-F238E27FC236}">
                <a16:creationId xmlns:a16="http://schemas.microsoft.com/office/drawing/2014/main" id="{F7359D29-8ACB-F741-A96B-7F9A3CE306CE}"/>
              </a:ext>
            </a:extLst>
          </p:cNvPr>
          <p:cNvSpPr txBox="1">
            <a:spLocks/>
          </p:cNvSpPr>
          <p:nvPr/>
        </p:nvSpPr>
        <p:spPr>
          <a:xfrm>
            <a:off x="7787705" y="3497842"/>
            <a:ext cx="1582059"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lnSpc>
                <a:spcPct val="90000"/>
              </a:lnSpc>
              <a:spcBef>
                <a:spcPct val="0"/>
              </a:spcBef>
              <a:spcAft>
                <a:spcPts val="600"/>
              </a:spcAft>
              <a:buSzTx/>
              <a:buFont typeface="Wingdings" panose="05000000000000000000" pitchFamily="2" charset="2"/>
              <a:buNone/>
              <a:defRPr/>
            </a:pPr>
            <a:r>
              <a:rPr lang="en-US" sz="2000" dirty="0">
                <a:solidFill>
                  <a:schemeClr val="bg1"/>
                </a:solidFill>
                <a:latin typeface="Segoe UI Semibold"/>
                <a:cs typeface="Segoe UI" pitchFamily="34" charset="0"/>
              </a:rPr>
              <a:t>Elastic scale</a:t>
            </a:r>
          </a:p>
        </p:txBody>
      </p:sp>
      <p:sp>
        <p:nvSpPr>
          <p:cNvPr id="168" name="Text Placeholder 5">
            <a:extLst>
              <a:ext uri="{FF2B5EF4-FFF2-40B4-BE49-F238E27FC236}">
                <a16:creationId xmlns:a16="http://schemas.microsoft.com/office/drawing/2014/main" id="{F04274A9-A078-5143-AFA5-6C95F7D9AAAB}"/>
              </a:ext>
            </a:extLst>
          </p:cNvPr>
          <p:cNvSpPr txBox="1">
            <a:spLocks/>
          </p:cNvSpPr>
          <p:nvPr/>
        </p:nvSpPr>
        <p:spPr>
          <a:xfrm>
            <a:off x="7787705" y="3798688"/>
            <a:ext cx="3021552" cy="7478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lnSpc>
                <a:spcPct val="90000"/>
              </a:lnSpc>
              <a:spcBef>
                <a:spcPts val="0"/>
              </a:spcBef>
              <a:spcAft>
                <a:spcPts val="400"/>
              </a:spcAft>
              <a:buSzTx/>
              <a:buFont typeface="Wingdings" panose="05000000000000000000" pitchFamily="2" charset="2"/>
              <a:buNone/>
              <a:defRPr/>
            </a:pPr>
            <a:r>
              <a:rPr lang="en-US" sz="1800" dirty="0">
                <a:solidFill>
                  <a:schemeClr val="bg1"/>
                </a:solidFill>
                <a:latin typeface="Segoe UI" panose="020B0502040204020203" pitchFamily="34" charset="0"/>
                <a:cs typeface="Segoe UI" panose="020B0502040204020203" pitchFamily="34" charset="0"/>
              </a:rPr>
              <a:t>Dynamically scale up or out your data workloads based on capacity</a:t>
            </a:r>
          </a:p>
        </p:txBody>
      </p:sp>
      <p:grpSp>
        <p:nvGrpSpPr>
          <p:cNvPr id="169" name="Group 168">
            <a:extLst>
              <a:ext uri="{FF2B5EF4-FFF2-40B4-BE49-F238E27FC236}">
                <a16:creationId xmlns:a16="http://schemas.microsoft.com/office/drawing/2014/main" id="{97E22001-D34C-7E4B-83CD-62145ADD3D68}"/>
              </a:ext>
              <a:ext uri="{C183D7F6-B498-43B3-948B-1728B52AA6E4}">
                <adec:decorative xmlns:adec="http://schemas.microsoft.com/office/drawing/2017/decorative" val="1"/>
              </a:ext>
            </a:extLst>
          </p:cNvPr>
          <p:cNvGrpSpPr/>
          <p:nvPr/>
        </p:nvGrpSpPr>
        <p:grpSpPr>
          <a:xfrm>
            <a:off x="6553210" y="5150390"/>
            <a:ext cx="983164" cy="1071783"/>
            <a:chOff x="7598738" y="5494718"/>
            <a:chExt cx="471619" cy="581070"/>
          </a:xfrm>
        </p:grpSpPr>
        <p:grpSp>
          <p:nvGrpSpPr>
            <p:cNvPr id="170" name="decentralized identity" descr="decentralized identity">
              <a:extLst>
                <a:ext uri="{FF2B5EF4-FFF2-40B4-BE49-F238E27FC236}">
                  <a16:creationId xmlns:a16="http://schemas.microsoft.com/office/drawing/2014/main" id="{D85F89BA-07D9-2749-8A64-E7A25A513BA4}"/>
                </a:ext>
              </a:extLst>
            </p:cNvPr>
            <p:cNvGrpSpPr/>
            <p:nvPr/>
          </p:nvGrpSpPr>
          <p:grpSpPr>
            <a:xfrm>
              <a:off x="7598738" y="5494718"/>
              <a:ext cx="471619" cy="581070"/>
              <a:chOff x="7299144" y="3026630"/>
              <a:chExt cx="411707" cy="458859"/>
            </a:xfrm>
          </p:grpSpPr>
          <p:sp>
            <p:nvSpPr>
              <p:cNvPr id="177" name="Freeform: Shape 66">
                <a:extLst>
                  <a:ext uri="{FF2B5EF4-FFF2-40B4-BE49-F238E27FC236}">
                    <a16:creationId xmlns:a16="http://schemas.microsoft.com/office/drawing/2014/main" id="{A139D704-9EDF-7342-ABC9-B07A9BAB5472}"/>
                  </a:ext>
                  <a:ext uri="{C183D7F6-B498-43B3-948B-1728B52AA6E4}">
                    <adec:decorative xmlns:adec="http://schemas.microsoft.com/office/drawing/2017/decorative" val="1"/>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8" name="Freeform: Shape 67">
                <a:extLst>
                  <a:ext uri="{FF2B5EF4-FFF2-40B4-BE49-F238E27FC236}">
                    <a16:creationId xmlns:a16="http://schemas.microsoft.com/office/drawing/2014/main" id="{9BFE0EE2-F43C-8047-998D-0C8AADEBD969}"/>
                  </a:ext>
                  <a:ext uri="{C183D7F6-B498-43B3-948B-1728B52AA6E4}">
                    <adec:decorative xmlns:adec="http://schemas.microsoft.com/office/drawing/2017/decorative" val="1"/>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9" name="Freeform: Shape 68">
                <a:extLst>
                  <a:ext uri="{FF2B5EF4-FFF2-40B4-BE49-F238E27FC236}">
                    <a16:creationId xmlns:a16="http://schemas.microsoft.com/office/drawing/2014/main" id="{94BBC64E-A014-C344-8789-2600A35E3CED}"/>
                  </a:ext>
                  <a:ext uri="{C183D7F6-B498-43B3-948B-1728B52AA6E4}">
                    <adec:decorative xmlns:adec="http://schemas.microsoft.com/office/drawing/2017/decorative" val="1"/>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0" name="Freeform: Shape 70">
                <a:extLst>
                  <a:ext uri="{FF2B5EF4-FFF2-40B4-BE49-F238E27FC236}">
                    <a16:creationId xmlns:a16="http://schemas.microsoft.com/office/drawing/2014/main" id="{82416D5B-C674-0641-BCC8-A5B8CCBBFE1A}"/>
                  </a:ext>
                  <a:ext uri="{C183D7F6-B498-43B3-948B-1728B52AA6E4}">
                    <adec:decorative xmlns:adec="http://schemas.microsoft.com/office/drawing/2017/decorative" val="1"/>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1" name="Freeform: Shape 72">
                <a:extLst>
                  <a:ext uri="{FF2B5EF4-FFF2-40B4-BE49-F238E27FC236}">
                    <a16:creationId xmlns:a16="http://schemas.microsoft.com/office/drawing/2014/main" id="{2FB49659-1194-6E4B-9D77-31D8A90742F9}"/>
                  </a:ext>
                  <a:ext uri="{C183D7F6-B498-43B3-948B-1728B52AA6E4}">
                    <adec:decorative xmlns:adec="http://schemas.microsoft.com/office/drawing/2017/decorative" val="1"/>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2" name="Freeform: Shape 73">
                <a:extLst>
                  <a:ext uri="{FF2B5EF4-FFF2-40B4-BE49-F238E27FC236}">
                    <a16:creationId xmlns:a16="http://schemas.microsoft.com/office/drawing/2014/main" id="{C2AB45D8-2D40-FD4F-A8C0-E3C014F9302F}"/>
                  </a:ext>
                  <a:ext uri="{C183D7F6-B498-43B3-948B-1728B52AA6E4}">
                    <adec:decorative xmlns:adec="http://schemas.microsoft.com/office/drawing/2017/decorative" val="1"/>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Shape 75">
                <a:extLst>
                  <a:ext uri="{FF2B5EF4-FFF2-40B4-BE49-F238E27FC236}">
                    <a16:creationId xmlns:a16="http://schemas.microsoft.com/office/drawing/2014/main" id="{572BEA8D-E710-8F4E-AF48-FFBCA42838F0}"/>
                  </a:ext>
                  <a:ext uri="{C183D7F6-B498-43B3-948B-1728B52AA6E4}">
                    <adec:decorative xmlns:adec="http://schemas.microsoft.com/office/drawing/2017/decorative" val="1"/>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chemeClr val="tx1"/>
              </a:solidFill>
              <a:ln w="47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171" name="Group 170">
              <a:extLst>
                <a:ext uri="{FF2B5EF4-FFF2-40B4-BE49-F238E27FC236}">
                  <a16:creationId xmlns:a16="http://schemas.microsoft.com/office/drawing/2014/main" id="{16439128-4A46-8C4F-B6DB-5BF0913DD705}"/>
                </a:ext>
              </a:extLst>
            </p:cNvPr>
            <p:cNvGrpSpPr/>
            <p:nvPr/>
          </p:nvGrpSpPr>
          <p:grpSpPr>
            <a:xfrm>
              <a:off x="7686665" y="5717140"/>
              <a:ext cx="280362" cy="113911"/>
              <a:chOff x="1954412" y="2652778"/>
              <a:chExt cx="419935" cy="146289"/>
            </a:xfrm>
          </p:grpSpPr>
          <p:sp>
            <p:nvSpPr>
              <p:cNvPr id="172" name="Freeform: Shape 61">
                <a:extLst>
                  <a:ext uri="{FF2B5EF4-FFF2-40B4-BE49-F238E27FC236}">
                    <a16:creationId xmlns:a16="http://schemas.microsoft.com/office/drawing/2014/main" id="{C20ED9CF-F7FB-D847-9725-5B16F584DF56}"/>
                  </a:ext>
                  <a:ext uri="{C183D7F6-B498-43B3-948B-1728B52AA6E4}">
                    <adec:decorative xmlns:adec="http://schemas.microsoft.com/office/drawing/2017/decorative" val="1"/>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chemeClr val="bg1"/>
              </a:solidFill>
              <a:ln w="42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3" name="Group 172">
                <a:extLst>
                  <a:ext uri="{FF2B5EF4-FFF2-40B4-BE49-F238E27FC236}">
                    <a16:creationId xmlns:a16="http://schemas.microsoft.com/office/drawing/2014/main" id="{94129EC1-9417-5748-B871-337F51F46F40}"/>
                  </a:ext>
                </a:extLst>
              </p:cNvPr>
              <p:cNvGrpSpPr/>
              <p:nvPr/>
            </p:nvGrpSpPr>
            <p:grpSpPr>
              <a:xfrm>
                <a:off x="2165589" y="2658178"/>
                <a:ext cx="208758" cy="139791"/>
                <a:chOff x="2222738" y="2658178"/>
                <a:chExt cx="391875" cy="262412"/>
              </a:xfrm>
            </p:grpSpPr>
            <p:sp>
              <p:nvSpPr>
                <p:cNvPr id="174" name="Rectangle 173">
                  <a:extLst>
                    <a:ext uri="{FF2B5EF4-FFF2-40B4-BE49-F238E27FC236}">
                      <a16:creationId xmlns:a16="http://schemas.microsoft.com/office/drawing/2014/main" id="{B68EEEF8-FEBD-4145-928A-6F5CDCE8D74B}"/>
                    </a:ext>
                    <a:ext uri="{C183D7F6-B498-43B3-948B-1728B52AA6E4}">
                      <adec:decorative xmlns:adec="http://schemas.microsoft.com/office/drawing/2017/decorative" val="1"/>
                    </a:ext>
                  </a:extLst>
                </p:cNvPr>
                <p:cNvSpPr/>
                <p:nvPr/>
              </p:nvSpPr>
              <p:spPr bwMode="auto">
                <a:xfrm>
                  <a:off x="2222738" y="2658178"/>
                  <a:ext cx="391875"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A623B132-8DE8-F24D-9A03-2053D0F11727}"/>
                    </a:ext>
                    <a:ext uri="{C183D7F6-B498-43B3-948B-1728B52AA6E4}">
                      <adec:decorative xmlns:adec="http://schemas.microsoft.com/office/drawing/2017/decorative" val="1"/>
                    </a:ext>
                  </a:extLst>
                </p:cNvPr>
                <p:cNvSpPr/>
                <p:nvPr/>
              </p:nvSpPr>
              <p:spPr bwMode="auto">
                <a:xfrm>
                  <a:off x="2222738" y="2766525"/>
                  <a:ext cx="391875"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B643A096-B516-9E40-B784-9674EF03DF47}"/>
                    </a:ext>
                    <a:ext uri="{C183D7F6-B498-43B3-948B-1728B52AA6E4}">
                      <adec:decorative xmlns:adec="http://schemas.microsoft.com/office/drawing/2017/decorative" val="1"/>
                    </a:ext>
                  </a:extLst>
                </p:cNvPr>
                <p:cNvSpPr/>
                <p:nvPr/>
              </p:nvSpPr>
              <p:spPr bwMode="auto">
                <a:xfrm>
                  <a:off x="2222738" y="2874871"/>
                  <a:ext cx="391875"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4" name="Content Placeholder 9">
            <a:extLst>
              <a:ext uri="{FF2B5EF4-FFF2-40B4-BE49-F238E27FC236}">
                <a16:creationId xmlns:a16="http://schemas.microsoft.com/office/drawing/2014/main" id="{2F24B3A8-95FE-4049-9D07-9C264884F223}"/>
              </a:ext>
            </a:extLst>
          </p:cNvPr>
          <p:cNvSpPr txBox="1">
            <a:spLocks/>
          </p:cNvSpPr>
          <p:nvPr/>
        </p:nvSpPr>
        <p:spPr>
          <a:xfrm>
            <a:off x="7787705" y="5170677"/>
            <a:ext cx="251648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lnSpc>
                <a:spcPct val="90000"/>
              </a:lnSpc>
              <a:spcBef>
                <a:spcPct val="0"/>
              </a:spcBef>
              <a:spcAft>
                <a:spcPts val="600"/>
              </a:spcAft>
              <a:buSzTx/>
              <a:buFont typeface="Wingdings" panose="05000000000000000000" pitchFamily="2" charset="2"/>
              <a:buNone/>
              <a:defRPr/>
            </a:pPr>
            <a:r>
              <a:rPr lang="en-US" sz="2000">
                <a:solidFill>
                  <a:schemeClr val="bg1"/>
                </a:solidFill>
                <a:latin typeface="Segoe UI Semibold"/>
                <a:cs typeface="Segoe UI" pitchFamily="34" charset="0"/>
              </a:rPr>
              <a:t>Unified management</a:t>
            </a:r>
            <a:endParaRPr lang="en-US" sz="2000" dirty="0">
              <a:solidFill>
                <a:schemeClr val="bg1"/>
              </a:solidFill>
              <a:latin typeface="Segoe UI Semibold"/>
              <a:cs typeface="Segoe UI" pitchFamily="34" charset="0"/>
            </a:endParaRPr>
          </a:p>
        </p:txBody>
      </p:sp>
      <p:sp>
        <p:nvSpPr>
          <p:cNvPr id="185" name="Content Placeholder 13">
            <a:extLst>
              <a:ext uri="{FF2B5EF4-FFF2-40B4-BE49-F238E27FC236}">
                <a16:creationId xmlns:a16="http://schemas.microsoft.com/office/drawing/2014/main" id="{8A6C6535-2920-0845-8C69-05F714D078D6}"/>
              </a:ext>
            </a:extLst>
          </p:cNvPr>
          <p:cNvSpPr txBox="1">
            <a:spLocks/>
          </p:cNvSpPr>
          <p:nvPr/>
        </p:nvSpPr>
        <p:spPr>
          <a:xfrm>
            <a:off x="7787705" y="5480013"/>
            <a:ext cx="3039046" cy="7478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lnSpc>
                <a:spcPct val="90000"/>
              </a:lnSpc>
              <a:spcBef>
                <a:spcPts val="0"/>
              </a:spcBef>
              <a:spcAft>
                <a:spcPts val="400"/>
              </a:spcAft>
              <a:buSzTx/>
              <a:buFont typeface="Wingdings" panose="05000000000000000000" pitchFamily="2" charset="2"/>
              <a:buNone/>
              <a:defRPr/>
            </a:pPr>
            <a:r>
              <a:rPr lang="en-US" sz="1800" dirty="0">
                <a:solidFill>
                  <a:schemeClr val="bg1"/>
                </a:solidFill>
                <a:latin typeface="Segoe UI" panose="020B0502040204020203" pitchFamily="34" charset="0"/>
                <a:cs typeface="Segoe UI" panose="020B0502040204020203" pitchFamily="34" charset="0"/>
              </a:rPr>
              <a:t>Gain a single view of your data across on-premises and cloud environments</a:t>
            </a:r>
          </a:p>
        </p:txBody>
      </p:sp>
      <p:grpSp>
        <p:nvGrpSpPr>
          <p:cNvPr id="60" name="Graphic 1">
            <a:extLst>
              <a:ext uri="{FF2B5EF4-FFF2-40B4-BE49-F238E27FC236}">
                <a16:creationId xmlns:a16="http://schemas.microsoft.com/office/drawing/2014/main" id="{D00C90FB-38FC-481B-8C19-ADC78F1D3AAE}"/>
              </a:ext>
              <a:ext uri="{C183D7F6-B498-43B3-948B-1728B52AA6E4}">
                <adec:decorative xmlns:adec="http://schemas.microsoft.com/office/drawing/2017/decorative" val="1"/>
              </a:ext>
            </a:extLst>
          </p:cNvPr>
          <p:cNvGrpSpPr>
            <a:grpSpLocks noChangeAspect="1"/>
          </p:cNvGrpSpPr>
          <p:nvPr/>
        </p:nvGrpSpPr>
        <p:grpSpPr>
          <a:xfrm>
            <a:off x="132135" y="6163320"/>
            <a:ext cx="551252" cy="551683"/>
            <a:chOff x="3537040" y="7516899"/>
            <a:chExt cx="395374" cy="395683"/>
          </a:xfrm>
          <a:solidFill>
            <a:schemeClr val="accent1"/>
          </a:solidFill>
        </p:grpSpPr>
        <p:sp>
          <p:nvSpPr>
            <p:cNvPr id="61" name="Freeform: Shape 65">
              <a:extLst>
                <a:ext uri="{FF2B5EF4-FFF2-40B4-BE49-F238E27FC236}">
                  <a16:creationId xmlns:a16="http://schemas.microsoft.com/office/drawing/2014/main" id="{990F638F-9D78-42B1-BA22-6CC7834C1787}"/>
                </a:ext>
                <a:ext uri="{C183D7F6-B498-43B3-948B-1728B52AA6E4}">
                  <adec:decorative xmlns:adec="http://schemas.microsoft.com/office/drawing/2017/decorative" val="1"/>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62" name="Freeform: Shape 66">
              <a:extLst>
                <a:ext uri="{FF2B5EF4-FFF2-40B4-BE49-F238E27FC236}">
                  <a16:creationId xmlns:a16="http://schemas.microsoft.com/office/drawing/2014/main" id="{7C2A83E2-78BA-4AE5-897A-BC1EDA091E3C}"/>
                </a:ext>
                <a:ext uri="{C183D7F6-B498-43B3-948B-1728B52AA6E4}">
                  <adec:decorative xmlns:adec="http://schemas.microsoft.com/office/drawing/2017/decorative" val="1"/>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spTree>
    <p:extLst>
      <p:ext uri="{BB962C8B-B14F-4D97-AF65-F5344CB8AC3E}">
        <p14:creationId xmlns:p14="http://schemas.microsoft.com/office/powerpoint/2010/main" val="1509033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492D-6F54-4325-A0CA-259802DF56AB}"/>
              </a:ext>
            </a:extLst>
          </p:cNvPr>
          <p:cNvSpPr>
            <a:spLocks noGrp="1"/>
          </p:cNvSpPr>
          <p:nvPr>
            <p:ph type="title"/>
          </p:nvPr>
        </p:nvSpPr>
        <p:spPr>
          <a:xfrm>
            <a:off x="588263" y="457200"/>
            <a:ext cx="11018520" cy="553998"/>
          </a:xfrm>
        </p:spPr>
        <p:txBody>
          <a:bodyPr/>
          <a:lstStyle/>
          <a:p>
            <a:r>
              <a:rPr lang="en-US" spc="-80"/>
              <a:t>Azure Migrate: A Central Hub for Datacenter Migration</a:t>
            </a:r>
          </a:p>
        </p:txBody>
      </p:sp>
      <p:sp>
        <p:nvSpPr>
          <p:cNvPr id="41" name="Rectangle 40">
            <a:extLst>
              <a:ext uri="{FF2B5EF4-FFF2-40B4-BE49-F238E27FC236}">
                <a16:creationId xmlns:a16="http://schemas.microsoft.com/office/drawing/2014/main" id="{D4792B18-B26A-4EF8-9BA9-D8787F83C498}"/>
              </a:ext>
            </a:extLst>
          </p:cNvPr>
          <p:cNvSpPr/>
          <p:nvPr/>
        </p:nvSpPr>
        <p:spPr>
          <a:xfrm>
            <a:off x="588263" y="1867873"/>
            <a:ext cx="1494537" cy="830997"/>
          </a:xfrm>
          <a:prstGeom prst="rect">
            <a:avLst/>
          </a:prstGeom>
        </p:spPr>
        <p:txBody>
          <a:bodyPr wrap="square" lIns="0" tIns="0" rIns="0" bIns="0">
            <a:spAutoFit/>
          </a:bodyPr>
          <a:lstStyle/>
          <a:p>
            <a:pPr defTabSz="913874">
              <a:spcAft>
                <a:spcPts val="588"/>
              </a:spcAft>
              <a:buSzPct val="90000"/>
              <a:defRPr/>
            </a:pPr>
            <a:r>
              <a:rPr lang="en-US" b="1" dirty="0">
                <a:solidFill>
                  <a:srgbClr val="0078D4"/>
                </a:solidFill>
                <a:latin typeface="+mj-lt"/>
                <a:cs typeface="Segoe UI Semibold" panose="020B0702040204020203" pitchFamily="34" charset="0"/>
              </a:rPr>
              <a:t>Assess and Migrate SQL Server</a:t>
            </a:r>
          </a:p>
        </p:txBody>
      </p:sp>
      <p:sp>
        <p:nvSpPr>
          <p:cNvPr id="40" name="Rectangle 39">
            <a:extLst>
              <a:ext uri="{FF2B5EF4-FFF2-40B4-BE49-F238E27FC236}">
                <a16:creationId xmlns:a16="http://schemas.microsoft.com/office/drawing/2014/main" id="{EB92EA1A-1AD4-450D-BC4A-06CE4FFC7CBB}"/>
              </a:ext>
            </a:extLst>
          </p:cNvPr>
          <p:cNvSpPr/>
          <p:nvPr/>
        </p:nvSpPr>
        <p:spPr>
          <a:xfrm>
            <a:off x="2157912" y="1874848"/>
            <a:ext cx="3785688" cy="646331"/>
          </a:xfrm>
          <a:prstGeom prst="rect">
            <a:avLst/>
          </a:prstGeom>
        </p:spPr>
        <p:txBody>
          <a:bodyPr wrap="square" lIns="0" tIns="0" rIns="0" bIns="0">
            <a:spAutoFit/>
          </a:bodyPr>
          <a:lstStyle/>
          <a:p>
            <a:pPr defTabSz="914016">
              <a:defRPr/>
            </a:pPr>
            <a:r>
              <a:rPr lang="en-US" sz="1400" dirty="0">
                <a:cs typeface="Segoe UI" panose="020B0502040204020203" pitchFamily="34" charset="0"/>
              </a:rPr>
              <a:t>Assess your on-premises databases and receive a full report including the best-fit Azure SQL platform for your current environment  </a:t>
            </a:r>
          </a:p>
        </p:txBody>
      </p:sp>
      <p:sp>
        <p:nvSpPr>
          <p:cNvPr id="30" name="Rectangle 29">
            <a:extLst>
              <a:ext uri="{FF2B5EF4-FFF2-40B4-BE49-F238E27FC236}">
                <a16:creationId xmlns:a16="http://schemas.microsoft.com/office/drawing/2014/main" id="{C181ACC0-1817-4231-BEB8-054BF7740FEF}"/>
              </a:ext>
            </a:extLst>
          </p:cNvPr>
          <p:cNvSpPr/>
          <p:nvPr/>
        </p:nvSpPr>
        <p:spPr>
          <a:xfrm>
            <a:off x="588263" y="3046597"/>
            <a:ext cx="1924150" cy="553998"/>
          </a:xfrm>
          <a:prstGeom prst="rect">
            <a:avLst/>
          </a:prstGeom>
        </p:spPr>
        <p:txBody>
          <a:bodyPr wrap="square" lIns="0" tIns="0" rIns="0" bIns="0">
            <a:spAutoFit/>
          </a:bodyPr>
          <a:lstStyle/>
          <a:p>
            <a:pPr defTabSz="913874">
              <a:spcAft>
                <a:spcPts val="588"/>
              </a:spcAft>
              <a:buSzPct val="90000"/>
              <a:defRPr/>
            </a:pPr>
            <a:r>
              <a:rPr lang="en-US" b="1" dirty="0">
                <a:solidFill>
                  <a:srgbClr val="0078D4"/>
                </a:solidFill>
                <a:latin typeface="+mj-lt"/>
                <a:cs typeface="Segoe UI Semibold" panose="020B0702040204020203" pitchFamily="34" charset="0"/>
              </a:rPr>
              <a:t>Multiple </a:t>
            </a:r>
            <a:br>
              <a:rPr lang="en-US" b="1" dirty="0">
                <a:solidFill>
                  <a:srgbClr val="0078D4"/>
                </a:solidFill>
                <a:latin typeface="+mj-lt"/>
                <a:cs typeface="Segoe UI Semibold" panose="020B0702040204020203" pitchFamily="34" charset="0"/>
              </a:rPr>
            </a:br>
            <a:r>
              <a:rPr lang="en-US" b="1" dirty="0">
                <a:solidFill>
                  <a:srgbClr val="0078D4"/>
                </a:solidFill>
                <a:latin typeface="+mj-lt"/>
                <a:cs typeface="Segoe UI Semibold" panose="020B0702040204020203" pitchFamily="34" charset="0"/>
              </a:rPr>
              <a:t>Scenarios</a:t>
            </a:r>
          </a:p>
        </p:txBody>
      </p:sp>
      <p:sp>
        <p:nvSpPr>
          <p:cNvPr id="29" name="Rectangle 28">
            <a:extLst>
              <a:ext uri="{FF2B5EF4-FFF2-40B4-BE49-F238E27FC236}">
                <a16:creationId xmlns:a16="http://schemas.microsoft.com/office/drawing/2014/main" id="{DCA5ADBE-BEF9-4FBB-9C12-147CA6EE363F}"/>
              </a:ext>
            </a:extLst>
          </p:cNvPr>
          <p:cNvSpPr/>
          <p:nvPr/>
        </p:nvSpPr>
        <p:spPr>
          <a:xfrm>
            <a:off x="2157912" y="3053572"/>
            <a:ext cx="3785688" cy="430887"/>
          </a:xfrm>
          <a:prstGeom prst="rect">
            <a:avLst/>
          </a:prstGeom>
        </p:spPr>
        <p:txBody>
          <a:bodyPr wrap="square" lIns="0" tIns="0" rIns="0" bIns="0">
            <a:spAutoFit/>
          </a:bodyPr>
          <a:lstStyle/>
          <a:p>
            <a:pPr defTabSz="914016">
              <a:defRPr/>
            </a:pPr>
            <a:r>
              <a:rPr lang="en-US" sz="1400" dirty="0">
                <a:cs typeface="Segoe UI" panose="020B0502040204020203" pitchFamily="34" charset="0"/>
              </a:rPr>
              <a:t>Migrate Windows and Linux Servers, Databases, Data, Web Applications and Virtual Desktops </a:t>
            </a:r>
          </a:p>
        </p:txBody>
      </p:sp>
      <p:sp>
        <p:nvSpPr>
          <p:cNvPr id="11" name="Rectangle 10">
            <a:extLst>
              <a:ext uri="{FF2B5EF4-FFF2-40B4-BE49-F238E27FC236}">
                <a16:creationId xmlns:a16="http://schemas.microsoft.com/office/drawing/2014/main" id="{A4F38538-AFE2-4942-BB28-A9E97EF0258D}"/>
              </a:ext>
            </a:extLst>
          </p:cNvPr>
          <p:cNvSpPr/>
          <p:nvPr/>
        </p:nvSpPr>
        <p:spPr>
          <a:xfrm>
            <a:off x="588264" y="3997372"/>
            <a:ext cx="1924150" cy="553998"/>
          </a:xfrm>
          <a:prstGeom prst="rect">
            <a:avLst/>
          </a:prstGeom>
        </p:spPr>
        <p:txBody>
          <a:bodyPr wrap="square" lIns="0" tIns="0" rIns="0" bIns="0">
            <a:spAutoFit/>
          </a:bodyPr>
          <a:lstStyle/>
          <a:p>
            <a:pPr defTabSz="913874">
              <a:spcAft>
                <a:spcPts val="588"/>
              </a:spcAft>
              <a:buSzPct val="90000"/>
              <a:defRPr/>
            </a:pPr>
            <a:r>
              <a:rPr lang="en-US" b="1">
                <a:solidFill>
                  <a:srgbClr val="0078D4"/>
                </a:solidFill>
                <a:latin typeface="+mj-lt"/>
                <a:cs typeface="Segoe UI Semibold" panose="020B0702040204020203" pitchFamily="34" charset="0"/>
              </a:rPr>
              <a:t>Diverse Capabilities</a:t>
            </a:r>
          </a:p>
        </p:txBody>
      </p:sp>
      <p:sp>
        <p:nvSpPr>
          <p:cNvPr id="12" name="Rectangle 11">
            <a:extLst>
              <a:ext uri="{FF2B5EF4-FFF2-40B4-BE49-F238E27FC236}">
                <a16:creationId xmlns:a16="http://schemas.microsoft.com/office/drawing/2014/main" id="{D411D5DB-9201-427B-9E41-26D603174B78}"/>
              </a:ext>
            </a:extLst>
          </p:cNvPr>
          <p:cNvSpPr/>
          <p:nvPr/>
        </p:nvSpPr>
        <p:spPr>
          <a:xfrm>
            <a:off x="2157912" y="3997370"/>
            <a:ext cx="3785688" cy="646331"/>
          </a:xfrm>
          <a:prstGeom prst="rect">
            <a:avLst/>
          </a:prstGeom>
        </p:spPr>
        <p:txBody>
          <a:bodyPr wrap="square" lIns="0" tIns="0" rIns="0" bIns="0">
            <a:spAutoFit/>
          </a:bodyPr>
          <a:lstStyle/>
          <a:p>
            <a:pPr defTabSz="913874">
              <a:spcAft>
                <a:spcPts val="588"/>
              </a:spcAft>
              <a:buSzPct val="90000"/>
              <a:defRPr/>
            </a:pPr>
            <a:r>
              <a:rPr lang="en-US" sz="1400" dirty="0">
                <a:cs typeface="Segoe UI" panose="020B0502040204020203" pitchFamily="34" charset="0"/>
              </a:rPr>
              <a:t>Comprehensive discovery, assessment, and migration capabilities powered by Azure and third-party tools</a:t>
            </a:r>
          </a:p>
        </p:txBody>
      </p:sp>
      <p:sp>
        <p:nvSpPr>
          <p:cNvPr id="20" name="Rectangle 19">
            <a:extLst>
              <a:ext uri="{FF2B5EF4-FFF2-40B4-BE49-F238E27FC236}">
                <a16:creationId xmlns:a16="http://schemas.microsoft.com/office/drawing/2014/main" id="{B31973FF-9F82-4012-A94D-71A09F02F70E}"/>
              </a:ext>
            </a:extLst>
          </p:cNvPr>
          <p:cNvSpPr/>
          <p:nvPr/>
        </p:nvSpPr>
        <p:spPr>
          <a:xfrm>
            <a:off x="588263" y="5033877"/>
            <a:ext cx="2092510" cy="553998"/>
          </a:xfrm>
          <a:prstGeom prst="rect">
            <a:avLst/>
          </a:prstGeom>
        </p:spPr>
        <p:txBody>
          <a:bodyPr wrap="square" lIns="0" tIns="0" rIns="0" bIns="0">
            <a:spAutoFit/>
          </a:bodyPr>
          <a:lstStyle/>
          <a:p>
            <a:pPr defTabSz="913874">
              <a:spcAft>
                <a:spcPts val="588"/>
              </a:spcAft>
              <a:buSzPct val="90000"/>
              <a:defRPr/>
            </a:pPr>
            <a:r>
              <a:rPr lang="en-US" b="1" dirty="0">
                <a:solidFill>
                  <a:srgbClr val="0078D4"/>
                </a:solidFill>
                <a:latin typeface="+mj-lt"/>
                <a:cs typeface="Segoe UI Semibold" panose="020B0702040204020203" pitchFamily="34" charset="0"/>
              </a:rPr>
              <a:t>Centralized Visibility</a:t>
            </a:r>
          </a:p>
        </p:txBody>
      </p:sp>
      <p:sp>
        <p:nvSpPr>
          <p:cNvPr id="21" name="Rectangle 20">
            <a:extLst>
              <a:ext uri="{FF2B5EF4-FFF2-40B4-BE49-F238E27FC236}">
                <a16:creationId xmlns:a16="http://schemas.microsoft.com/office/drawing/2014/main" id="{CBBD24A0-022C-4975-BE43-F92229F93A25}"/>
              </a:ext>
            </a:extLst>
          </p:cNvPr>
          <p:cNvSpPr/>
          <p:nvPr/>
        </p:nvSpPr>
        <p:spPr>
          <a:xfrm>
            <a:off x="2157912" y="5033877"/>
            <a:ext cx="3593475" cy="430887"/>
          </a:xfrm>
          <a:prstGeom prst="rect">
            <a:avLst/>
          </a:prstGeom>
        </p:spPr>
        <p:txBody>
          <a:bodyPr wrap="square" lIns="0" tIns="0" rIns="0" bIns="0">
            <a:spAutoFit/>
          </a:bodyPr>
          <a:lstStyle/>
          <a:p>
            <a:pPr defTabSz="913874">
              <a:spcAft>
                <a:spcPts val="588"/>
              </a:spcAft>
              <a:buSzPct val="90000"/>
              <a:defRPr/>
            </a:pPr>
            <a:r>
              <a:rPr lang="en-US" sz="1400" dirty="0">
                <a:cs typeface="Segoe UI" panose="020B0502040204020203" pitchFamily="34" charset="0"/>
              </a:rPr>
              <a:t>Centralized migration repository delivering end-to-end tracking and insights</a:t>
            </a:r>
          </a:p>
        </p:txBody>
      </p:sp>
      <p:pic>
        <p:nvPicPr>
          <p:cNvPr id="5" name="Picture 1" descr="Screenshot of Azure Migrate: A Central Hub for Datacenter Migration">
            <a:extLst>
              <a:ext uri="{FF2B5EF4-FFF2-40B4-BE49-F238E27FC236}">
                <a16:creationId xmlns:a16="http://schemas.microsoft.com/office/drawing/2014/main" id="{6475667D-5602-4DBD-927A-CC05101057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365630" y="1954215"/>
            <a:ext cx="7127880" cy="4359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aphic 1">
            <a:extLst>
              <a:ext uri="{FF2B5EF4-FFF2-40B4-BE49-F238E27FC236}">
                <a16:creationId xmlns:a16="http://schemas.microsoft.com/office/drawing/2014/main" id="{E184062E-9AAB-4F41-ADF3-CD8A00CF139E}"/>
              </a:ext>
              <a:ext uri="{C183D7F6-B498-43B3-948B-1728B52AA6E4}">
                <adec:decorative xmlns:adec="http://schemas.microsoft.com/office/drawing/2017/decorative" val="1"/>
              </a:ext>
            </a:extLst>
          </p:cNvPr>
          <p:cNvGrpSpPr>
            <a:grpSpLocks noChangeAspect="1"/>
          </p:cNvGrpSpPr>
          <p:nvPr/>
        </p:nvGrpSpPr>
        <p:grpSpPr>
          <a:xfrm>
            <a:off x="132135" y="6163320"/>
            <a:ext cx="551252" cy="551683"/>
            <a:chOff x="3537040" y="7516899"/>
            <a:chExt cx="395374" cy="395683"/>
          </a:xfrm>
          <a:solidFill>
            <a:schemeClr val="accent1"/>
          </a:solidFill>
        </p:grpSpPr>
        <p:sp>
          <p:nvSpPr>
            <p:cNvPr id="15" name="Freeform: Shape 65">
              <a:extLst>
                <a:ext uri="{FF2B5EF4-FFF2-40B4-BE49-F238E27FC236}">
                  <a16:creationId xmlns:a16="http://schemas.microsoft.com/office/drawing/2014/main" id="{71BD176B-F6AD-E640-83AA-6E35526CF867}"/>
                </a:ext>
                <a:ext uri="{C183D7F6-B498-43B3-948B-1728B52AA6E4}">
                  <adec:decorative xmlns:adec="http://schemas.microsoft.com/office/drawing/2017/decorative" val="1"/>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16" name="Freeform: Shape 66">
              <a:extLst>
                <a:ext uri="{FF2B5EF4-FFF2-40B4-BE49-F238E27FC236}">
                  <a16:creationId xmlns:a16="http://schemas.microsoft.com/office/drawing/2014/main" id="{6A500D44-8A2F-D149-82E2-5CAA70E02F90}"/>
                </a:ext>
                <a:ext uri="{C183D7F6-B498-43B3-948B-1728B52AA6E4}">
                  <adec:decorative xmlns:adec="http://schemas.microsoft.com/office/drawing/2017/decorative" val="1"/>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spTree>
    <p:extLst>
      <p:ext uri="{BB962C8B-B14F-4D97-AF65-F5344CB8AC3E}">
        <p14:creationId xmlns:p14="http://schemas.microsoft.com/office/powerpoint/2010/main" val="35871545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3B190-64B7-4345-982D-294E1E2EA842}"/>
              </a:ext>
            </a:extLst>
          </p:cNvPr>
          <p:cNvSpPr>
            <a:spLocks noGrp="1"/>
          </p:cNvSpPr>
          <p:nvPr>
            <p:ph type="title"/>
          </p:nvPr>
        </p:nvSpPr>
        <p:spPr>
          <a:xfrm>
            <a:off x="588263" y="457200"/>
            <a:ext cx="5088637" cy="2277547"/>
          </a:xfrm>
        </p:spPr>
        <p:txBody>
          <a:bodyPr/>
          <a:lstStyle/>
          <a:p>
            <a:pPr lvl="0" defTabSz="914400">
              <a:spcBef>
                <a:spcPts val="1000"/>
              </a:spcBef>
            </a:pPr>
            <a:r>
              <a:rPr lang="en-US" sz="1200" b="1" spc="0" dirty="0">
                <a:ln>
                  <a:noFill/>
                </a:ln>
                <a:solidFill>
                  <a:srgbClr val="0078D4"/>
                </a:solidFill>
                <a:latin typeface="Segoe UI"/>
                <a:cs typeface="+mn-cs"/>
              </a:rPr>
              <a:t>Case study</a:t>
            </a:r>
            <a:br>
              <a:rPr lang="en-US" sz="1200" b="1" spc="0" dirty="0">
                <a:ln>
                  <a:noFill/>
                </a:ln>
                <a:solidFill>
                  <a:srgbClr val="0078D4"/>
                </a:solidFill>
                <a:latin typeface="Segoe UI"/>
                <a:cs typeface="+mn-cs"/>
              </a:rPr>
            </a:br>
            <a:r>
              <a:rPr lang="en-US" sz="3400" dirty="0"/>
              <a:t>Manulife future-proofs risk models on Azure using Azure SQL Database and saves a bundle</a:t>
            </a:r>
          </a:p>
        </p:txBody>
      </p:sp>
      <p:sp>
        <p:nvSpPr>
          <p:cNvPr id="9" name="Round Same Side Corner Rectangle 8">
            <a:extLst>
              <a:ext uri="{FF2B5EF4-FFF2-40B4-BE49-F238E27FC236}">
                <a16:creationId xmlns:a16="http://schemas.microsoft.com/office/drawing/2014/main" id="{526DB313-7D8B-5F4E-96DD-A3E924148BE5}"/>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98D3236-41C7-4B5B-8546-09C267A9C887}"/>
              </a:ext>
            </a:extLst>
          </p:cNvPr>
          <p:cNvSpPr>
            <a:spLocks noGrp="1"/>
          </p:cNvSpPr>
          <p:nvPr>
            <p:ph type="body" sz="quarter" idx="4294967295"/>
          </p:nvPr>
        </p:nvSpPr>
        <p:spPr>
          <a:xfrm>
            <a:off x="584690" y="2839335"/>
            <a:ext cx="5077558" cy="3262432"/>
          </a:xfrm>
        </p:spPr>
        <p:txBody>
          <a:bodyPr/>
          <a:lstStyle/>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Challenge</a:t>
            </a:r>
          </a:p>
          <a:p>
            <a:pPr marL="1588" lvl="1" indent="0">
              <a:spcBef>
                <a:spcPts val="0"/>
              </a:spcBef>
              <a:spcAft>
                <a:spcPts val="600"/>
              </a:spcAft>
              <a:buNone/>
            </a:pPr>
            <a:r>
              <a:rPr lang="en-US" sz="1600" dirty="0"/>
              <a:t>Decades of growth and acquisitions created a costly back office patchwork that increasingly slowed down their valuation models.</a:t>
            </a:r>
          </a:p>
          <a:p>
            <a:pPr marL="1588" lvl="1" indent="0">
              <a:spcBef>
                <a:spcPts val="0"/>
              </a:spcBef>
              <a:spcAft>
                <a:spcPts val="600"/>
              </a:spcAft>
              <a:buNone/>
            </a:pPr>
            <a:r>
              <a:rPr lang="en-US" sz="1600" dirty="0"/>
              <a:t>Boosting compute capacity for peak load resulted in idle capacity</a:t>
            </a:r>
            <a:br>
              <a:rPr lang="en-US" sz="1600" dirty="0"/>
            </a:br>
            <a:br>
              <a:rPr lang="en-US" sz="1600" dirty="0"/>
            </a:br>
            <a:r>
              <a:rPr lang="en-US" sz="1600" dirty="0">
                <a:solidFill>
                  <a:schemeClr val="accent1"/>
                </a:solidFill>
                <a:latin typeface="+mj-lt"/>
                <a:cs typeface="Segoe UI Semilight" panose="020B0402040204020203" pitchFamily="34" charset="0"/>
              </a:rPr>
              <a:t>Impact</a:t>
            </a:r>
          </a:p>
          <a:p>
            <a:pPr marL="1588" lvl="1" indent="0">
              <a:spcBef>
                <a:spcPts val="0"/>
              </a:spcBef>
              <a:spcAft>
                <a:spcPts val="600"/>
              </a:spcAft>
              <a:buNone/>
            </a:pPr>
            <a:r>
              <a:rPr lang="en-US" sz="1600" dirty="0">
                <a:latin typeface="SegoeUI"/>
              </a:rPr>
              <a:t>~40% savings in hardware and labor costs switching from IaaS to PaaS</a:t>
            </a:r>
            <a:endParaRPr lang="en-US" sz="1600" dirty="0"/>
          </a:p>
          <a:p>
            <a:pPr marL="1588" lvl="1" indent="0">
              <a:spcBef>
                <a:spcPts val="0"/>
              </a:spcBef>
              <a:spcAft>
                <a:spcPts val="600"/>
              </a:spcAft>
              <a:buNone/>
            </a:pPr>
            <a:r>
              <a:rPr lang="en-US" sz="1600" b="0" i="0" dirty="0">
                <a:effectLst/>
                <a:latin typeface="SegoeUI"/>
              </a:rPr>
              <a:t>Modeling calculations now take a day or two, instead of a week</a:t>
            </a:r>
          </a:p>
        </p:txBody>
      </p:sp>
      <p:grpSp>
        <p:nvGrpSpPr>
          <p:cNvPr id="5" name="Group 4" descr="Image of solution architecture">
            <a:extLst>
              <a:ext uri="{FF2B5EF4-FFF2-40B4-BE49-F238E27FC236}">
                <a16:creationId xmlns:a16="http://schemas.microsoft.com/office/drawing/2014/main" id="{861DA883-EC84-42D3-8E8E-AC3D76F1F041}"/>
              </a:ext>
            </a:extLst>
          </p:cNvPr>
          <p:cNvGrpSpPr/>
          <p:nvPr/>
        </p:nvGrpSpPr>
        <p:grpSpPr>
          <a:xfrm>
            <a:off x="6177279" y="552449"/>
            <a:ext cx="5440681" cy="3276601"/>
            <a:chOff x="6122487" y="1757503"/>
            <a:chExt cx="5381930" cy="3241218"/>
          </a:xfrm>
        </p:grpSpPr>
        <p:sp>
          <p:nvSpPr>
            <p:cNvPr id="80" name="Round Same Side Corner Rectangle 79">
              <a:extLst>
                <a:ext uri="{FF2B5EF4-FFF2-40B4-BE49-F238E27FC236}">
                  <a16:creationId xmlns:a16="http://schemas.microsoft.com/office/drawing/2014/main" id="{0D53C401-2EFA-40BE-9CEC-CCB7097409DF}"/>
                </a:ext>
                <a:ext uri="{C183D7F6-B498-43B3-948B-1728B52AA6E4}">
                  <adec:decorative xmlns:adec="http://schemas.microsoft.com/office/drawing/2017/decorative" val="1"/>
                </a:ext>
              </a:extLst>
            </p:cNvPr>
            <p:cNvSpPr/>
            <p:nvPr/>
          </p:nvSpPr>
          <p:spPr bwMode="auto">
            <a:xfrm>
              <a:off x="6122487" y="1757503"/>
              <a:ext cx="5381930" cy="3241218"/>
            </a:xfrm>
            <a:prstGeom prst="round2SameRect">
              <a:avLst>
                <a:gd name="adj1" fmla="val 6202"/>
                <a:gd name="adj2" fmla="val 0"/>
              </a:avLst>
            </a:prstGeom>
            <a:solidFill>
              <a:schemeClr val="bg1"/>
            </a:solidFill>
            <a:ln>
              <a:noFill/>
              <a:headEnd type="none" w="med" len="med"/>
              <a:tailEnd type="none" w="med" len="med"/>
            </a:ln>
            <a:effectLst>
              <a:outerShdw blurRad="268285" algn="tl" rotWithShape="0">
                <a:schemeClr val="tx1">
                  <a:alpha val="21651"/>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pic>
          <p:nvPicPr>
            <p:cNvPr id="3" name="Picture 2" descr="Image of solution architecture">
              <a:extLst>
                <a:ext uri="{FF2B5EF4-FFF2-40B4-BE49-F238E27FC236}">
                  <a16:creationId xmlns:a16="http://schemas.microsoft.com/office/drawing/2014/main" id="{04E2FA57-E51B-45F7-BF5E-E8FC973469E2}"/>
                </a:ext>
              </a:extLst>
            </p:cNvPr>
            <p:cNvPicPr>
              <a:picLocks noChangeAspect="1"/>
            </p:cNvPicPr>
            <p:nvPr/>
          </p:nvPicPr>
          <p:blipFill>
            <a:blip r:embed="rId3"/>
            <a:srcRect/>
            <a:stretch/>
          </p:blipFill>
          <p:spPr>
            <a:xfrm>
              <a:off x="6437933" y="1873898"/>
              <a:ext cx="4871487" cy="3055360"/>
            </a:xfrm>
            <a:prstGeom prst="rect">
              <a:avLst/>
            </a:prstGeom>
          </p:spPr>
        </p:pic>
      </p:grpSp>
      <p:pic>
        <p:nvPicPr>
          <p:cNvPr id="1026" name="Picture 2" descr="Manulife logo">
            <a:extLst>
              <a:ext uri="{FF2B5EF4-FFF2-40B4-BE49-F238E27FC236}">
                <a16:creationId xmlns:a16="http://schemas.microsoft.com/office/drawing/2014/main" id="{CB0A0E78-51D2-41EE-B401-348872532A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14601" y="4081930"/>
            <a:ext cx="1662599" cy="419040"/>
          </a:xfrm>
          <a:prstGeom prst="rect">
            <a:avLst/>
          </a:prstGeom>
          <a:noFill/>
        </p:spPr>
      </p:pic>
      <p:sp>
        <p:nvSpPr>
          <p:cNvPr id="6" name="Content Placeholder 5">
            <a:extLst>
              <a:ext uri="{FF2B5EF4-FFF2-40B4-BE49-F238E27FC236}">
                <a16:creationId xmlns:a16="http://schemas.microsoft.com/office/drawing/2014/main" id="{C649B994-8849-42DA-B56E-DAFE2C312AB1}"/>
              </a:ext>
            </a:extLst>
          </p:cNvPr>
          <p:cNvSpPr>
            <a:spLocks noGrp="1"/>
          </p:cNvSpPr>
          <p:nvPr>
            <p:ph sz="quarter" idx="4294967295"/>
          </p:nvPr>
        </p:nvSpPr>
        <p:spPr>
          <a:xfrm>
            <a:off x="6437313" y="4695825"/>
            <a:ext cx="4687887" cy="116955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Segoe UI"/>
                <a:cs typeface="Segoe UI" panose="020B0502040204020203" pitchFamily="34" charset="0"/>
              </a:rPr>
              <a:t>“We came from an IaaS mindset. Last year, we migrated to Azure PaaS. Now everything is automated—we integrate servers with a few clicks of a button.” </a:t>
            </a:r>
            <a:br>
              <a:rPr lang="en-US" sz="1600" dirty="0">
                <a:solidFill>
                  <a:schemeClr val="bg1"/>
                </a:solidFill>
                <a:latin typeface="Segoe UI"/>
                <a:cs typeface="Segoe UI" panose="020B0502040204020203" pitchFamily="34" charset="0"/>
              </a:rPr>
            </a:br>
            <a:r>
              <a:rPr lang="en-US" sz="1200" i="1" dirty="0">
                <a:solidFill>
                  <a:schemeClr val="bg1"/>
                </a:solidFill>
                <a:latin typeface="Segoe UI"/>
                <a:cs typeface="+mn-cs"/>
              </a:rPr>
              <a:t>Rohit Mistry: Infrastructure Analyst</a:t>
            </a:r>
          </a:p>
        </p:txBody>
      </p:sp>
      <p:grpSp>
        <p:nvGrpSpPr>
          <p:cNvPr id="10" name="Graphic 1">
            <a:extLst>
              <a:ext uri="{FF2B5EF4-FFF2-40B4-BE49-F238E27FC236}">
                <a16:creationId xmlns:a16="http://schemas.microsoft.com/office/drawing/2014/main" id="{B569B92D-1E60-8D43-9E75-CF57CA07B075}"/>
              </a:ext>
              <a:ext uri="{C183D7F6-B498-43B3-948B-1728B52AA6E4}">
                <adec:decorative xmlns:adec="http://schemas.microsoft.com/office/drawing/2017/decorative" val="1"/>
              </a:ext>
            </a:extLst>
          </p:cNvPr>
          <p:cNvGrpSpPr>
            <a:grpSpLocks noChangeAspect="1"/>
          </p:cNvGrpSpPr>
          <p:nvPr/>
        </p:nvGrpSpPr>
        <p:grpSpPr>
          <a:xfrm>
            <a:off x="132135" y="6163320"/>
            <a:ext cx="551252" cy="551683"/>
            <a:chOff x="3537040" y="7516899"/>
            <a:chExt cx="395374" cy="395683"/>
          </a:xfrm>
          <a:solidFill>
            <a:schemeClr val="accent1"/>
          </a:solidFill>
        </p:grpSpPr>
        <p:sp>
          <p:nvSpPr>
            <p:cNvPr id="11" name="Freeform: Shape 65">
              <a:extLst>
                <a:ext uri="{FF2B5EF4-FFF2-40B4-BE49-F238E27FC236}">
                  <a16:creationId xmlns:a16="http://schemas.microsoft.com/office/drawing/2014/main" id="{C0DCAACB-ADC9-D947-818A-E20969A64EAB}"/>
                </a:ext>
                <a:ext uri="{C183D7F6-B498-43B3-948B-1728B52AA6E4}">
                  <adec:decorative xmlns:adec="http://schemas.microsoft.com/office/drawing/2017/decorative" val="1"/>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12" name="Freeform: Shape 66">
              <a:extLst>
                <a:ext uri="{FF2B5EF4-FFF2-40B4-BE49-F238E27FC236}">
                  <a16:creationId xmlns:a16="http://schemas.microsoft.com/office/drawing/2014/main" id="{4D5147AE-32F7-5C41-BAA8-CB8EA3F8DD44}"/>
                </a:ext>
                <a:ext uri="{C183D7F6-B498-43B3-948B-1728B52AA6E4}">
                  <adec:decorative xmlns:adec="http://schemas.microsoft.com/office/drawing/2017/decorative" val="1"/>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spTree>
    <p:extLst>
      <p:ext uri="{BB962C8B-B14F-4D97-AF65-F5344CB8AC3E}">
        <p14:creationId xmlns:p14="http://schemas.microsoft.com/office/powerpoint/2010/main" val="27452268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3B190-64B7-4345-982D-294E1E2EA842}"/>
              </a:ext>
            </a:extLst>
          </p:cNvPr>
          <p:cNvSpPr>
            <a:spLocks noGrp="1"/>
          </p:cNvSpPr>
          <p:nvPr>
            <p:ph type="title"/>
          </p:nvPr>
        </p:nvSpPr>
        <p:spPr>
          <a:xfrm>
            <a:off x="588263" y="457200"/>
            <a:ext cx="5050537" cy="553998"/>
          </a:xfrm>
        </p:spPr>
        <p:txBody>
          <a:bodyPr/>
          <a:lstStyle/>
          <a:p>
            <a:pPr>
              <a:spcBef>
                <a:spcPts val="1000"/>
              </a:spcBef>
            </a:pPr>
            <a:r>
              <a:rPr lang="en-US" sz="1200" b="1" spc="0" dirty="0">
                <a:ln>
                  <a:noFill/>
                </a:ln>
                <a:solidFill>
                  <a:srgbClr val="0078D4"/>
                </a:solidFill>
                <a:latin typeface="Segoe UI"/>
              </a:rPr>
              <a:t>Case study </a:t>
            </a:r>
            <a:br>
              <a:rPr lang="en-US" sz="1200" b="1" spc="0" dirty="0">
                <a:ln>
                  <a:noFill/>
                </a:ln>
                <a:solidFill>
                  <a:srgbClr val="0078D4"/>
                </a:solidFill>
                <a:latin typeface="Segoe UI"/>
              </a:rPr>
            </a:br>
            <a:r>
              <a:rPr lang="en-US" dirty="0"/>
              <a:t>H&amp;R Block enhances service delivery and scale while accelerating innovation on Azure</a:t>
            </a:r>
          </a:p>
        </p:txBody>
      </p:sp>
      <p:sp>
        <p:nvSpPr>
          <p:cNvPr id="95" name="Round Same Side Corner Rectangle 94">
            <a:extLst>
              <a:ext uri="{FF2B5EF4-FFF2-40B4-BE49-F238E27FC236}">
                <a16:creationId xmlns:a16="http://schemas.microsoft.com/office/drawing/2014/main" id="{BCA04CFE-2233-A549-9155-0E2C50EA5936}"/>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 Same Side Corner Rectangle 95">
            <a:extLst>
              <a:ext uri="{FF2B5EF4-FFF2-40B4-BE49-F238E27FC236}">
                <a16:creationId xmlns:a16="http://schemas.microsoft.com/office/drawing/2014/main" id="{1D525E46-B402-F248-8F33-A7065BAA955B}"/>
              </a:ext>
              <a:ext uri="{C183D7F6-B498-43B3-948B-1728B52AA6E4}">
                <adec:decorative xmlns:adec="http://schemas.microsoft.com/office/drawing/2017/decorative" val="1"/>
              </a:ext>
            </a:extLst>
          </p:cNvPr>
          <p:cNvSpPr/>
          <p:nvPr/>
        </p:nvSpPr>
        <p:spPr bwMode="auto">
          <a:xfrm>
            <a:off x="6182359" y="552449"/>
            <a:ext cx="5435601" cy="3276601"/>
          </a:xfrm>
          <a:prstGeom prst="round2SameRect">
            <a:avLst>
              <a:gd name="adj1" fmla="val 6202"/>
              <a:gd name="adj2" fmla="val 0"/>
            </a:avLst>
          </a:prstGeom>
          <a:solidFill>
            <a:schemeClr val="bg1"/>
          </a:solidFill>
          <a:ln>
            <a:noFill/>
            <a:headEnd type="none" w="med" len="med"/>
            <a:tailEnd type="none" w="med" len="med"/>
          </a:ln>
          <a:effectLst>
            <a:outerShdw blurRad="268285" algn="tl" rotWithShape="0">
              <a:schemeClr val="tx1">
                <a:alpha val="21651"/>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2" name="Text Placeholder 1">
            <a:extLst>
              <a:ext uri="{FF2B5EF4-FFF2-40B4-BE49-F238E27FC236}">
                <a16:creationId xmlns:a16="http://schemas.microsoft.com/office/drawing/2014/main" id="{EAA2FBB9-0B63-42D3-8D57-CD69FBEF38F3}"/>
              </a:ext>
            </a:extLst>
          </p:cNvPr>
          <p:cNvSpPr>
            <a:spLocks noGrp="1"/>
          </p:cNvSpPr>
          <p:nvPr>
            <p:ph type="body" sz="quarter" idx="4294967295"/>
          </p:nvPr>
        </p:nvSpPr>
        <p:spPr>
          <a:xfrm>
            <a:off x="590550" y="3179763"/>
            <a:ext cx="5229958" cy="2693045"/>
          </a:xfrm>
        </p:spPr>
        <p:txBody>
          <a:bodyPr/>
          <a:lstStyle/>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Challenge</a:t>
            </a:r>
          </a:p>
          <a:p>
            <a:pPr marL="1588" lvl="1" indent="0">
              <a:spcBef>
                <a:spcPts val="0"/>
              </a:spcBef>
              <a:spcAft>
                <a:spcPts val="600"/>
              </a:spcAft>
              <a:buNone/>
            </a:pPr>
            <a:r>
              <a:rPr lang="en-US" sz="1600" dirty="0"/>
              <a:t>Unify disparate data sources to deliver seamless multichannel experiences and provide better </a:t>
            </a:r>
            <a:br>
              <a:rPr lang="en-US" sz="1600" dirty="0"/>
            </a:br>
            <a:r>
              <a:rPr lang="en-US" sz="1600" dirty="0"/>
              <a:t>customer service.</a:t>
            </a:r>
            <a:br>
              <a:rPr lang="en-US" sz="1600" dirty="0"/>
            </a:br>
            <a:br>
              <a:rPr lang="en-US" sz="1600" dirty="0"/>
            </a:br>
            <a:r>
              <a:rPr lang="en-US" sz="1600" dirty="0">
                <a:solidFill>
                  <a:schemeClr val="accent1"/>
                </a:solidFill>
                <a:latin typeface="+mj-lt"/>
                <a:cs typeface="Segoe UI Semilight" panose="020B0402040204020203" pitchFamily="34" charset="0"/>
              </a:rPr>
              <a:t>Impact</a:t>
            </a:r>
          </a:p>
          <a:p>
            <a:pPr marL="1588" lvl="1" indent="0">
              <a:spcBef>
                <a:spcPts val="0"/>
              </a:spcBef>
              <a:spcAft>
                <a:spcPts val="600"/>
              </a:spcAft>
              <a:buNone/>
            </a:pPr>
            <a:r>
              <a:rPr lang="en-US" sz="1600" dirty="0"/>
              <a:t>Improved app performance and scalability to meet tax-season peaks in demand.</a:t>
            </a:r>
          </a:p>
          <a:p>
            <a:pPr marL="1588" lvl="1" indent="0">
              <a:spcBef>
                <a:spcPts val="0"/>
              </a:spcBef>
              <a:spcAft>
                <a:spcPts val="600"/>
              </a:spcAft>
              <a:buNone/>
            </a:pPr>
            <a:r>
              <a:rPr lang="en-US" sz="1600" dirty="0"/>
              <a:t>Unified data architecture that opens the door to advanced digital technologies using AI and machine learning.</a:t>
            </a:r>
          </a:p>
        </p:txBody>
      </p:sp>
      <p:grpSp>
        <p:nvGrpSpPr>
          <p:cNvPr id="6" name="Group 5" descr="Diagram showing Business/custom apps (structured), Relational data sources and Files (unstructured) connected to Azure Data Factory followed by Azure Blob Storage /Data Lake Gen 2 which is further connected to Azure Databricks followed by Multiple Azure SQL managed instances and Banking and tax aps. Azure Blob Storage /Data Lake Gen 2 is interconnected to Azure Synapse Analytics. Azure Cosmos DB is connected to Power BI.">
            <a:extLst>
              <a:ext uri="{FF2B5EF4-FFF2-40B4-BE49-F238E27FC236}">
                <a16:creationId xmlns:a16="http://schemas.microsoft.com/office/drawing/2014/main" id="{BEF6FF20-5F48-4C14-8B9C-D93D45028429}"/>
              </a:ext>
            </a:extLst>
          </p:cNvPr>
          <p:cNvGrpSpPr/>
          <p:nvPr/>
        </p:nvGrpSpPr>
        <p:grpSpPr>
          <a:xfrm>
            <a:off x="6100600" y="899469"/>
            <a:ext cx="5398319" cy="2605731"/>
            <a:chOff x="5852950" y="1871019"/>
            <a:chExt cx="5726107" cy="2763952"/>
          </a:xfrm>
        </p:grpSpPr>
        <p:sp>
          <p:nvSpPr>
            <p:cNvPr id="473" name="Rectangle 472">
              <a:extLst>
                <a:ext uri="{FF2B5EF4-FFF2-40B4-BE49-F238E27FC236}">
                  <a16:creationId xmlns:a16="http://schemas.microsoft.com/office/drawing/2014/main" id="{2BCFC929-8094-4F29-BC9B-CD49583F67A2}"/>
                </a:ext>
                <a:ext uri="{C183D7F6-B498-43B3-948B-1728B52AA6E4}">
                  <adec:decorative xmlns:adec="http://schemas.microsoft.com/office/drawing/2017/decorative" val="1"/>
                </a:ext>
              </a:extLst>
            </p:cNvPr>
            <p:cNvSpPr/>
            <p:nvPr/>
          </p:nvSpPr>
          <p:spPr bwMode="auto">
            <a:xfrm>
              <a:off x="9461368" y="1871019"/>
              <a:ext cx="2002414" cy="27573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472" name="Rectangle 471">
              <a:extLst>
                <a:ext uri="{FF2B5EF4-FFF2-40B4-BE49-F238E27FC236}">
                  <a16:creationId xmlns:a16="http://schemas.microsoft.com/office/drawing/2014/main" id="{E8AEE414-F75E-413A-9762-5D44062723AC}"/>
                </a:ext>
                <a:ext uri="{C183D7F6-B498-43B3-948B-1728B52AA6E4}">
                  <adec:decorative xmlns:adec="http://schemas.microsoft.com/office/drawing/2017/decorative" val="1"/>
                </a:ext>
              </a:extLst>
            </p:cNvPr>
            <p:cNvSpPr/>
            <p:nvPr/>
          </p:nvSpPr>
          <p:spPr bwMode="auto">
            <a:xfrm>
              <a:off x="8728990" y="1871019"/>
              <a:ext cx="676978" cy="27573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471" name="Rectangle 470">
              <a:extLst>
                <a:ext uri="{FF2B5EF4-FFF2-40B4-BE49-F238E27FC236}">
                  <a16:creationId xmlns:a16="http://schemas.microsoft.com/office/drawing/2014/main" id="{ED9A13A5-9727-4D63-985D-39EA2B667293}"/>
                </a:ext>
                <a:ext uri="{C183D7F6-B498-43B3-948B-1728B52AA6E4}">
                  <adec:decorative xmlns:adec="http://schemas.microsoft.com/office/drawing/2017/decorative" val="1"/>
                </a:ext>
              </a:extLst>
            </p:cNvPr>
            <p:cNvSpPr/>
            <p:nvPr/>
          </p:nvSpPr>
          <p:spPr bwMode="auto">
            <a:xfrm>
              <a:off x="7994137" y="1871019"/>
              <a:ext cx="676978" cy="27573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470" name="Rectangle 469">
              <a:extLst>
                <a:ext uri="{FF2B5EF4-FFF2-40B4-BE49-F238E27FC236}">
                  <a16:creationId xmlns:a16="http://schemas.microsoft.com/office/drawing/2014/main" id="{E7BFEAA4-1E73-4B26-A272-53E755A0A990}"/>
                </a:ext>
                <a:ext uri="{C183D7F6-B498-43B3-948B-1728B52AA6E4}">
                  <adec:decorative xmlns:adec="http://schemas.microsoft.com/office/drawing/2017/decorative" val="1"/>
                </a:ext>
              </a:extLst>
            </p:cNvPr>
            <p:cNvSpPr/>
            <p:nvPr/>
          </p:nvSpPr>
          <p:spPr bwMode="auto">
            <a:xfrm>
              <a:off x="7260623" y="1871019"/>
              <a:ext cx="676978" cy="27573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grpSp>
          <p:nvGrpSpPr>
            <p:cNvPr id="350" name="Group 349">
              <a:extLst>
                <a:ext uri="{FF2B5EF4-FFF2-40B4-BE49-F238E27FC236}">
                  <a16:creationId xmlns:a16="http://schemas.microsoft.com/office/drawing/2014/main" id="{58BE4408-9F98-41D8-876F-C1B9FB209B75}"/>
                </a:ext>
              </a:extLst>
            </p:cNvPr>
            <p:cNvGrpSpPr/>
            <p:nvPr/>
          </p:nvGrpSpPr>
          <p:grpSpPr>
            <a:xfrm>
              <a:off x="6056850" y="2065564"/>
              <a:ext cx="1095746" cy="530309"/>
              <a:chOff x="263999" y="4368454"/>
              <a:chExt cx="1549001" cy="749671"/>
            </a:xfrm>
          </p:grpSpPr>
          <p:grpSp>
            <p:nvGrpSpPr>
              <p:cNvPr id="351" name="Group 350">
                <a:extLst>
                  <a:ext uri="{FF2B5EF4-FFF2-40B4-BE49-F238E27FC236}">
                    <a16:creationId xmlns:a16="http://schemas.microsoft.com/office/drawing/2014/main" id="{47F51A82-2F37-4C1F-A109-DF50BF45971B}"/>
                  </a:ext>
                </a:extLst>
              </p:cNvPr>
              <p:cNvGrpSpPr/>
              <p:nvPr/>
            </p:nvGrpSpPr>
            <p:grpSpPr>
              <a:xfrm>
                <a:off x="816403" y="4368454"/>
                <a:ext cx="444192" cy="386556"/>
                <a:chOff x="1777107" y="1240971"/>
                <a:chExt cx="1471494" cy="1280568"/>
              </a:xfrm>
            </p:grpSpPr>
            <p:sp>
              <p:nvSpPr>
                <p:cNvPr id="353" name="Freeform 18">
                  <a:extLst>
                    <a:ext uri="{FF2B5EF4-FFF2-40B4-BE49-F238E27FC236}">
                      <a16:creationId xmlns:a16="http://schemas.microsoft.com/office/drawing/2014/main" id="{19589B83-23C3-4664-BC5A-491FB98BA4BD}"/>
                    </a:ext>
                    <a:ext uri="{C183D7F6-B498-43B3-948B-1728B52AA6E4}">
                      <adec:decorative xmlns:adec="http://schemas.microsoft.com/office/drawing/2017/decorative" val="1"/>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54" name="Line 19">
                  <a:extLst>
                    <a:ext uri="{FF2B5EF4-FFF2-40B4-BE49-F238E27FC236}">
                      <a16:creationId xmlns:a16="http://schemas.microsoft.com/office/drawing/2014/main" id="{7ED4D145-6AC0-40C1-B101-36195D584C49}"/>
                    </a:ext>
                    <a:ext uri="{C183D7F6-B498-43B3-948B-1728B52AA6E4}">
                      <adec:decorative xmlns:adec="http://schemas.microsoft.com/office/drawing/2017/decorative" val="1"/>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55" name="Line 20">
                  <a:extLst>
                    <a:ext uri="{FF2B5EF4-FFF2-40B4-BE49-F238E27FC236}">
                      <a16:creationId xmlns:a16="http://schemas.microsoft.com/office/drawing/2014/main" id="{4E46E12C-BAB7-4090-B27A-20644A5D482A}"/>
                    </a:ext>
                    <a:ext uri="{C183D7F6-B498-43B3-948B-1728B52AA6E4}">
                      <adec:decorative xmlns:adec="http://schemas.microsoft.com/office/drawing/2017/decorative" val="1"/>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56" name="Freeform 21">
                  <a:extLst>
                    <a:ext uri="{FF2B5EF4-FFF2-40B4-BE49-F238E27FC236}">
                      <a16:creationId xmlns:a16="http://schemas.microsoft.com/office/drawing/2014/main" id="{FC5858F0-3269-4894-B77B-F16FA2390F30}"/>
                    </a:ext>
                    <a:ext uri="{C183D7F6-B498-43B3-948B-1728B52AA6E4}">
                      <adec:decorative xmlns:adec="http://schemas.microsoft.com/office/drawing/2017/decorative" val="1"/>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57" name="Line 22">
                  <a:extLst>
                    <a:ext uri="{FF2B5EF4-FFF2-40B4-BE49-F238E27FC236}">
                      <a16:creationId xmlns:a16="http://schemas.microsoft.com/office/drawing/2014/main" id="{82821A2D-F836-4DE5-8562-036F35705790}"/>
                    </a:ext>
                    <a:ext uri="{C183D7F6-B498-43B3-948B-1728B52AA6E4}">
                      <adec:decorative xmlns:adec="http://schemas.microsoft.com/office/drawing/2017/decorative" val="1"/>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58" name="Freeform 23">
                  <a:extLst>
                    <a:ext uri="{FF2B5EF4-FFF2-40B4-BE49-F238E27FC236}">
                      <a16:creationId xmlns:a16="http://schemas.microsoft.com/office/drawing/2014/main" id="{9E817CF4-1438-44DF-A91D-31B59677E044}"/>
                    </a:ext>
                    <a:ext uri="{C183D7F6-B498-43B3-948B-1728B52AA6E4}">
                      <adec:decorative xmlns:adec="http://schemas.microsoft.com/office/drawing/2017/decorative" val="1"/>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59" name="Freeform 24">
                  <a:extLst>
                    <a:ext uri="{FF2B5EF4-FFF2-40B4-BE49-F238E27FC236}">
                      <a16:creationId xmlns:a16="http://schemas.microsoft.com/office/drawing/2014/main" id="{ACF608EE-61DB-490A-AE90-F2DF976BD808}"/>
                    </a:ext>
                    <a:ext uri="{C183D7F6-B498-43B3-948B-1728B52AA6E4}">
                      <adec:decorative xmlns:adec="http://schemas.microsoft.com/office/drawing/2017/decorative" val="1"/>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0" name="Line 25">
                  <a:extLst>
                    <a:ext uri="{FF2B5EF4-FFF2-40B4-BE49-F238E27FC236}">
                      <a16:creationId xmlns:a16="http://schemas.microsoft.com/office/drawing/2014/main" id="{344A8A2F-A55E-487F-9A2A-52B2CAAAF305}"/>
                    </a:ext>
                    <a:ext uri="{C183D7F6-B498-43B3-948B-1728B52AA6E4}">
                      <adec:decorative xmlns:adec="http://schemas.microsoft.com/office/drawing/2017/decorative" val="1"/>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1" name="Line 26">
                  <a:extLst>
                    <a:ext uri="{FF2B5EF4-FFF2-40B4-BE49-F238E27FC236}">
                      <a16:creationId xmlns:a16="http://schemas.microsoft.com/office/drawing/2014/main" id="{AF520B7F-1D04-4895-B469-0BE6AE040A36}"/>
                    </a:ext>
                    <a:ext uri="{C183D7F6-B498-43B3-948B-1728B52AA6E4}">
                      <adec:decorative xmlns:adec="http://schemas.microsoft.com/office/drawing/2017/decorative" val="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2" name="Line 27">
                  <a:extLst>
                    <a:ext uri="{FF2B5EF4-FFF2-40B4-BE49-F238E27FC236}">
                      <a16:creationId xmlns:a16="http://schemas.microsoft.com/office/drawing/2014/main" id="{3F88E6DB-7040-4CFA-93E2-D2A0F0B9E989}"/>
                    </a:ext>
                    <a:ext uri="{C183D7F6-B498-43B3-948B-1728B52AA6E4}">
                      <adec:decorative xmlns:adec="http://schemas.microsoft.com/office/drawing/2017/decorative" val="1"/>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3" name="Line 28">
                  <a:extLst>
                    <a:ext uri="{FF2B5EF4-FFF2-40B4-BE49-F238E27FC236}">
                      <a16:creationId xmlns:a16="http://schemas.microsoft.com/office/drawing/2014/main" id="{BDA0B01E-FF5B-43FB-9FA5-E4B6D76CBCBA}"/>
                    </a:ext>
                    <a:ext uri="{C183D7F6-B498-43B3-948B-1728B52AA6E4}">
                      <adec:decorative xmlns:adec="http://schemas.microsoft.com/office/drawing/2017/decorative" val="1"/>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2" name="TextBox 351">
                <a:extLst>
                  <a:ext uri="{FF2B5EF4-FFF2-40B4-BE49-F238E27FC236}">
                    <a16:creationId xmlns:a16="http://schemas.microsoft.com/office/drawing/2014/main" id="{8502AC89-09E6-49D8-BB5B-55943ABEEF55}"/>
                  </a:ext>
                  <a:ext uri="{C183D7F6-B498-43B3-948B-1728B52AA6E4}">
                    <adec:decorative xmlns:adec="http://schemas.microsoft.com/office/drawing/2017/decorative" val="1"/>
                  </a:ext>
                </a:extLst>
              </p:cNvPr>
              <p:cNvSpPr txBox="1"/>
              <p:nvPr/>
            </p:nvSpPr>
            <p:spPr>
              <a:xfrm>
                <a:off x="263999" y="4810348"/>
                <a:ext cx="1549001" cy="3077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7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7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sp>
          <p:nvSpPr>
            <p:cNvPr id="364" name="TextBox 363">
              <a:extLst>
                <a:ext uri="{FF2B5EF4-FFF2-40B4-BE49-F238E27FC236}">
                  <a16:creationId xmlns:a16="http://schemas.microsoft.com/office/drawing/2014/main" id="{10D01C51-605F-4D85-9D46-A8D32CB351F4}"/>
                </a:ext>
                <a:ext uri="{C183D7F6-B498-43B3-948B-1728B52AA6E4}">
                  <adec:decorative xmlns:adec="http://schemas.microsoft.com/office/drawing/2017/decorative" val="1"/>
                </a:ext>
              </a:extLst>
            </p:cNvPr>
            <p:cNvSpPr txBox="1"/>
            <p:nvPr/>
          </p:nvSpPr>
          <p:spPr>
            <a:xfrm>
              <a:off x="5922531" y="4434916"/>
              <a:ext cx="1333480" cy="20005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7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65" name="Group 364">
              <a:extLst>
                <a:ext uri="{FF2B5EF4-FFF2-40B4-BE49-F238E27FC236}">
                  <a16:creationId xmlns:a16="http://schemas.microsoft.com/office/drawing/2014/main" id="{9860A5D3-F0F2-4FA1-82BB-3B615AE7BA50}"/>
                </a:ext>
              </a:extLst>
            </p:cNvPr>
            <p:cNvGrpSpPr/>
            <p:nvPr/>
          </p:nvGrpSpPr>
          <p:grpSpPr>
            <a:xfrm>
              <a:off x="6529853" y="4134759"/>
              <a:ext cx="163426" cy="200056"/>
              <a:chOff x="965200" y="3436897"/>
              <a:chExt cx="528881" cy="647424"/>
            </a:xfrm>
          </p:grpSpPr>
          <p:grpSp>
            <p:nvGrpSpPr>
              <p:cNvPr id="366" name="Group 365">
                <a:extLst>
                  <a:ext uri="{FF2B5EF4-FFF2-40B4-BE49-F238E27FC236}">
                    <a16:creationId xmlns:a16="http://schemas.microsoft.com/office/drawing/2014/main" id="{5BC14249-613E-4107-AE91-5D489CA0AE89}"/>
                  </a:ext>
                </a:extLst>
              </p:cNvPr>
              <p:cNvGrpSpPr/>
              <p:nvPr/>
            </p:nvGrpSpPr>
            <p:grpSpPr>
              <a:xfrm flipH="1">
                <a:off x="965200" y="3436897"/>
                <a:ext cx="528881" cy="647424"/>
                <a:chOff x="3003960" y="3685414"/>
                <a:chExt cx="403310" cy="493707"/>
              </a:xfrm>
            </p:grpSpPr>
            <p:sp>
              <p:nvSpPr>
                <p:cNvPr id="371" name="Snip Single Corner Rectangle 26">
                  <a:extLst>
                    <a:ext uri="{FF2B5EF4-FFF2-40B4-BE49-F238E27FC236}">
                      <a16:creationId xmlns:a16="http://schemas.microsoft.com/office/drawing/2014/main" id="{C030B299-6742-4458-A73F-FB2AD1FB968A}"/>
                    </a:ext>
                    <a:ext uri="{C183D7F6-B498-43B3-948B-1728B52AA6E4}">
                      <adec:decorative xmlns:adec="http://schemas.microsoft.com/office/drawing/2017/decorative" val="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2" name="Triangle 27">
                  <a:extLst>
                    <a:ext uri="{FF2B5EF4-FFF2-40B4-BE49-F238E27FC236}">
                      <a16:creationId xmlns:a16="http://schemas.microsoft.com/office/drawing/2014/main" id="{28EEF458-3A78-46FC-A57F-1123CEBEF195}"/>
                    </a:ext>
                    <a:ext uri="{C183D7F6-B498-43B3-948B-1728B52AA6E4}">
                      <adec:decorative xmlns:adec="http://schemas.microsoft.com/office/drawing/2017/decorative" val="1"/>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367" name="Straight Connector 366">
                <a:extLst>
                  <a:ext uri="{FF2B5EF4-FFF2-40B4-BE49-F238E27FC236}">
                    <a16:creationId xmlns:a16="http://schemas.microsoft.com/office/drawing/2014/main" id="{E0FA596C-4528-4DEE-8956-A03E23CCA4DA}"/>
                  </a:ext>
                  <a:ext uri="{C183D7F6-B498-43B3-948B-1728B52AA6E4}">
                    <adec:decorative xmlns:adec="http://schemas.microsoft.com/office/drawing/2017/decorative" val="1"/>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2069E378-11D0-4C80-8537-949334D83E59}"/>
                  </a:ext>
                  <a:ext uri="{C183D7F6-B498-43B3-948B-1728B52AA6E4}">
                    <adec:decorative xmlns:adec="http://schemas.microsoft.com/office/drawing/2017/decorative" val="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C28A765C-C388-4260-B3B3-EA51469313AF}"/>
                  </a:ext>
                  <a:ext uri="{C183D7F6-B498-43B3-948B-1728B52AA6E4}">
                    <adec:decorative xmlns:adec="http://schemas.microsoft.com/office/drawing/2017/decorative" val="1"/>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DE64521B-8474-491D-8155-F3210C1D4513}"/>
                  </a:ext>
                  <a:ext uri="{C183D7F6-B498-43B3-948B-1728B52AA6E4}">
                    <adec:decorative xmlns:adec="http://schemas.microsoft.com/office/drawing/2017/decorative" val="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374" name="TextBox 373">
              <a:extLst>
                <a:ext uri="{FF2B5EF4-FFF2-40B4-BE49-F238E27FC236}">
                  <a16:creationId xmlns:a16="http://schemas.microsoft.com/office/drawing/2014/main" id="{7225142A-AD71-45E4-A5B8-FB484B17720E}"/>
                </a:ext>
                <a:ext uri="{C183D7F6-B498-43B3-948B-1728B52AA6E4}">
                  <adec:decorative xmlns:adec="http://schemas.microsoft.com/office/drawing/2017/decorative" val="1"/>
                </a:ext>
              </a:extLst>
            </p:cNvPr>
            <p:cNvSpPr txBox="1"/>
            <p:nvPr/>
          </p:nvSpPr>
          <p:spPr>
            <a:xfrm>
              <a:off x="5852950" y="3465632"/>
              <a:ext cx="1549001" cy="20005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Relational data sources</a:t>
              </a:r>
            </a:p>
          </p:txBody>
        </p:sp>
        <p:sp>
          <p:nvSpPr>
            <p:cNvPr id="375" name="Rectangle 374">
              <a:extLst>
                <a:ext uri="{FF2B5EF4-FFF2-40B4-BE49-F238E27FC236}">
                  <a16:creationId xmlns:a16="http://schemas.microsoft.com/office/drawing/2014/main" id="{325E7111-D5B9-4324-A741-7636C122B52A}"/>
                </a:ext>
                <a:ext uri="{C183D7F6-B498-43B3-948B-1728B52AA6E4}">
                  <adec:decorative xmlns:adec="http://schemas.microsoft.com/office/drawing/2017/decorative" val="1"/>
                </a:ext>
              </a:extLst>
            </p:cNvPr>
            <p:cNvSpPr/>
            <p:nvPr/>
          </p:nvSpPr>
          <p:spPr>
            <a:xfrm>
              <a:off x="7263324" y="3465632"/>
              <a:ext cx="696429"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lang="en-US" sz="7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sp>
          <p:nvSpPr>
            <p:cNvPr id="382" name="Rectangle 381">
              <a:extLst>
                <a:ext uri="{FF2B5EF4-FFF2-40B4-BE49-F238E27FC236}">
                  <a16:creationId xmlns:a16="http://schemas.microsoft.com/office/drawing/2014/main" id="{46269F29-D95F-4E95-B1E4-F2465D88AF01}"/>
                </a:ext>
                <a:ext uri="{C183D7F6-B498-43B3-948B-1728B52AA6E4}">
                  <adec:decorative xmlns:adec="http://schemas.microsoft.com/office/drawing/2017/decorative" val="1"/>
                </a:ext>
              </a:extLst>
            </p:cNvPr>
            <p:cNvSpPr/>
            <p:nvPr/>
          </p:nvSpPr>
          <p:spPr>
            <a:xfrm>
              <a:off x="8039155" y="3466287"/>
              <a:ext cx="696429" cy="5616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 / </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Gen 2</a:t>
              </a:r>
            </a:p>
          </p:txBody>
        </p:sp>
        <p:grpSp>
          <p:nvGrpSpPr>
            <p:cNvPr id="383" name="Group 382">
              <a:extLst>
                <a:ext uri="{FF2B5EF4-FFF2-40B4-BE49-F238E27FC236}">
                  <a16:creationId xmlns:a16="http://schemas.microsoft.com/office/drawing/2014/main" id="{66BD4AC0-F013-4045-8250-14D85E9A0849}"/>
                </a:ext>
              </a:extLst>
            </p:cNvPr>
            <p:cNvGrpSpPr/>
            <p:nvPr/>
          </p:nvGrpSpPr>
          <p:grpSpPr>
            <a:xfrm>
              <a:off x="8150956" y="3111406"/>
              <a:ext cx="358529" cy="307778"/>
              <a:chOff x="5849473" y="3154325"/>
              <a:chExt cx="507755" cy="435880"/>
            </a:xfrm>
          </p:grpSpPr>
          <p:sp>
            <p:nvSpPr>
              <p:cNvPr id="384" name="Hexagon 383">
                <a:extLst>
                  <a:ext uri="{FF2B5EF4-FFF2-40B4-BE49-F238E27FC236}">
                    <a16:creationId xmlns:a16="http://schemas.microsoft.com/office/drawing/2014/main" id="{F9FBEDC8-5D3F-4777-B595-0E4954F0580E}"/>
                  </a:ext>
                  <a:ext uri="{C183D7F6-B498-43B3-948B-1728B52AA6E4}">
                    <adec:decorative xmlns:adec="http://schemas.microsoft.com/office/drawing/2017/decorative" val="1"/>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5" name="Snip Single Corner Rectangle 26">
                <a:extLst>
                  <a:ext uri="{FF2B5EF4-FFF2-40B4-BE49-F238E27FC236}">
                    <a16:creationId xmlns:a16="http://schemas.microsoft.com/office/drawing/2014/main" id="{690C2B5D-85F3-495E-A528-8B1B60F3F26B}"/>
                  </a:ext>
                  <a:ext uri="{C183D7F6-B498-43B3-948B-1728B52AA6E4}">
                    <adec:decorative xmlns:adec="http://schemas.microsoft.com/office/drawing/2017/decorative" val="1"/>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386" name="Group 385">
                <a:extLst>
                  <a:ext uri="{FF2B5EF4-FFF2-40B4-BE49-F238E27FC236}">
                    <a16:creationId xmlns:a16="http://schemas.microsoft.com/office/drawing/2014/main" id="{51C6F1E7-88C1-4AB7-81E1-D33B437A0538}"/>
                  </a:ext>
                </a:extLst>
              </p:cNvPr>
              <p:cNvGrpSpPr/>
              <p:nvPr/>
            </p:nvGrpSpPr>
            <p:grpSpPr>
              <a:xfrm>
                <a:off x="6042257" y="3299649"/>
                <a:ext cx="85436" cy="153264"/>
                <a:chOff x="4917030" y="1019829"/>
                <a:chExt cx="123056" cy="229308"/>
              </a:xfrm>
            </p:grpSpPr>
            <p:sp>
              <p:nvSpPr>
                <p:cNvPr id="388" name="Freeform: Shape 387">
                  <a:extLst>
                    <a:ext uri="{FF2B5EF4-FFF2-40B4-BE49-F238E27FC236}">
                      <a16:creationId xmlns:a16="http://schemas.microsoft.com/office/drawing/2014/main" id="{EEC85A3F-A673-4DA9-A69D-38051CEE87DD}"/>
                    </a:ext>
                    <a:ext uri="{C183D7F6-B498-43B3-948B-1728B52AA6E4}">
                      <adec:decorative xmlns:adec="http://schemas.microsoft.com/office/drawing/2017/decorative" val="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9" name="Freeform: Shape 388">
                  <a:extLst>
                    <a:ext uri="{FF2B5EF4-FFF2-40B4-BE49-F238E27FC236}">
                      <a16:creationId xmlns:a16="http://schemas.microsoft.com/office/drawing/2014/main" id="{C82C40B9-2867-4B80-A2A4-62E607345356}"/>
                    </a:ext>
                    <a:ext uri="{C183D7F6-B498-43B3-948B-1728B52AA6E4}">
                      <adec:decorative xmlns:adec="http://schemas.microsoft.com/office/drawing/2017/decorative" val="1"/>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0" name="Freeform: Shape 389">
                  <a:extLst>
                    <a:ext uri="{FF2B5EF4-FFF2-40B4-BE49-F238E27FC236}">
                      <a16:creationId xmlns:a16="http://schemas.microsoft.com/office/drawing/2014/main" id="{EEFEA928-988A-43DC-B9E8-57CFD1CC4A93}"/>
                    </a:ext>
                    <a:ext uri="{C183D7F6-B498-43B3-948B-1728B52AA6E4}">
                      <adec:decorative xmlns:adec="http://schemas.microsoft.com/office/drawing/2017/decorative" val="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1" name="Freeform: Shape 390">
                  <a:extLst>
                    <a:ext uri="{FF2B5EF4-FFF2-40B4-BE49-F238E27FC236}">
                      <a16:creationId xmlns:a16="http://schemas.microsoft.com/office/drawing/2014/main" id="{DA0B222F-4E47-49CA-8204-243AE862F7C6}"/>
                    </a:ext>
                    <a:ext uri="{C183D7F6-B498-43B3-948B-1728B52AA6E4}">
                      <adec:decorative xmlns:adec="http://schemas.microsoft.com/office/drawing/2017/decorative" val="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87" name="Right Triangle 386">
                <a:extLst>
                  <a:ext uri="{FF2B5EF4-FFF2-40B4-BE49-F238E27FC236}">
                    <a16:creationId xmlns:a16="http://schemas.microsoft.com/office/drawing/2014/main" id="{AEE6742A-165A-4A7D-BF20-B614183DA92E}"/>
                  </a:ext>
                  <a:ext uri="{C183D7F6-B498-43B3-948B-1728B52AA6E4}">
                    <adec:decorative xmlns:adec="http://schemas.microsoft.com/office/drawing/2017/decorative" val="1"/>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2" name="Rectangle 391">
              <a:extLst>
                <a:ext uri="{FF2B5EF4-FFF2-40B4-BE49-F238E27FC236}">
                  <a16:creationId xmlns:a16="http://schemas.microsoft.com/office/drawing/2014/main" id="{EAA2023F-8227-46A5-A871-8EF46E256029}"/>
                </a:ext>
                <a:ext uri="{C183D7F6-B498-43B3-948B-1728B52AA6E4}">
                  <adec:decorative xmlns:adec="http://schemas.microsoft.com/office/drawing/2017/decorative" val="1"/>
                </a:ext>
              </a:extLst>
            </p:cNvPr>
            <p:cNvSpPr/>
            <p:nvPr/>
          </p:nvSpPr>
          <p:spPr>
            <a:xfrm>
              <a:off x="8364960" y="2383537"/>
              <a:ext cx="1428598" cy="200055"/>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p:txBody>
        </p:sp>
        <p:grpSp>
          <p:nvGrpSpPr>
            <p:cNvPr id="393" name="Group 392">
              <a:extLst>
                <a:ext uri="{FF2B5EF4-FFF2-40B4-BE49-F238E27FC236}">
                  <a16:creationId xmlns:a16="http://schemas.microsoft.com/office/drawing/2014/main" id="{9C03EF4D-0204-44C4-A262-C153CB57C7F1}"/>
                </a:ext>
              </a:extLst>
            </p:cNvPr>
            <p:cNvGrpSpPr/>
            <p:nvPr/>
          </p:nvGrpSpPr>
          <p:grpSpPr>
            <a:xfrm>
              <a:off x="8932267" y="2111281"/>
              <a:ext cx="301788" cy="246221"/>
              <a:chOff x="5818113" y="2550840"/>
              <a:chExt cx="529278" cy="431824"/>
            </a:xfrm>
          </p:grpSpPr>
          <p:sp>
            <p:nvSpPr>
              <p:cNvPr id="394" name="Diamond 393">
                <a:extLst>
                  <a:ext uri="{FF2B5EF4-FFF2-40B4-BE49-F238E27FC236}">
                    <a16:creationId xmlns:a16="http://schemas.microsoft.com/office/drawing/2014/main" id="{25A4C03D-17F4-470E-B6F1-464CA56508E6}"/>
                  </a:ext>
                  <a:ext uri="{C183D7F6-B498-43B3-948B-1728B52AA6E4}">
                    <adec:decorative xmlns:adec="http://schemas.microsoft.com/office/drawing/2017/decorative" val="1"/>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5" name="Freeform: Shape 394">
                <a:extLst>
                  <a:ext uri="{FF2B5EF4-FFF2-40B4-BE49-F238E27FC236}">
                    <a16:creationId xmlns:a16="http://schemas.microsoft.com/office/drawing/2014/main" id="{2F9B3A8A-96A5-4690-A75E-E9263000C617}"/>
                  </a:ext>
                  <a:ext uri="{C183D7F6-B498-43B3-948B-1728B52AA6E4}">
                    <adec:decorative xmlns:adec="http://schemas.microsoft.com/office/drawing/2017/decorative" val="1"/>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396" name="Picture 395">
              <a:extLst>
                <a:ext uri="{FF2B5EF4-FFF2-40B4-BE49-F238E27FC236}">
                  <a16:creationId xmlns:a16="http://schemas.microsoft.com/office/drawing/2014/main" id="{E5C39618-83EA-402B-B87D-50115E5CC330}"/>
                </a:ext>
                <a:ext uri="{C183D7F6-B498-43B3-948B-1728B52AA6E4}">
                  <adec:decorative xmlns:adec="http://schemas.microsoft.com/office/drawing/2017/decorative" val="1"/>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a:ext>
              </a:extLst>
            </a:blip>
            <a:stretch>
              <a:fillRect/>
            </a:stretch>
          </p:blipFill>
          <p:spPr>
            <a:xfrm>
              <a:off x="8831036" y="2544293"/>
              <a:ext cx="208390" cy="108999"/>
            </a:xfrm>
            <a:prstGeom prst="rect">
              <a:avLst/>
            </a:prstGeom>
          </p:spPr>
        </p:pic>
        <p:pic>
          <p:nvPicPr>
            <p:cNvPr id="397" name="Picture 2">
              <a:extLst>
                <a:ext uri="{FF2B5EF4-FFF2-40B4-BE49-F238E27FC236}">
                  <a16:creationId xmlns:a16="http://schemas.microsoft.com/office/drawing/2014/main" id="{FA76F633-A3F1-4711-8B75-A494A659C0D6}"/>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a:ext>
              </a:extLst>
            </a:blip>
            <a:stretch>
              <a:fillRect/>
            </a:stretch>
          </p:blipFill>
          <p:spPr bwMode="auto">
            <a:xfrm>
              <a:off x="9137080" y="2576980"/>
              <a:ext cx="208390" cy="61736"/>
            </a:xfrm>
            <a:prstGeom prst="rect">
              <a:avLst/>
            </a:prstGeom>
            <a:noFill/>
            <a:extLst>
              <a:ext uri="{909E8E84-426E-40DD-AFC4-6F175D3DCCD1}">
                <a14:hiddenFill xmlns:a14="http://schemas.microsoft.com/office/drawing/2010/main">
                  <a:solidFill>
                    <a:srgbClr val="FFFFFF"/>
                  </a:solidFill>
                </a14:hiddenFill>
              </a:ext>
            </a:extLst>
          </p:spPr>
        </p:pic>
        <p:sp>
          <p:nvSpPr>
            <p:cNvPr id="398" name="Right Bracket 397">
              <a:extLst>
                <a:ext uri="{FF2B5EF4-FFF2-40B4-BE49-F238E27FC236}">
                  <a16:creationId xmlns:a16="http://schemas.microsoft.com/office/drawing/2014/main" id="{A6CA7975-965B-4041-857A-42A858D96769}"/>
                </a:ext>
                <a:ext uri="{C183D7F6-B498-43B3-948B-1728B52AA6E4}">
                  <adec:decorative xmlns:adec="http://schemas.microsoft.com/office/drawing/2017/decorative" val="1"/>
                </a:ext>
              </a:extLst>
            </p:cNvPr>
            <p:cNvSpPr/>
            <p:nvPr/>
          </p:nvSpPr>
          <p:spPr>
            <a:xfrm>
              <a:off x="7085346" y="2022683"/>
              <a:ext cx="118527" cy="2612288"/>
            </a:xfrm>
            <a:prstGeom prst="rightBracket">
              <a:avLst/>
            </a:prstGeom>
            <a:ln w="1270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0" name="Straight Arrow Connector 399">
              <a:extLst>
                <a:ext uri="{FF2B5EF4-FFF2-40B4-BE49-F238E27FC236}">
                  <a16:creationId xmlns:a16="http://schemas.microsoft.com/office/drawing/2014/main" id="{6F009541-96ED-4F15-8283-09E2F658CB5F}"/>
                </a:ext>
                <a:ext uri="{C183D7F6-B498-43B3-948B-1728B52AA6E4}">
                  <adec:decorative xmlns:adec="http://schemas.microsoft.com/office/drawing/2017/decorative" val="1"/>
                </a:ext>
              </a:extLst>
            </p:cNvPr>
            <p:cNvCxnSpPr>
              <a:stCxn id="398" idx="2"/>
            </p:cNvCxnSpPr>
            <p:nvPr/>
          </p:nvCxnSpPr>
          <p:spPr>
            <a:xfrm flipV="1">
              <a:off x="7203873" y="3322241"/>
              <a:ext cx="198078" cy="6586"/>
            </a:xfrm>
            <a:prstGeom prst="straightConnector1">
              <a:avLst/>
            </a:prstGeom>
            <a:ln w="12700">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1" name="Straight Arrow Connector 400">
              <a:extLst>
                <a:ext uri="{FF2B5EF4-FFF2-40B4-BE49-F238E27FC236}">
                  <a16:creationId xmlns:a16="http://schemas.microsoft.com/office/drawing/2014/main" id="{AD8E058A-D6FD-4D68-A64C-D2EE937BB1B9}"/>
                </a:ext>
                <a:ext uri="{C183D7F6-B498-43B3-948B-1728B52AA6E4}">
                  <adec:decorative xmlns:adec="http://schemas.microsoft.com/office/drawing/2017/decorative" val="1"/>
                </a:ext>
              </a:extLst>
            </p:cNvPr>
            <p:cNvCxnSpPr>
              <a:cxnSpLocks/>
            </p:cNvCxnSpPr>
            <p:nvPr/>
          </p:nvCxnSpPr>
          <p:spPr>
            <a:xfrm>
              <a:off x="7838088" y="3312498"/>
              <a:ext cx="288227" cy="0"/>
            </a:xfrm>
            <a:prstGeom prst="straightConnector1">
              <a:avLst/>
            </a:prstGeom>
            <a:ln w="12700">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8" name="Connector: Elbow 407">
              <a:extLst>
                <a:ext uri="{FF2B5EF4-FFF2-40B4-BE49-F238E27FC236}">
                  <a16:creationId xmlns:a16="http://schemas.microsoft.com/office/drawing/2014/main" id="{91E59129-4381-493B-89A3-635125C886C1}"/>
                </a:ext>
                <a:ext uri="{C183D7F6-B498-43B3-948B-1728B52AA6E4}">
                  <adec:decorative xmlns:adec="http://schemas.microsoft.com/office/drawing/2017/decorative" val="1"/>
                </a:ext>
              </a:extLst>
            </p:cNvPr>
            <p:cNvCxnSpPr>
              <a:cxnSpLocks/>
            </p:cNvCxnSpPr>
            <p:nvPr/>
          </p:nvCxnSpPr>
          <p:spPr>
            <a:xfrm rot="5400000" flipH="1" flipV="1">
              <a:off x="8169398" y="2345640"/>
              <a:ext cx="854956" cy="540584"/>
            </a:xfrm>
            <a:prstGeom prst="bentConnector3">
              <a:avLst>
                <a:gd name="adj1" fmla="val 100134"/>
              </a:avLst>
            </a:prstGeom>
            <a:ln w="12700">
              <a:solidFill>
                <a:srgbClr val="0078D4"/>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411" name="Picture 410">
              <a:extLst>
                <a:ext uri="{FF2B5EF4-FFF2-40B4-BE49-F238E27FC236}">
                  <a16:creationId xmlns:a16="http://schemas.microsoft.com/office/drawing/2014/main" id="{FB9B67DA-80DD-4709-9962-EE6648DAF082}"/>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740801" y="3111406"/>
              <a:ext cx="303235" cy="303235"/>
            </a:xfrm>
            <a:prstGeom prst="rect">
              <a:avLst/>
            </a:prstGeom>
          </p:spPr>
        </p:pic>
        <p:cxnSp>
          <p:nvCxnSpPr>
            <p:cNvPr id="412" name="Straight Arrow Connector 411">
              <a:extLst>
                <a:ext uri="{FF2B5EF4-FFF2-40B4-BE49-F238E27FC236}">
                  <a16:creationId xmlns:a16="http://schemas.microsoft.com/office/drawing/2014/main" id="{78523A8D-D997-4786-9BCC-DC986C5A7970}"/>
                </a:ext>
                <a:ext uri="{C183D7F6-B498-43B3-948B-1728B52AA6E4}">
                  <adec:decorative xmlns:adec="http://schemas.microsoft.com/office/drawing/2017/decorative" val="1"/>
                </a:ext>
              </a:extLst>
            </p:cNvPr>
            <p:cNvCxnSpPr>
              <a:cxnSpLocks/>
            </p:cNvCxnSpPr>
            <p:nvPr/>
          </p:nvCxnSpPr>
          <p:spPr>
            <a:xfrm>
              <a:off x="8566635" y="3301641"/>
              <a:ext cx="1102819" cy="0"/>
            </a:xfrm>
            <a:prstGeom prst="straightConnector1">
              <a:avLst/>
            </a:prstGeom>
            <a:ln w="12700">
              <a:solidFill>
                <a:srgbClr val="0078D4"/>
              </a:solidFill>
              <a:prstDash val="soli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414" name="Rectangle 413">
              <a:extLst>
                <a:ext uri="{FF2B5EF4-FFF2-40B4-BE49-F238E27FC236}">
                  <a16:creationId xmlns:a16="http://schemas.microsoft.com/office/drawing/2014/main" id="{5B992DB0-910B-4725-9246-37BEAD534C64}"/>
                </a:ext>
                <a:ext uri="{C183D7F6-B498-43B3-948B-1728B52AA6E4}">
                  <adec:decorative xmlns:adec="http://schemas.microsoft.com/office/drawing/2017/decorative" val="1"/>
                </a:ext>
              </a:extLst>
            </p:cNvPr>
            <p:cNvSpPr/>
            <p:nvPr/>
          </p:nvSpPr>
          <p:spPr>
            <a:xfrm>
              <a:off x="8816617" y="3110887"/>
              <a:ext cx="704040"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700" b="0" i="0" u="none" strike="noStrike" kern="0" cap="none" spc="0" normalizeH="0" baseline="0" noProof="0" err="1">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PolyBase</a:t>
              </a:r>
              <a:endParaRPr kumimoji="0" lang="en-US" sz="7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415" name="Rectangle 414">
              <a:extLst>
                <a:ext uri="{FF2B5EF4-FFF2-40B4-BE49-F238E27FC236}">
                  <a16:creationId xmlns:a16="http://schemas.microsoft.com/office/drawing/2014/main" id="{A9D2B1D7-A2AF-4247-BC1F-082E11FACFEB}"/>
                </a:ext>
                <a:ext uri="{C183D7F6-B498-43B3-948B-1728B52AA6E4}">
                  <adec:decorative xmlns:adec="http://schemas.microsoft.com/office/drawing/2017/decorative" val="1"/>
                </a:ext>
              </a:extLst>
            </p:cNvPr>
            <p:cNvSpPr/>
            <p:nvPr/>
          </p:nvSpPr>
          <p:spPr>
            <a:xfrm>
              <a:off x="9592356" y="3464401"/>
              <a:ext cx="590345"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a:t>
              </a:r>
            </a:p>
          </p:txBody>
        </p:sp>
        <p:cxnSp>
          <p:nvCxnSpPr>
            <p:cNvPr id="417" name="Straight Arrow Connector 416">
              <a:extLst>
                <a:ext uri="{FF2B5EF4-FFF2-40B4-BE49-F238E27FC236}">
                  <a16:creationId xmlns:a16="http://schemas.microsoft.com/office/drawing/2014/main" id="{C32BF580-FBAE-4950-A9EE-33FCD092A15E}"/>
                </a:ext>
                <a:ext uri="{C183D7F6-B498-43B3-948B-1728B52AA6E4}">
                  <adec:decorative xmlns:adec="http://schemas.microsoft.com/office/drawing/2017/decorative" val="1"/>
                </a:ext>
              </a:extLst>
            </p:cNvPr>
            <p:cNvCxnSpPr>
              <a:cxnSpLocks/>
            </p:cNvCxnSpPr>
            <p:nvPr/>
          </p:nvCxnSpPr>
          <p:spPr>
            <a:xfrm>
              <a:off x="9421670" y="2201524"/>
              <a:ext cx="761031" cy="0"/>
            </a:xfrm>
            <a:prstGeom prst="straightConnector1">
              <a:avLst/>
            </a:prstGeom>
            <a:ln w="12700">
              <a:solidFill>
                <a:srgbClr val="0078D4"/>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21" name="Rectangle 420">
              <a:extLst>
                <a:ext uri="{FF2B5EF4-FFF2-40B4-BE49-F238E27FC236}">
                  <a16:creationId xmlns:a16="http://schemas.microsoft.com/office/drawing/2014/main" id="{1BF77B0C-9B55-4D1F-ABD1-D00DC3184590}"/>
                </a:ext>
                <a:ext uri="{C183D7F6-B498-43B3-948B-1728B52AA6E4}">
                  <adec:decorative xmlns:adec="http://schemas.microsoft.com/office/drawing/2017/decorative" val="1"/>
                </a:ext>
              </a:extLst>
            </p:cNvPr>
            <p:cNvSpPr/>
            <p:nvPr/>
          </p:nvSpPr>
          <p:spPr>
            <a:xfrm>
              <a:off x="10023189" y="1871019"/>
              <a:ext cx="761030"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Marts</a:t>
              </a:r>
            </a:p>
          </p:txBody>
        </p:sp>
        <p:sp>
          <p:nvSpPr>
            <p:cNvPr id="422" name="Rectangle 421">
              <a:extLst>
                <a:ext uri="{FF2B5EF4-FFF2-40B4-BE49-F238E27FC236}">
                  <a16:creationId xmlns:a16="http://schemas.microsoft.com/office/drawing/2014/main" id="{13CCAB34-EBC5-42C7-B430-BF526B324E0B}"/>
                </a:ext>
                <a:ext uri="{C183D7F6-B498-43B3-948B-1728B52AA6E4}">
                  <adec:decorative xmlns:adec="http://schemas.microsoft.com/office/drawing/2017/decorative" val="1"/>
                </a:ext>
              </a:extLst>
            </p:cNvPr>
            <p:cNvSpPr/>
            <p:nvPr/>
          </p:nvSpPr>
          <p:spPr>
            <a:xfrm>
              <a:off x="10033143" y="2382284"/>
              <a:ext cx="76103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Multiple Azure SQL m</a:t>
              </a:r>
              <a:r>
                <a:rPr lang="en-US" sz="700" kern="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anaged</a:t>
              </a:r>
              <a:r>
                <a:rPr lang="en-US" sz="7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instances</a:t>
              </a:r>
              <a:endPar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428" name="Rectangle 427">
              <a:extLst>
                <a:ext uri="{FF2B5EF4-FFF2-40B4-BE49-F238E27FC236}">
                  <a16:creationId xmlns:a16="http://schemas.microsoft.com/office/drawing/2014/main" id="{48B5710E-13CA-445B-8B0C-5FF5044CD3D2}"/>
                </a:ext>
                <a:ext uri="{C183D7F6-B498-43B3-948B-1728B52AA6E4}">
                  <adec:decorative xmlns:adec="http://schemas.microsoft.com/office/drawing/2017/decorative" val="1"/>
                </a:ext>
              </a:extLst>
            </p:cNvPr>
            <p:cNvSpPr/>
            <p:nvPr/>
          </p:nvSpPr>
          <p:spPr>
            <a:xfrm>
              <a:off x="10771889" y="1881037"/>
              <a:ext cx="761030"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Cosmos DB</a:t>
              </a:r>
            </a:p>
          </p:txBody>
        </p:sp>
        <p:grpSp>
          <p:nvGrpSpPr>
            <p:cNvPr id="429" name="Group 428">
              <a:extLst>
                <a:ext uri="{FF2B5EF4-FFF2-40B4-BE49-F238E27FC236}">
                  <a16:creationId xmlns:a16="http://schemas.microsoft.com/office/drawing/2014/main" id="{70B8A29F-19B1-4621-94EB-680D13092FA3}"/>
                </a:ext>
              </a:extLst>
            </p:cNvPr>
            <p:cNvGrpSpPr/>
            <p:nvPr/>
          </p:nvGrpSpPr>
          <p:grpSpPr>
            <a:xfrm>
              <a:off x="10106076" y="3913274"/>
              <a:ext cx="1095746" cy="512646"/>
              <a:chOff x="263999" y="4368454"/>
              <a:chExt cx="1549001" cy="724702"/>
            </a:xfrm>
          </p:grpSpPr>
          <p:grpSp>
            <p:nvGrpSpPr>
              <p:cNvPr id="430" name="Group 429">
                <a:extLst>
                  <a:ext uri="{FF2B5EF4-FFF2-40B4-BE49-F238E27FC236}">
                    <a16:creationId xmlns:a16="http://schemas.microsoft.com/office/drawing/2014/main" id="{17806C43-6116-4E87-B8B1-B47507CD36C7}"/>
                  </a:ext>
                </a:extLst>
              </p:cNvPr>
              <p:cNvGrpSpPr/>
              <p:nvPr/>
            </p:nvGrpSpPr>
            <p:grpSpPr>
              <a:xfrm>
                <a:off x="816403" y="4368454"/>
                <a:ext cx="444192" cy="386556"/>
                <a:chOff x="1777107" y="1240971"/>
                <a:chExt cx="1471494" cy="1280568"/>
              </a:xfrm>
            </p:grpSpPr>
            <p:sp>
              <p:nvSpPr>
                <p:cNvPr id="432" name="Freeform 18">
                  <a:extLst>
                    <a:ext uri="{FF2B5EF4-FFF2-40B4-BE49-F238E27FC236}">
                      <a16:creationId xmlns:a16="http://schemas.microsoft.com/office/drawing/2014/main" id="{956ECB54-E48F-46E5-A85E-16509DC3097A}"/>
                    </a:ext>
                    <a:ext uri="{C183D7F6-B498-43B3-948B-1728B52AA6E4}">
                      <adec:decorative xmlns:adec="http://schemas.microsoft.com/office/drawing/2017/decorative" val="1"/>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3" name="Line 19">
                  <a:extLst>
                    <a:ext uri="{FF2B5EF4-FFF2-40B4-BE49-F238E27FC236}">
                      <a16:creationId xmlns:a16="http://schemas.microsoft.com/office/drawing/2014/main" id="{436AC73D-3DD7-4873-9F7A-0E3A0F42D676}"/>
                    </a:ext>
                    <a:ext uri="{C183D7F6-B498-43B3-948B-1728B52AA6E4}">
                      <adec:decorative xmlns:adec="http://schemas.microsoft.com/office/drawing/2017/decorative" val="1"/>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4" name="Line 20">
                  <a:extLst>
                    <a:ext uri="{FF2B5EF4-FFF2-40B4-BE49-F238E27FC236}">
                      <a16:creationId xmlns:a16="http://schemas.microsoft.com/office/drawing/2014/main" id="{55D469F7-ECD3-4FE0-A3D6-61B22B7D5BB6}"/>
                    </a:ext>
                    <a:ext uri="{C183D7F6-B498-43B3-948B-1728B52AA6E4}">
                      <adec:decorative xmlns:adec="http://schemas.microsoft.com/office/drawing/2017/decorative" val="1"/>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5" name="Freeform 21">
                  <a:extLst>
                    <a:ext uri="{FF2B5EF4-FFF2-40B4-BE49-F238E27FC236}">
                      <a16:creationId xmlns:a16="http://schemas.microsoft.com/office/drawing/2014/main" id="{D8EBC345-7D99-4B63-B381-6EFFE5AA42C9}"/>
                    </a:ext>
                    <a:ext uri="{C183D7F6-B498-43B3-948B-1728B52AA6E4}">
                      <adec:decorative xmlns:adec="http://schemas.microsoft.com/office/drawing/2017/decorative" val="1"/>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6" name="Line 22">
                  <a:extLst>
                    <a:ext uri="{FF2B5EF4-FFF2-40B4-BE49-F238E27FC236}">
                      <a16:creationId xmlns:a16="http://schemas.microsoft.com/office/drawing/2014/main" id="{C07672BD-0129-418E-A00E-19D10E161E9A}"/>
                    </a:ext>
                    <a:ext uri="{C183D7F6-B498-43B3-948B-1728B52AA6E4}">
                      <adec:decorative xmlns:adec="http://schemas.microsoft.com/office/drawing/2017/decorative" val="1"/>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7" name="Freeform 23">
                  <a:extLst>
                    <a:ext uri="{FF2B5EF4-FFF2-40B4-BE49-F238E27FC236}">
                      <a16:creationId xmlns:a16="http://schemas.microsoft.com/office/drawing/2014/main" id="{0F7F310B-524B-42A6-AF13-7DE340CC8B4F}"/>
                    </a:ext>
                    <a:ext uri="{C183D7F6-B498-43B3-948B-1728B52AA6E4}">
                      <adec:decorative xmlns:adec="http://schemas.microsoft.com/office/drawing/2017/decorative" val="1"/>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8" name="Freeform 24">
                  <a:extLst>
                    <a:ext uri="{FF2B5EF4-FFF2-40B4-BE49-F238E27FC236}">
                      <a16:creationId xmlns:a16="http://schemas.microsoft.com/office/drawing/2014/main" id="{A73E00B4-C0DF-4CCF-A7AE-6FA191F22872}"/>
                    </a:ext>
                    <a:ext uri="{C183D7F6-B498-43B3-948B-1728B52AA6E4}">
                      <adec:decorative xmlns:adec="http://schemas.microsoft.com/office/drawing/2017/decorative" val="1"/>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9" name="Line 25">
                  <a:extLst>
                    <a:ext uri="{FF2B5EF4-FFF2-40B4-BE49-F238E27FC236}">
                      <a16:creationId xmlns:a16="http://schemas.microsoft.com/office/drawing/2014/main" id="{A792F629-579C-4092-9DE8-7F45AD8017E4}"/>
                    </a:ext>
                    <a:ext uri="{C183D7F6-B498-43B3-948B-1728B52AA6E4}">
                      <adec:decorative xmlns:adec="http://schemas.microsoft.com/office/drawing/2017/decorative" val="1"/>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0" name="Line 26">
                  <a:extLst>
                    <a:ext uri="{FF2B5EF4-FFF2-40B4-BE49-F238E27FC236}">
                      <a16:creationId xmlns:a16="http://schemas.microsoft.com/office/drawing/2014/main" id="{4ABC9D92-9075-4041-994E-DB6D33FC298C}"/>
                    </a:ext>
                    <a:ext uri="{C183D7F6-B498-43B3-948B-1728B52AA6E4}">
                      <adec:decorative xmlns:adec="http://schemas.microsoft.com/office/drawing/2017/decorative" val="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1" name="Line 27">
                  <a:extLst>
                    <a:ext uri="{FF2B5EF4-FFF2-40B4-BE49-F238E27FC236}">
                      <a16:creationId xmlns:a16="http://schemas.microsoft.com/office/drawing/2014/main" id="{63FCE028-CEB4-4407-A96F-9AFAA6FEEC45}"/>
                    </a:ext>
                    <a:ext uri="{C183D7F6-B498-43B3-948B-1728B52AA6E4}">
                      <adec:decorative xmlns:adec="http://schemas.microsoft.com/office/drawing/2017/decorative" val="1"/>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2" name="Line 28">
                  <a:extLst>
                    <a:ext uri="{FF2B5EF4-FFF2-40B4-BE49-F238E27FC236}">
                      <a16:creationId xmlns:a16="http://schemas.microsoft.com/office/drawing/2014/main" id="{BF66C9ED-FA41-472A-961A-FD7C13CA1D33}"/>
                    </a:ext>
                    <a:ext uri="{C183D7F6-B498-43B3-948B-1728B52AA6E4}">
                      <adec:decorative xmlns:adec="http://schemas.microsoft.com/office/drawing/2017/decorative" val="1"/>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31" name="TextBox 430">
                <a:extLst>
                  <a:ext uri="{FF2B5EF4-FFF2-40B4-BE49-F238E27FC236}">
                    <a16:creationId xmlns:a16="http://schemas.microsoft.com/office/drawing/2014/main" id="{387E4F38-BAFC-410E-BB8C-5A2CBC60243E}"/>
                  </a:ext>
                  <a:ext uri="{C183D7F6-B498-43B3-948B-1728B52AA6E4}">
                    <adec:decorative xmlns:adec="http://schemas.microsoft.com/office/drawing/2017/decorative" val="1"/>
                  </a:ext>
                </a:extLst>
              </p:cNvPr>
              <p:cNvSpPr txBox="1"/>
              <p:nvPr/>
            </p:nvSpPr>
            <p:spPr>
              <a:xfrm>
                <a:off x="263999" y="4810348"/>
                <a:ext cx="1549001" cy="28280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7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Banking and tax aps</a:t>
                </a:r>
              </a:p>
            </p:txBody>
          </p:sp>
        </p:grpSp>
        <p:sp>
          <p:nvSpPr>
            <p:cNvPr id="465" name="Rectangle 464">
              <a:extLst>
                <a:ext uri="{FF2B5EF4-FFF2-40B4-BE49-F238E27FC236}">
                  <a16:creationId xmlns:a16="http://schemas.microsoft.com/office/drawing/2014/main" id="{851D83B1-B61E-4411-92E6-1D5F80D71433}"/>
                </a:ext>
                <a:ext uri="{C183D7F6-B498-43B3-948B-1728B52AA6E4}">
                  <adec:decorative xmlns:adec="http://schemas.microsoft.com/office/drawing/2017/decorative" val="1"/>
                </a:ext>
              </a:extLst>
            </p:cNvPr>
            <p:cNvSpPr/>
            <p:nvPr/>
          </p:nvSpPr>
          <p:spPr>
            <a:xfrm>
              <a:off x="10723397" y="3545292"/>
              <a:ext cx="855660"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lang="en-US" sz="7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466" name="Straight Arrow Connector 465">
              <a:extLst>
                <a:ext uri="{FF2B5EF4-FFF2-40B4-BE49-F238E27FC236}">
                  <a16:creationId xmlns:a16="http://schemas.microsoft.com/office/drawing/2014/main" id="{D6F3E679-1364-4633-BCE6-E075F4536E1A}"/>
                </a:ext>
                <a:ext uri="{C183D7F6-B498-43B3-948B-1728B52AA6E4}">
                  <adec:decorative xmlns:adec="http://schemas.microsoft.com/office/drawing/2017/decorative" val="1"/>
                </a:ext>
              </a:extLst>
            </p:cNvPr>
            <p:cNvCxnSpPr>
              <a:cxnSpLocks/>
            </p:cNvCxnSpPr>
            <p:nvPr/>
          </p:nvCxnSpPr>
          <p:spPr>
            <a:xfrm>
              <a:off x="11159103" y="2506964"/>
              <a:ext cx="0" cy="692674"/>
            </a:xfrm>
            <a:prstGeom prst="straightConnector1">
              <a:avLst/>
            </a:prstGeom>
            <a:ln w="12700">
              <a:solidFill>
                <a:srgbClr val="0078D4"/>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78" name="Freeform 485">
              <a:extLst>
                <a:ext uri="{FF2B5EF4-FFF2-40B4-BE49-F238E27FC236}">
                  <a16:creationId xmlns:a16="http://schemas.microsoft.com/office/drawing/2014/main" id="{473C7EFC-11E9-45D5-BA4F-345B9118CCA3}"/>
                </a:ext>
                <a:ext uri="{C183D7F6-B498-43B3-948B-1728B52AA6E4}">
                  <adec:decorative xmlns:adec="http://schemas.microsoft.com/office/drawing/2017/decorative" val="1"/>
                </a:ext>
              </a:extLst>
            </p:cNvPr>
            <p:cNvSpPr/>
            <p:nvPr/>
          </p:nvSpPr>
          <p:spPr>
            <a:xfrm>
              <a:off x="10940544" y="3267801"/>
              <a:ext cx="441140" cy="33306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479" name="Straight Arrow Connector 478">
              <a:extLst>
                <a:ext uri="{FF2B5EF4-FFF2-40B4-BE49-F238E27FC236}">
                  <a16:creationId xmlns:a16="http://schemas.microsoft.com/office/drawing/2014/main" id="{21E1E69E-1410-47BF-854B-585871B3163D}"/>
                </a:ext>
                <a:ext uri="{C183D7F6-B498-43B3-948B-1728B52AA6E4}">
                  <adec:decorative xmlns:adec="http://schemas.microsoft.com/office/drawing/2017/decorative" val="1"/>
                </a:ext>
              </a:extLst>
            </p:cNvPr>
            <p:cNvCxnSpPr>
              <a:cxnSpLocks/>
            </p:cNvCxnSpPr>
            <p:nvPr/>
          </p:nvCxnSpPr>
          <p:spPr>
            <a:xfrm>
              <a:off x="10644533" y="2954082"/>
              <a:ext cx="0" cy="818096"/>
            </a:xfrm>
            <a:prstGeom prst="straightConnector1">
              <a:avLst/>
            </a:prstGeom>
            <a:ln w="12700">
              <a:solidFill>
                <a:srgbClr val="0078D4"/>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0" name="Graphic 99">
              <a:extLst>
                <a:ext uri="{FF2B5EF4-FFF2-40B4-BE49-F238E27FC236}">
                  <a16:creationId xmlns:a16="http://schemas.microsoft.com/office/drawing/2014/main" id="{712F5BEE-E664-428F-9136-5FA11D8545A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198403" y="2020957"/>
              <a:ext cx="417562" cy="417562"/>
            </a:xfrm>
            <a:prstGeom prst="rect">
              <a:avLst/>
            </a:prstGeom>
          </p:spPr>
        </p:pic>
        <p:pic>
          <p:nvPicPr>
            <p:cNvPr id="101" name="Graphic 100">
              <a:extLst>
                <a:ext uri="{FF2B5EF4-FFF2-40B4-BE49-F238E27FC236}">
                  <a16:creationId xmlns:a16="http://schemas.microsoft.com/office/drawing/2014/main" id="{E2383AC2-FF9F-4C11-A4D9-108EF9416FA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895008" y="2017131"/>
              <a:ext cx="479513" cy="479513"/>
            </a:xfrm>
            <a:prstGeom prst="rect">
              <a:avLst/>
            </a:prstGeom>
          </p:spPr>
        </p:pic>
        <p:pic>
          <p:nvPicPr>
            <p:cNvPr id="5" name="Graphic 4">
              <a:extLst>
                <a:ext uri="{FF2B5EF4-FFF2-40B4-BE49-F238E27FC236}">
                  <a16:creationId xmlns:a16="http://schemas.microsoft.com/office/drawing/2014/main" id="{A2F18D22-4B0D-4104-A219-67D8DF4AA1F7}"/>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458844" y="3121053"/>
              <a:ext cx="315087" cy="315087"/>
            </a:xfrm>
            <a:prstGeom prst="rect">
              <a:avLst/>
            </a:prstGeom>
          </p:spPr>
        </p:pic>
        <p:grpSp>
          <p:nvGrpSpPr>
            <p:cNvPr id="90" name="Group 89">
              <a:extLst>
                <a:ext uri="{FF2B5EF4-FFF2-40B4-BE49-F238E27FC236}">
                  <a16:creationId xmlns:a16="http://schemas.microsoft.com/office/drawing/2014/main" id="{D70C67F0-DA6C-45D1-A0B7-0C5C96DF202A}"/>
                </a:ext>
              </a:extLst>
            </p:cNvPr>
            <p:cNvGrpSpPr/>
            <p:nvPr/>
          </p:nvGrpSpPr>
          <p:grpSpPr>
            <a:xfrm>
              <a:off x="6418495" y="3080573"/>
              <a:ext cx="351193" cy="351192"/>
              <a:chOff x="5558310" y="3842609"/>
              <a:chExt cx="663240" cy="663239"/>
            </a:xfrm>
          </p:grpSpPr>
          <p:pic>
            <p:nvPicPr>
              <p:cNvPr id="91" name="Graphic 90">
                <a:extLst>
                  <a:ext uri="{FF2B5EF4-FFF2-40B4-BE49-F238E27FC236}">
                    <a16:creationId xmlns:a16="http://schemas.microsoft.com/office/drawing/2014/main" id="{0020CDE7-F728-4A75-9854-96DE5E9A30A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58311" y="3842609"/>
                <a:ext cx="663239" cy="663239"/>
              </a:xfrm>
              <a:prstGeom prst="rect">
                <a:avLst/>
              </a:prstGeom>
            </p:spPr>
          </p:pic>
          <p:pic>
            <p:nvPicPr>
              <p:cNvPr id="92" name="Graphic 91">
                <a:extLst>
                  <a:ext uri="{FF2B5EF4-FFF2-40B4-BE49-F238E27FC236}">
                    <a16:creationId xmlns:a16="http://schemas.microsoft.com/office/drawing/2014/main" id="{EDEAF135-696A-4399-A589-26D73B087449}"/>
                  </a:ext>
                  <a:ext uri="{C183D7F6-B498-43B3-948B-1728B52AA6E4}">
                    <adec:decorative xmlns:adec="http://schemas.microsoft.com/office/drawing/2017/decorative" val="1"/>
                  </a:ext>
                </a:extLst>
              </p:cNvPr>
              <p:cNvPicPr>
                <a:picLocks noChangeAspect="1"/>
              </p:cNvPicPr>
              <p:nvPr/>
            </p:nvPicPr>
            <p:blipFill rotWithShape="1">
              <a:blip r:embed="rId14"/>
              <a:srcRect/>
              <a:stretch/>
            </p:blipFill>
            <p:spPr>
              <a:xfrm>
                <a:off x="5558310" y="4108773"/>
                <a:ext cx="663239" cy="88446"/>
              </a:xfrm>
              <a:prstGeom prst="rect">
                <a:avLst/>
              </a:prstGeom>
            </p:spPr>
          </p:pic>
          <p:pic>
            <p:nvPicPr>
              <p:cNvPr id="93" name="Graphic 92">
                <a:extLst>
                  <a:ext uri="{FF2B5EF4-FFF2-40B4-BE49-F238E27FC236}">
                    <a16:creationId xmlns:a16="http://schemas.microsoft.com/office/drawing/2014/main" id="{1D53AA4D-353C-4151-B59C-3C78C780B858}"/>
                  </a:ext>
                  <a:ext uri="{C183D7F6-B498-43B3-948B-1728B52AA6E4}">
                    <adec:decorative xmlns:adec="http://schemas.microsoft.com/office/drawing/2017/decorative" val="1"/>
                  </a:ext>
                </a:extLst>
              </p:cNvPr>
              <p:cNvPicPr>
                <a:picLocks noChangeAspect="1"/>
              </p:cNvPicPr>
              <p:nvPr/>
            </p:nvPicPr>
            <p:blipFill rotWithShape="1">
              <a:blip r:embed="rId14"/>
              <a:srcRect/>
              <a:stretch/>
            </p:blipFill>
            <p:spPr>
              <a:xfrm>
                <a:off x="5558310" y="4189414"/>
                <a:ext cx="663239" cy="88446"/>
              </a:xfrm>
              <a:prstGeom prst="rect">
                <a:avLst/>
              </a:prstGeom>
            </p:spPr>
          </p:pic>
          <p:pic>
            <p:nvPicPr>
              <p:cNvPr id="94" name="Graphic 93">
                <a:extLst>
                  <a:ext uri="{FF2B5EF4-FFF2-40B4-BE49-F238E27FC236}">
                    <a16:creationId xmlns:a16="http://schemas.microsoft.com/office/drawing/2014/main" id="{47291129-1E72-42B0-BB26-35EFFDD07260}"/>
                  </a:ext>
                  <a:ext uri="{C183D7F6-B498-43B3-948B-1728B52AA6E4}">
                    <adec:decorative xmlns:adec="http://schemas.microsoft.com/office/drawing/2017/decorative" val="1"/>
                  </a:ext>
                </a:extLst>
              </p:cNvPr>
              <p:cNvPicPr>
                <a:picLocks noChangeAspect="1"/>
              </p:cNvPicPr>
              <p:nvPr/>
            </p:nvPicPr>
            <p:blipFill rotWithShape="1">
              <a:blip r:embed="rId14"/>
              <a:srcRect/>
              <a:stretch/>
            </p:blipFill>
            <p:spPr>
              <a:xfrm>
                <a:off x="5558310" y="4257837"/>
                <a:ext cx="663239" cy="88446"/>
              </a:xfrm>
              <a:prstGeom prst="rect">
                <a:avLst/>
              </a:prstGeom>
            </p:spPr>
          </p:pic>
        </p:grpSp>
      </p:grpSp>
      <p:pic>
        <p:nvPicPr>
          <p:cNvPr id="29" name="Picture 28" descr="H&amp;R Block® logo">
            <a:extLst>
              <a:ext uri="{FF2B5EF4-FFF2-40B4-BE49-F238E27FC236}">
                <a16:creationId xmlns:a16="http://schemas.microsoft.com/office/drawing/2014/main" id="{97FEC602-5570-45F1-98EB-C52C8D162F91}"/>
              </a:ext>
            </a:extLst>
          </p:cNvPr>
          <p:cNvPicPr>
            <a:picLocks noChangeAspect="1"/>
          </p:cNvPicPr>
          <p:nvPr/>
        </p:nvPicPr>
        <p:blipFill>
          <a:blip r:embed="rId15">
            <a:extLst>
              <a:ext uri="{28A0092B-C50C-407E-A947-70E740481C1C}">
                <a14:useLocalDpi xmlns:a14="http://schemas.microsoft.com/office/drawing/2010/main"/>
              </a:ext>
            </a:extLst>
          </a:blip>
          <a:srcRect/>
          <a:stretch/>
        </p:blipFill>
        <p:spPr>
          <a:xfrm>
            <a:off x="6452523" y="4089872"/>
            <a:ext cx="710278" cy="710278"/>
          </a:xfrm>
          <a:prstGeom prst="rect">
            <a:avLst/>
          </a:prstGeom>
        </p:spPr>
      </p:pic>
      <p:sp>
        <p:nvSpPr>
          <p:cNvPr id="3" name="Content Placeholder 2">
            <a:extLst>
              <a:ext uri="{FF2B5EF4-FFF2-40B4-BE49-F238E27FC236}">
                <a16:creationId xmlns:a16="http://schemas.microsoft.com/office/drawing/2014/main" id="{8509A3BC-486F-4385-939F-5ECA81F88588}"/>
              </a:ext>
            </a:extLst>
          </p:cNvPr>
          <p:cNvSpPr>
            <a:spLocks noGrp="1"/>
          </p:cNvSpPr>
          <p:nvPr>
            <p:ph sz="quarter" idx="4294967295"/>
          </p:nvPr>
        </p:nvSpPr>
        <p:spPr>
          <a:xfrm>
            <a:off x="6448425" y="4986338"/>
            <a:ext cx="4962525" cy="923330"/>
          </a:xfrm>
        </p:spPr>
        <p:txBody>
          <a:bodyPr/>
          <a:lstStyle/>
          <a:p>
            <a:pPr marL="0" lvl="0" indent="0" defTabSz="914400">
              <a:spcBef>
                <a:spcPts val="0"/>
              </a:spcBef>
              <a:buSzTx/>
              <a:buNone/>
            </a:pPr>
            <a:r>
              <a:rPr lang="en-US" sz="1600" b="1" dirty="0">
                <a:solidFill>
                  <a:schemeClr val="bg1"/>
                </a:solidFill>
                <a:latin typeface="Segoe UI"/>
                <a:cs typeface="+mn-cs"/>
              </a:rPr>
              <a:t>“[</a:t>
            </a:r>
            <a:r>
              <a:rPr lang="en-US" sz="1600" b="1" dirty="0">
                <a:solidFill>
                  <a:schemeClr val="bg1"/>
                </a:solidFill>
                <a:latin typeface="Segoe UI"/>
                <a:cs typeface="Segoe UI" panose="020B0502040204020203" pitchFamily="34" charset="0"/>
              </a:rPr>
              <a:t>SQL Managed Instance] gives us a smooth migration path for moving existing workloads to Azure with minimal technical reengineering.” </a:t>
            </a:r>
            <a:br>
              <a:rPr lang="en-US" sz="1600" dirty="0">
                <a:solidFill>
                  <a:schemeClr val="bg1"/>
                </a:solidFill>
                <a:latin typeface="Segoe UI"/>
                <a:cs typeface="Segoe UI" panose="020B0502040204020203" pitchFamily="34" charset="0"/>
              </a:rPr>
            </a:br>
            <a:r>
              <a:rPr lang="en-US" sz="1200" i="1" dirty="0">
                <a:solidFill>
                  <a:schemeClr val="bg1"/>
                </a:solidFill>
                <a:latin typeface="Segoe UI"/>
                <a:cs typeface="+mn-cs"/>
              </a:rPr>
              <a:t>Sameer Agarwal, Manager, Enterprise Data Analytics</a:t>
            </a:r>
          </a:p>
        </p:txBody>
      </p:sp>
      <p:grpSp>
        <p:nvGrpSpPr>
          <p:cNvPr id="97" name="Graphic 1">
            <a:extLst>
              <a:ext uri="{FF2B5EF4-FFF2-40B4-BE49-F238E27FC236}">
                <a16:creationId xmlns:a16="http://schemas.microsoft.com/office/drawing/2014/main" id="{CDAEB5E3-86FB-F94D-8FDD-240F896E6593}"/>
              </a:ext>
              <a:ext uri="{C183D7F6-B498-43B3-948B-1728B52AA6E4}">
                <adec:decorative xmlns:adec="http://schemas.microsoft.com/office/drawing/2017/decorative" val="1"/>
              </a:ext>
            </a:extLst>
          </p:cNvPr>
          <p:cNvGrpSpPr>
            <a:grpSpLocks noChangeAspect="1"/>
          </p:cNvGrpSpPr>
          <p:nvPr/>
        </p:nvGrpSpPr>
        <p:grpSpPr>
          <a:xfrm>
            <a:off x="132135" y="6163320"/>
            <a:ext cx="551252" cy="551683"/>
            <a:chOff x="3537040" y="7516899"/>
            <a:chExt cx="395374" cy="395683"/>
          </a:xfrm>
          <a:solidFill>
            <a:schemeClr val="accent1"/>
          </a:solidFill>
        </p:grpSpPr>
        <p:sp>
          <p:nvSpPr>
            <p:cNvPr id="98" name="Freeform: Shape 65">
              <a:extLst>
                <a:ext uri="{FF2B5EF4-FFF2-40B4-BE49-F238E27FC236}">
                  <a16:creationId xmlns:a16="http://schemas.microsoft.com/office/drawing/2014/main" id="{0DD78F80-15E2-0E4D-943D-CBB0DA97CC43}"/>
                </a:ext>
                <a:ext uri="{C183D7F6-B498-43B3-948B-1728B52AA6E4}">
                  <adec:decorative xmlns:adec="http://schemas.microsoft.com/office/drawing/2017/decorative" val="1"/>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99" name="Freeform: Shape 66">
              <a:extLst>
                <a:ext uri="{FF2B5EF4-FFF2-40B4-BE49-F238E27FC236}">
                  <a16:creationId xmlns:a16="http://schemas.microsoft.com/office/drawing/2014/main" id="{755C946E-C470-DB43-9EF9-5448FF067433}"/>
                </a:ext>
                <a:ext uri="{C183D7F6-B498-43B3-948B-1728B52AA6E4}">
                  <adec:decorative xmlns:adec="http://schemas.microsoft.com/office/drawing/2017/decorative" val="1"/>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spTree>
    <p:extLst>
      <p:ext uri="{BB962C8B-B14F-4D97-AF65-F5344CB8AC3E}">
        <p14:creationId xmlns:p14="http://schemas.microsoft.com/office/powerpoint/2010/main" val="16229938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3B190-64B7-4345-982D-294E1E2EA842}"/>
              </a:ext>
            </a:extLst>
          </p:cNvPr>
          <p:cNvSpPr>
            <a:spLocks noGrp="1"/>
          </p:cNvSpPr>
          <p:nvPr>
            <p:ph type="title"/>
          </p:nvPr>
        </p:nvSpPr>
        <p:spPr>
          <a:xfrm>
            <a:off x="588263" y="457200"/>
            <a:ext cx="5091568" cy="2154436"/>
          </a:xfrm>
        </p:spPr>
        <p:txBody>
          <a:bodyPr/>
          <a:lstStyle/>
          <a:p>
            <a:pPr>
              <a:spcBef>
                <a:spcPts val="1000"/>
              </a:spcBef>
            </a:pPr>
            <a:r>
              <a:rPr lang="en-US" sz="1200" b="1" spc="0" dirty="0">
                <a:ln>
                  <a:noFill/>
                </a:ln>
                <a:solidFill>
                  <a:srgbClr val="0078D4"/>
                </a:solidFill>
                <a:latin typeface="Segoe UI"/>
              </a:rPr>
              <a:t>Case study </a:t>
            </a:r>
            <a:br>
              <a:rPr lang="en-US" sz="1200" b="1" spc="0" dirty="0">
                <a:ln>
                  <a:noFill/>
                </a:ln>
                <a:solidFill>
                  <a:srgbClr val="0078D4"/>
                </a:solidFill>
                <a:latin typeface="Segoe UI"/>
              </a:rPr>
            </a:br>
            <a:r>
              <a:rPr lang="en-US" sz="3200" dirty="0"/>
              <a:t>Komatsu achieves breakthrough performance and savings with Azure SQL Managed Instance</a:t>
            </a:r>
          </a:p>
        </p:txBody>
      </p:sp>
      <p:sp>
        <p:nvSpPr>
          <p:cNvPr id="95" name="Round Same Side Corner Rectangle 94">
            <a:extLst>
              <a:ext uri="{FF2B5EF4-FFF2-40B4-BE49-F238E27FC236}">
                <a16:creationId xmlns:a16="http://schemas.microsoft.com/office/drawing/2014/main" id="{BCA04CFE-2233-A549-9155-0E2C50EA5936}"/>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 Same Side Corner Rectangle 95">
            <a:extLst>
              <a:ext uri="{FF2B5EF4-FFF2-40B4-BE49-F238E27FC236}">
                <a16:creationId xmlns:a16="http://schemas.microsoft.com/office/drawing/2014/main" id="{1D525E46-B402-F248-8F33-A7065BAA955B}"/>
              </a:ext>
              <a:ext uri="{C183D7F6-B498-43B3-948B-1728B52AA6E4}">
                <adec:decorative xmlns:adec="http://schemas.microsoft.com/office/drawing/2017/decorative" val="1"/>
              </a:ext>
            </a:extLst>
          </p:cNvPr>
          <p:cNvSpPr/>
          <p:nvPr/>
        </p:nvSpPr>
        <p:spPr bwMode="auto">
          <a:xfrm>
            <a:off x="6182359" y="552449"/>
            <a:ext cx="5435601" cy="3276601"/>
          </a:xfrm>
          <a:prstGeom prst="round2SameRect">
            <a:avLst>
              <a:gd name="adj1" fmla="val 6202"/>
              <a:gd name="adj2" fmla="val 0"/>
            </a:avLst>
          </a:prstGeom>
          <a:solidFill>
            <a:schemeClr val="bg1"/>
          </a:solidFill>
          <a:ln>
            <a:noFill/>
            <a:headEnd type="none" w="med" len="med"/>
            <a:tailEnd type="none" w="med" len="med"/>
          </a:ln>
          <a:effectLst>
            <a:outerShdw blurRad="268285" algn="tl" rotWithShape="0">
              <a:schemeClr val="tx1">
                <a:alpha val="21651"/>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97" name="Graphic 1">
            <a:extLst>
              <a:ext uri="{FF2B5EF4-FFF2-40B4-BE49-F238E27FC236}">
                <a16:creationId xmlns:a16="http://schemas.microsoft.com/office/drawing/2014/main" id="{CDAEB5E3-86FB-F94D-8FDD-240F896E6593}"/>
              </a:ext>
              <a:ext uri="{C183D7F6-B498-43B3-948B-1728B52AA6E4}">
                <adec:decorative xmlns:adec="http://schemas.microsoft.com/office/drawing/2017/decorative" val="1"/>
              </a:ext>
            </a:extLst>
          </p:cNvPr>
          <p:cNvGrpSpPr>
            <a:grpSpLocks noChangeAspect="1"/>
          </p:cNvGrpSpPr>
          <p:nvPr/>
        </p:nvGrpSpPr>
        <p:grpSpPr>
          <a:xfrm>
            <a:off x="132135" y="6163320"/>
            <a:ext cx="551252" cy="551683"/>
            <a:chOff x="3537040" y="7516899"/>
            <a:chExt cx="395374" cy="395683"/>
          </a:xfrm>
          <a:solidFill>
            <a:schemeClr val="accent1"/>
          </a:solidFill>
        </p:grpSpPr>
        <p:sp>
          <p:nvSpPr>
            <p:cNvPr id="98" name="Freeform: Shape 65">
              <a:extLst>
                <a:ext uri="{FF2B5EF4-FFF2-40B4-BE49-F238E27FC236}">
                  <a16:creationId xmlns:a16="http://schemas.microsoft.com/office/drawing/2014/main" id="{0DD78F80-15E2-0E4D-943D-CBB0DA97CC43}"/>
                </a:ext>
                <a:ext uri="{C183D7F6-B498-43B3-948B-1728B52AA6E4}">
                  <adec:decorative xmlns:adec="http://schemas.microsoft.com/office/drawing/2017/decorative" val="1"/>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99" name="Freeform: Shape 66">
              <a:extLst>
                <a:ext uri="{FF2B5EF4-FFF2-40B4-BE49-F238E27FC236}">
                  <a16:creationId xmlns:a16="http://schemas.microsoft.com/office/drawing/2014/main" id="{755C946E-C470-DB43-9EF9-5448FF067433}"/>
                </a:ext>
                <a:ext uri="{C183D7F6-B498-43B3-948B-1728B52AA6E4}">
                  <adec:decorative xmlns:adec="http://schemas.microsoft.com/office/drawing/2017/decorative" val="1"/>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EAA2FBB9-0B63-42D3-8D57-CD69FBEF38F3}"/>
              </a:ext>
            </a:extLst>
          </p:cNvPr>
          <p:cNvSpPr>
            <a:spLocks noGrp="1"/>
          </p:cNvSpPr>
          <p:nvPr>
            <p:ph type="body" sz="quarter" idx="4294967295"/>
          </p:nvPr>
        </p:nvSpPr>
        <p:spPr>
          <a:xfrm>
            <a:off x="590550" y="2933578"/>
            <a:ext cx="5229958" cy="2819233"/>
          </a:xfrm>
        </p:spPr>
        <p:txBody>
          <a:bodyPr/>
          <a:lstStyle/>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Challenge</a:t>
            </a:r>
          </a:p>
          <a:p>
            <a:pPr marL="1588" lvl="1" indent="0">
              <a:spcBef>
                <a:spcPts val="0"/>
              </a:spcBef>
              <a:spcAft>
                <a:spcPts val="600"/>
              </a:spcAft>
              <a:buNone/>
            </a:pPr>
            <a:r>
              <a:rPr lang="en-US" sz="1600" dirty="0"/>
              <a:t>Need to aggregate large volumes of construction and machine data </a:t>
            </a:r>
          </a:p>
          <a:p>
            <a:pPr marL="1588" lvl="1" indent="0">
              <a:spcBef>
                <a:spcPts val="0"/>
              </a:spcBef>
              <a:spcAft>
                <a:spcPts val="600"/>
              </a:spcAft>
              <a:buNone/>
            </a:pPr>
            <a:r>
              <a:rPr lang="en-US" sz="1600" dirty="0"/>
              <a:t>Mainframe-based applications were outdated and siloed</a:t>
            </a:r>
            <a:br>
              <a:rPr lang="en-US" sz="1600" dirty="0"/>
            </a:br>
            <a:br>
              <a:rPr lang="en-US" sz="1600" dirty="0"/>
            </a:br>
            <a:r>
              <a:rPr lang="en-US" sz="1600" dirty="0">
                <a:solidFill>
                  <a:schemeClr val="accent1"/>
                </a:solidFill>
                <a:latin typeface="+mj-lt"/>
                <a:cs typeface="Segoe UI Semilight" panose="020B0402040204020203" pitchFamily="34" charset="0"/>
              </a:rPr>
              <a:t>Impact</a:t>
            </a:r>
          </a:p>
          <a:p>
            <a:pPr marL="1588" lvl="1" indent="0">
              <a:spcBef>
                <a:spcPts val="0"/>
              </a:spcBef>
              <a:spcAft>
                <a:spcPts val="600"/>
              </a:spcAft>
              <a:buNone/>
            </a:pPr>
            <a:r>
              <a:rPr lang="en-US" sz="1600" dirty="0"/>
              <a:t>49% cost reduction and up to 30% performance improvements </a:t>
            </a:r>
          </a:p>
          <a:p>
            <a:pPr marL="1588" lvl="1" indent="0">
              <a:spcBef>
                <a:spcPts val="0"/>
              </a:spcBef>
              <a:spcAft>
                <a:spcPts val="600"/>
              </a:spcAft>
              <a:buNone/>
            </a:pPr>
            <a:r>
              <a:rPr lang="en-US" sz="1600" dirty="0"/>
              <a:t>Azure SQL Managed Instance is now the single source of truth across the business</a:t>
            </a:r>
          </a:p>
        </p:txBody>
      </p:sp>
      <p:pic>
        <p:nvPicPr>
          <p:cNvPr id="135" name="Picture 134" descr="Komatzu logo">
            <a:extLst>
              <a:ext uri="{FF2B5EF4-FFF2-40B4-BE49-F238E27FC236}">
                <a16:creationId xmlns:a16="http://schemas.microsoft.com/office/drawing/2014/main" id="{A3FF67EC-8B7C-5A45-9938-1C11B2314FB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t="30588" b="30588"/>
          <a:stretch/>
        </p:blipFill>
        <p:spPr>
          <a:xfrm>
            <a:off x="6486961" y="4170582"/>
            <a:ext cx="1654307" cy="401418"/>
          </a:xfrm>
          <a:prstGeom prst="rect">
            <a:avLst/>
          </a:prstGeom>
        </p:spPr>
      </p:pic>
      <p:grpSp>
        <p:nvGrpSpPr>
          <p:cNvPr id="102" name="Group 101" descr="Image of solution architecture">
            <a:extLst>
              <a:ext uri="{FF2B5EF4-FFF2-40B4-BE49-F238E27FC236}">
                <a16:creationId xmlns:a16="http://schemas.microsoft.com/office/drawing/2014/main" id="{608BEA38-37C3-E942-8F85-C2CFED368440}"/>
              </a:ext>
            </a:extLst>
          </p:cNvPr>
          <p:cNvGrpSpPr/>
          <p:nvPr/>
        </p:nvGrpSpPr>
        <p:grpSpPr>
          <a:xfrm>
            <a:off x="6294754" y="808895"/>
            <a:ext cx="5391782" cy="2813538"/>
            <a:chOff x="6096000" y="1815403"/>
            <a:chExt cx="5587386" cy="2915608"/>
          </a:xfrm>
        </p:grpSpPr>
        <p:grpSp>
          <p:nvGrpSpPr>
            <p:cNvPr id="103" name="Group 102" descr="Diagram showing the interconnection of Azure SQL Managed instance with the Azure Analysis services and Power BI like Dashboards, Reports and Datasets. Private cloud consisting of Dynamics AX, Telemetry data and Fluid sampling connects with Azure SQL Managed Instance through Azure Express route.">
              <a:extLst>
                <a:ext uri="{FF2B5EF4-FFF2-40B4-BE49-F238E27FC236}">
                  <a16:creationId xmlns:a16="http://schemas.microsoft.com/office/drawing/2014/main" id="{8E8598B7-14B1-9F49-9509-780C90C658A2}"/>
                </a:ext>
              </a:extLst>
            </p:cNvPr>
            <p:cNvGrpSpPr/>
            <p:nvPr/>
          </p:nvGrpSpPr>
          <p:grpSpPr>
            <a:xfrm>
              <a:off x="6096000" y="1815403"/>
              <a:ext cx="5587386" cy="2915608"/>
              <a:chOff x="6096000" y="1815403"/>
              <a:chExt cx="5587386" cy="2915608"/>
            </a:xfrm>
          </p:grpSpPr>
          <p:sp>
            <p:nvSpPr>
              <p:cNvPr id="105" name="Rectangle 104">
                <a:extLst>
                  <a:ext uri="{FF2B5EF4-FFF2-40B4-BE49-F238E27FC236}">
                    <a16:creationId xmlns:a16="http://schemas.microsoft.com/office/drawing/2014/main" id="{647A2D45-5283-C24D-91F7-CD69FCD7CFE1}"/>
                  </a:ext>
                  <a:ext uri="{C183D7F6-B498-43B3-948B-1728B52AA6E4}">
                    <adec:decorative xmlns:adec="http://schemas.microsoft.com/office/drawing/2017/decorative" val="1"/>
                  </a:ext>
                </a:extLst>
              </p:cNvPr>
              <p:cNvSpPr/>
              <p:nvPr/>
            </p:nvSpPr>
            <p:spPr>
              <a:xfrm>
                <a:off x="10467686" y="2062209"/>
                <a:ext cx="1215700" cy="4247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Analysis Services</a:t>
                </a:r>
              </a:p>
            </p:txBody>
          </p:sp>
          <p:sp>
            <p:nvSpPr>
              <p:cNvPr id="106" name="Rectangle 105">
                <a:extLst>
                  <a:ext uri="{FF2B5EF4-FFF2-40B4-BE49-F238E27FC236}">
                    <a16:creationId xmlns:a16="http://schemas.microsoft.com/office/drawing/2014/main" id="{E54E930F-CD30-A043-8F3F-7DBE3ED0D38A}"/>
                  </a:ext>
                  <a:ext uri="{C183D7F6-B498-43B3-948B-1728B52AA6E4}">
                    <adec:decorative xmlns:adec="http://schemas.microsoft.com/office/drawing/2017/decorative" val="1"/>
                  </a:ext>
                </a:extLst>
              </p:cNvPr>
              <p:cNvSpPr/>
              <p:nvPr/>
            </p:nvSpPr>
            <p:spPr>
              <a:xfrm>
                <a:off x="10656831" y="3210814"/>
                <a:ext cx="837410" cy="2585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07" name="Rectangle 106">
                <a:extLst>
                  <a:ext uri="{FF2B5EF4-FFF2-40B4-BE49-F238E27FC236}">
                    <a16:creationId xmlns:a16="http://schemas.microsoft.com/office/drawing/2014/main" id="{BE8395F1-F1C5-7B45-AB28-B1C6B2FA9455}"/>
                  </a:ext>
                  <a:ext uri="{C183D7F6-B498-43B3-948B-1728B52AA6E4}">
                    <adec:decorative xmlns:adec="http://schemas.microsoft.com/office/drawing/2017/decorative" val="1"/>
                  </a:ext>
                </a:extLst>
              </p:cNvPr>
              <p:cNvSpPr/>
              <p:nvPr/>
            </p:nvSpPr>
            <p:spPr bwMode="auto">
              <a:xfrm>
                <a:off x="6096000" y="1815403"/>
                <a:ext cx="3979817" cy="12344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Azure</a:t>
                </a:r>
              </a:p>
            </p:txBody>
          </p:sp>
          <p:sp>
            <p:nvSpPr>
              <p:cNvPr id="108" name="Rectangle 107">
                <a:extLst>
                  <a:ext uri="{FF2B5EF4-FFF2-40B4-BE49-F238E27FC236}">
                    <a16:creationId xmlns:a16="http://schemas.microsoft.com/office/drawing/2014/main" id="{7F74AB9B-4539-C945-970C-CB520CC3CA68}"/>
                  </a:ext>
                  <a:ext uri="{C183D7F6-B498-43B3-948B-1728B52AA6E4}">
                    <adec:decorative xmlns:adec="http://schemas.microsoft.com/office/drawing/2017/decorative" val="1"/>
                  </a:ext>
                </a:extLst>
              </p:cNvPr>
              <p:cNvSpPr/>
              <p:nvPr/>
            </p:nvSpPr>
            <p:spPr bwMode="auto">
              <a:xfrm>
                <a:off x="6096000" y="3496571"/>
                <a:ext cx="3979817" cy="12344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tx1"/>
                    </a:solidFill>
                    <a:latin typeface="+mj-lt"/>
                    <a:ea typeface="Segoe UI" pitchFamily="34" charset="0"/>
                    <a:cs typeface="Segoe UI" pitchFamily="34" charset="0"/>
                  </a:rPr>
                  <a:t>Private cloud</a:t>
                </a:r>
              </a:p>
            </p:txBody>
          </p:sp>
          <p:sp>
            <p:nvSpPr>
              <p:cNvPr id="109" name="Rectangle 108">
                <a:extLst>
                  <a:ext uri="{FF2B5EF4-FFF2-40B4-BE49-F238E27FC236}">
                    <a16:creationId xmlns:a16="http://schemas.microsoft.com/office/drawing/2014/main" id="{879E8D81-F5C1-1E47-A5DA-FE1C439C501F}"/>
                  </a:ext>
                  <a:ext uri="{C183D7F6-B498-43B3-948B-1728B52AA6E4}">
                    <adec:decorative xmlns:adec="http://schemas.microsoft.com/office/drawing/2017/decorative" val="1"/>
                  </a:ext>
                </a:extLst>
              </p:cNvPr>
              <p:cNvSpPr/>
              <p:nvPr/>
            </p:nvSpPr>
            <p:spPr>
              <a:xfrm>
                <a:off x="6869605" y="2721419"/>
                <a:ext cx="2432606" cy="2585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lang="en-US" sz="1200" dirty="0">
                    <a:solidFill>
                      <a:srgbClr val="000000"/>
                    </a:solidFill>
                    <a:latin typeface="+mj-lt"/>
                  </a:rPr>
                  <a:t>SQL </a:t>
                </a:r>
                <a:r>
                  <a:rPr kumimoji="0" lang="en-US" sz="1200" b="0" i="0" u="none" strike="noStrike" kern="1200" cap="none" spc="0" normalizeH="0" baseline="0" noProof="0" dirty="0">
                    <a:ln>
                      <a:noFill/>
                    </a:ln>
                    <a:solidFill>
                      <a:srgbClr val="000000"/>
                    </a:solidFill>
                    <a:effectLst/>
                    <a:uLnTx/>
                    <a:uFillTx/>
                    <a:latin typeface="+mj-lt"/>
                    <a:ea typeface="+mn-ea"/>
                    <a:cs typeface="+mn-cs"/>
                  </a:rPr>
                  <a:t>Managed Instance</a:t>
                </a:r>
              </a:p>
            </p:txBody>
          </p:sp>
          <p:sp>
            <p:nvSpPr>
              <p:cNvPr id="110" name="Rectangle 109">
                <a:extLst>
                  <a:ext uri="{FF2B5EF4-FFF2-40B4-BE49-F238E27FC236}">
                    <a16:creationId xmlns:a16="http://schemas.microsoft.com/office/drawing/2014/main" id="{A1F90DBC-7CE6-2F41-81AD-1E4EBC870992}"/>
                  </a:ext>
                  <a:ext uri="{C183D7F6-B498-43B3-948B-1728B52AA6E4}">
                    <adec:decorative xmlns:adec="http://schemas.microsoft.com/office/drawing/2017/decorative" val="1"/>
                  </a:ext>
                </a:extLst>
              </p:cNvPr>
              <p:cNvSpPr/>
              <p:nvPr/>
            </p:nvSpPr>
            <p:spPr>
              <a:xfrm>
                <a:off x="6188749" y="4406901"/>
                <a:ext cx="1266627" cy="2585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Dynamics AX</a:t>
                </a:r>
              </a:p>
            </p:txBody>
          </p:sp>
          <p:sp>
            <p:nvSpPr>
              <p:cNvPr id="111" name="Rectangle 110">
                <a:extLst>
                  <a:ext uri="{FF2B5EF4-FFF2-40B4-BE49-F238E27FC236}">
                    <a16:creationId xmlns:a16="http://schemas.microsoft.com/office/drawing/2014/main" id="{DDA7533C-3DE7-D740-9ED6-CD8A0A643972}"/>
                  </a:ext>
                  <a:ext uri="{C183D7F6-B498-43B3-948B-1728B52AA6E4}">
                    <adec:decorative xmlns:adec="http://schemas.microsoft.com/office/drawing/2017/decorative" val="1"/>
                  </a:ext>
                </a:extLst>
              </p:cNvPr>
              <p:cNvSpPr/>
              <p:nvPr/>
            </p:nvSpPr>
            <p:spPr>
              <a:xfrm>
                <a:off x="7498969" y="4406901"/>
                <a:ext cx="1266627" cy="2585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lang="en-US" sz="1200">
                    <a:solidFill>
                      <a:srgbClr val="000000"/>
                    </a:solidFill>
                    <a:latin typeface="+mj-lt"/>
                  </a:rPr>
                  <a:t>Telemetry data</a:t>
                </a:r>
                <a:endParaRPr kumimoji="0" lang="en-US" sz="1200" b="0" i="0" u="none" strike="noStrike" kern="1200" cap="none" spc="0" normalizeH="0" baseline="0" noProof="0">
                  <a:ln>
                    <a:noFill/>
                  </a:ln>
                  <a:solidFill>
                    <a:srgbClr val="000000"/>
                  </a:solidFill>
                  <a:effectLst/>
                  <a:uLnTx/>
                  <a:uFillTx/>
                  <a:latin typeface="+mj-lt"/>
                  <a:ea typeface="+mn-ea"/>
                  <a:cs typeface="+mn-cs"/>
                </a:endParaRPr>
              </a:p>
            </p:txBody>
          </p:sp>
          <p:sp>
            <p:nvSpPr>
              <p:cNvPr id="112" name="Rectangle 111">
                <a:extLst>
                  <a:ext uri="{FF2B5EF4-FFF2-40B4-BE49-F238E27FC236}">
                    <a16:creationId xmlns:a16="http://schemas.microsoft.com/office/drawing/2014/main" id="{41994561-9B1A-DA45-97D9-A584C3C62CD6}"/>
                  </a:ext>
                  <a:ext uri="{C183D7F6-B498-43B3-948B-1728B52AA6E4}">
                    <adec:decorative xmlns:adec="http://schemas.microsoft.com/office/drawing/2017/decorative" val="1"/>
                  </a:ext>
                </a:extLst>
              </p:cNvPr>
              <p:cNvSpPr/>
              <p:nvPr/>
            </p:nvSpPr>
            <p:spPr>
              <a:xfrm>
                <a:off x="8809190" y="4406901"/>
                <a:ext cx="1266627" cy="2585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lang="en-US" sz="1200">
                    <a:solidFill>
                      <a:srgbClr val="000000"/>
                    </a:solidFill>
                    <a:latin typeface="+mj-lt"/>
                  </a:rPr>
                  <a:t>Fluid sampling</a:t>
                </a:r>
                <a:endParaRPr kumimoji="0" lang="en-US" sz="1200" b="0" i="0" u="none" strike="noStrike" kern="1200" cap="none" spc="0" normalizeH="0" baseline="0" noProof="0">
                  <a:ln>
                    <a:noFill/>
                  </a:ln>
                  <a:solidFill>
                    <a:srgbClr val="000000"/>
                  </a:solidFill>
                  <a:effectLst/>
                  <a:uLnTx/>
                  <a:uFillTx/>
                  <a:latin typeface="+mj-lt"/>
                  <a:ea typeface="+mn-ea"/>
                  <a:cs typeface="+mn-cs"/>
                </a:endParaRPr>
              </a:p>
            </p:txBody>
          </p:sp>
          <p:cxnSp>
            <p:nvCxnSpPr>
              <p:cNvPr id="113" name="Straight Arrow Connector 112">
                <a:extLst>
                  <a:ext uri="{FF2B5EF4-FFF2-40B4-BE49-F238E27FC236}">
                    <a16:creationId xmlns:a16="http://schemas.microsoft.com/office/drawing/2014/main" id="{853C68CF-F09B-404D-91EC-A2CEE0A06A55}"/>
                  </a:ext>
                  <a:ext uri="{C183D7F6-B498-43B3-948B-1728B52AA6E4}">
                    <adec:decorative xmlns:adec="http://schemas.microsoft.com/office/drawing/2017/decorative" val="1"/>
                  </a:ext>
                </a:extLst>
              </p:cNvPr>
              <p:cNvCxnSpPr>
                <a:cxnSpLocks/>
                <a:stCxn id="105" idx="2"/>
                <a:endCxn id="104" idx="0"/>
              </p:cNvCxnSpPr>
              <p:nvPr/>
            </p:nvCxnSpPr>
            <p:spPr>
              <a:xfrm>
                <a:off x="11075536" y="2486941"/>
                <a:ext cx="0" cy="21998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27">
                <a:extLst>
                  <a:ext uri="{FF2B5EF4-FFF2-40B4-BE49-F238E27FC236}">
                    <a16:creationId xmlns:a16="http://schemas.microsoft.com/office/drawing/2014/main" id="{997230F1-8338-0B4F-8C65-64D9B04D2199}"/>
                  </a:ext>
                  <a:ext uri="{C183D7F6-B498-43B3-948B-1728B52AA6E4}">
                    <adec:decorative xmlns:adec="http://schemas.microsoft.com/office/drawing/2017/decorative" val="1"/>
                  </a:ext>
                </a:extLst>
              </p:cNvPr>
              <p:cNvCxnSpPr>
                <a:cxnSpLocks/>
                <a:stCxn id="105" idx="1"/>
                <a:endCxn id="106" idx="1"/>
              </p:cNvCxnSpPr>
              <p:nvPr/>
            </p:nvCxnSpPr>
            <p:spPr>
              <a:xfrm rot="10800000" flipH="1" flipV="1">
                <a:off x="10467685" y="2274574"/>
                <a:ext cx="189145" cy="1065505"/>
              </a:xfrm>
              <a:prstGeom prst="bentConnector3">
                <a:avLst>
                  <a:gd name="adj1" fmla="val -120860"/>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D07A8A7-B437-4E48-AB79-7E57F7AD5E9C}"/>
                  </a:ext>
                  <a:ext uri="{C183D7F6-B498-43B3-948B-1728B52AA6E4}">
                    <adec:decorative xmlns:adec="http://schemas.microsoft.com/office/drawing/2017/decorative" val="1"/>
                  </a:ext>
                </a:extLst>
              </p:cNvPr>
              <p:cNvCxnSpPr>
                <a:cxnSpLocks/>
              </p:cNvCxnSpPr>
              <p:nvPr/>
            </p:nvCxnSpPr>
            <p:spPr>
              <a:xfrm>
                <a:off x="8449204" y="2381309"/>
                <a:ext cx="178525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1F545C16-0D2A-384C-8248-168004FF7A8E}"/>
                  </a:ext>
                  <a:ext uri="{C183D7F6-B498-43B3-948B-1728B52AA6E4}">
                    <adec:decorative xmlns:adec="http://schemas.microsoft.com/office/drawing/2017/decorative" val="1"/>
                  </a:ext>
                </a:extLst>
              </p:cNvPr>
              <p:cNvSpPr/>
              <p:nvPr/>
            </p:nvSpPr>
            <p:spPr>
              <a:xfrm>
                <a:off x="10487956" y="3417815"/>
                <a:ext cx="1175160" cy="646331"/>
              </a:xfrm>
              <a:prstGeom prst="rect">
                <a:avLst/>
              </a:prstGeom>
            </p:spPr>
            <p:txBody>
              <a:bodyPr wrap="square">
                <a:spAutoFit/>
              </a:bodyPr>
              <a:lstStyle/>
              <a:p>
                <a:pPr marL="0" marR="0" lvl="0" indent="0" algn="ctr" defTabSz="914367" rtl="0" eaLnBrk="1" fontAlgn="auto" latinLnBrk="0" hangingPunct="1">
                  <a:spcBef>
                    <a:spcPts val="0"/>
                  </a:spcBef>
                  <a:buClrTx/>
                  <a:buSzTx/>
                  <a:buFontTx/>
                  <a:buNone/>
                  <a:tabLst/>
                  <a:defRPr/>
                </a:pPr>
                <a:r>
                  <a:rPr lang="en-US" sz="1200">
                    <a:solidFill>
                      <a:srgbClr val="000000"/>
                    </a:solidFill>
                  </a:rPr>
                  <a:t>Dashboards</a:t>
                </a:r>
              </a:p>
              <a:p>
                <a:pPr marL="0" marR="0" lvl="0" indent="0" algn="ctr" defTabSz="914367" rtl="0" eaLnBrk="1" fontAlgn="auto" latinLnBrk="0" hangingPunct="1">
                  <a:spcBef>
                    <a:spcPts val="0"/>
                  </a:spcBef>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Reports</a:t>
                </a:r>
              </a:p>
              <a:p>
                <a:pPr marL="0" marR="0" lvl="0" indent="0" algn="ctr" defTabSz="914367" rtl="0" eaLnBrk="1" fontAlgn="auto" latinLnBrk="0" hangingPunct="1">
                  <a:spcBef>
                    <a:spcPts val="0"/>
                  </a:spcBef>
                  <a:buClrTx/>
                  <a:buSzTx/>
                  <a:buFontTx/>
                  <a:buNone/>
                  <a:tabLst/>
                  <a:defRPr/>
                </a:pPr>
                <a:r>
                  <a:rPr lang="en-US" sz="1200">
                    <a:solidFill>
                      <a:srgbClr val="000000"/>
                    </a:solidFill>
                  </a:rPr>
                  <a:t>Datasets</a:t>
                </a:r>
                <a:endParaRPr kumimoji="0" lang="en-US" sz="1200" b="0" i="0" u="none" strike="noStrike" kern="1200" cap="none" spc="0" normalizeH="0" baseline="0" noProof="0">
                  <a:ln>
                    <a:noFill/>
                  </a:ln>
                  <a:solidFill>
                    <a:srgbClr val="000000"/>
                  </a:solidFill>
                  <a:effectLst/>
                  <a:uLnTx/>
                  <a:uFillTx/>
                  <a:ea typeface="+mn-ea"/>
                  <a:cs typeface="+mn-cs"/>
                </a:endParaRPr>
              </a:p>
            </p:txBody>
          </p:sp>
          <p:cxnSp>
            <p:nvCxnSpPr>
              <p:cNvPr id="117" name="Straight Arrow Connector 116">
                <a:extLst>
                  <a:ext uri="{FF2B5EF4-FFF2-40B4-BE49-F238E27FC236}">
                    <a16:creationId xmlns:a16="http://schemas.microsoft.com/office/drawing/2014/main" id="{06FD6790-5EBF-2947-A4D8-5EBE0B032A8C}"/>
                  </a:ext>
                  <a:ext uri="{C183D7F6-B498-43B3-948B-1728B52AA6E4}">
                    <adec:decorative xmlns:adec="http://schemas.microsoft.com/office/drawing/2017/decorative" val="1"/>
                  </a:ext>
                </a:extLst>
              </p:cNvPr>
              <p:cNvCxnSpPr>
                <a:cxnSpLocks/>
              </p:cNvCxnSpPr>
              <p:nvPr/>
            </p:nvCxnSpPr>
            <p:spPr>
              <a:xfrm flipV="1">
                <a:off x="7682849" y="2979951"/>
                <a:ext cx="0" cy="811502"/>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7E00DF41-9512-F746-8749-0B1F26D8142F}"/>
                  </a:ext>
                  <a:ext uri="{C183D7F6-B498-43B3-948B-1728B52AA6E4}">
                    <adec:decorative xmlns:adec="http://schemas.microsoft.com/office/drawing/2017/decorative" val="1"/>
                  </a:ext>
                </a:extLst>
              </p:cNvPr>
              <p:cNvSpPr/>
              <p:nvPr/>
            </p:nvSpPr>
            <p:spPr>
              <a:xfrm>
                <a:off x="7693340" y="3167429"/>
                <a:ext cx="2029506" cy="267911"/>
              </a:xfrm>
              <a:prstGeom prst="rect">
                <a:avLst/>
              </a:prstGeom>
            </p:spPr>
            <p:txBody>
              <a:bodyPr wrap="square">
                <a:spAutoFit/>
              </a:bodyPr>
              <a:lstStyle/>
              <a:p>
                <a:pPr marL="0" marR="0" lvl="0" indent="0"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mj-lt"/>
                    <a:ea typeface="+mn-ea"/>
                    <a:cs typeface="+mn-cs"/>
                  </a:rPr>
                  <a:t>Azure ExpressRoute</a:t>
                </a:r>
              </a:p>
            </p:txBody>
          </p:sp>
          <p:pic>
            <p:nvPicPr>
              <p:cNvPr id="119" name="Graphic 118">
                <a:extLst>
                  <a:ext uri="{FF2B5EF4-FFF2-40B4-BE49-F238E27FC236}">
                    <a16:creationId xmlns:a16="http://schemas.microsoft.com/office/drawing/2014/main" id="{8D2D3576-4370-2B4C-8FD3-29D7EC429E2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90835" y="2052125"/>
                <a:ext cx="658368" cy="658368"/>
              </a:xfrm>
              <a:prstGeom prst="rect">
                <a:avLst/>
              </a:prstGeom>
            </p:spPr>
          </p:pic>
          <p:grpSp>
            <p:nvGrpSpPr>
              <p:cNvPr id="120" name="Group 119">
                <a:extLst>
                  <a:ext uri="{FF2B5EF4-FFF2-40B4-BE49-F238E27FC236}">
                    <a16:creationId xmlns:a16="http://schemas.microsoft.com/office/drawing/2014/main" id="{FC63FA8F-4B6A-2A41-8ABE-F81664F8E3C2}"/>
                  </a:ext>
                </a:extLst>
              </p:cNvPr>
              <p:cNvGrpSpPr/>
              <p:nvPr/>
            </p:nvGrpSpPr>
            <p:grpSpPr>
              <a:xfrm>
                <a:off x="6595373" y="3923305"/>
                <a:ext cx="441703" cy="441702"/>
                <a:chOff x="5558310" y="3842609"/>
                <a:chExt cx="663240" cy="663239"/>
              </a:xfrm>
            </p:grpSpPr>
            <p:pic>
              <p:nvPicPr>
                <p:cNvPr id="131" name="Graphic 130">
                  <a:extLst>
                    <a:ext uri="{FF2B5EF4-FFF2-40B4-BE49-F238E27FC236}">
                      <a16:creationId xmlns:a16="http://schemas.microsoft.com/office/drawing/2014/main" id="{50345EF0-1CE6-9145-88B5-0505A6AA402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58311" y="3842609"/>
                  <a:ext cx="663239" cy="663239"/>
                </a:xfrm>
                <a:prstGeom prst="rect">
                  <a:avLst/>
                </a:prstGeom>
              </p:spPr>
            </p:pic>
            <p:pic>
              <p:nvPicPr>
                <p:cNvPr id="132" name="Graphic 40">
                  <a:extLst>
                    <a:ext uri="{FF2B5EF4-FFF2-40B4-BE49-F238E27FC236}">
                      <a16:creationId xmlns:a16="http://schemas.microsoft.com/office/drawing/2014/main" id="{20094308-E070-0A4A-9C23-A28163AE3782}"/>
                    </a:ext>
                    <a:ext uri="{C183D7F6-B498-43B3-948B-1728B52AA6E4}">
                      <adec:decorative xmlns:adec="http://schemas.microsoft.com/office/drawing/2017/decorative" val="1"/>
                    </a:ext>
                  </a:extLst>
                </p:cNvPr>
                <p:cNvPicPr>
                  <a:picLocks noChangeAspect="1"/>
                </p:cNvPicPr>
                <p:nvPr/>
              </p:nvPicPr>
              <p:blipFill rotWithShape="1">
                <a:blip r:embed="rId9"/>
                <a:srcRect/>
                <a:stretch/>
              </p:blipFill>
              <p:spPr>
                <a:xfrm>
                  <a:off x="5558310" y="4108773"/>
                  <a:ext cx="663239" cy="88446"/>
                </a:xfrm>
                <a:prstGeom prst="rect">
                  <a:avLst/>
                </a:prstGeom>
              </p:spPr>
            </p:pic>
            <p:pic>
              <p:nvPicPr>
                <p:cNvPr id="133" name="Graphic 41">
                  <a:extLst>
                    <a:ext uri="{FF2B5EF4-FFF2-40B4-BE49-F238E27FC236}">
                      <a16:creationId xmlns:a16="http://schemas.microsoft.com/office/drawing/2014/main" id="{83E07B40-CCE2-DF40-814F-83A07C90676F}"/>
                    </a:ext>
                    <a:ext uri="{C183D7F6-B498-43B3-948B-1728B52AA6E4}">
                      <adec:decorative xmlns:adec="http://schemas.microsoft.com/office/drawing/2017/decorative" val="1"/>
                    </a:ext>
                  </a:extLst>
                </p:cNvPr>
                <p:cNvPicPr>
                  <a:picLocks noChangeAspect="1"/>
                </p:cNvPicPr>
                <p:nvPr/>
              </p:nvPicPr>
              <p:blipFill rotWithShape="1">
                <a:blip r:embed="rId9"/>
                <a:srcRect/>
                <a:stretch/>
              </p:blipFill>
              <p:spPr>
                <a:xfrm>
                  <a:off x="5558310" y="4189414"/>
                  <a:ext cx="663239" cy="88446"/>
                </a:xfrm>
                <a:prstGeom prst="rect">
                  <a:avLst/>
                </a:prstGeom>
              </p:spPr>
            </p:pic>
            <p:pic>
              <p:nvPicPr>
                <p:cNvPr id="134" name="Graphic 42">
                  <a:extLst>
                    <a:ext uri="{FF2B5EF4-FFF2-40B4-BE49-F238E27FC236}">
                      <a16:creationId xmlns:a16="http://schemas.microsoft.com/office/drawing/2014/main" id="{2F82845E-2610-E744-AF0D-228C9868E3D8}"/>
                    </a:ext>
                    <a:ext uri="{C183D7F6-B498-43B3-948B-1728B52AA6E4}">
                      <adec:decorative xmlns:adec="http://schemas.microsoft.com/office/drawing/2017/decorative" val="1"/>
                    </a:ext>
                  </a:extLst>
                </p:cNvPr>
                <p:cNvPicPr>
                  <a:picLocks noChangeAspect="1"/>
                </p:cNvPicPr>
                <p:nvPr/>
              </p:nvPicPr>
              <p:blipFill rotWithShape="1">
                <a:blip r:embed="rId9"/>
                <a:srcRect/>
                <a:stretch/>
              </p:blipFill>
              <p:spPr>
                <a:xfrm>
                  <a:off x="5558310" y="4257837"/>
                  <a:ext cx="663239" cy="88446"/>
                </a:xfrm>
                <a:prstGeom prst="rect">
                  <a:avLst/>
                </a:prstGeom>
              </p:spPr>
            </p:pic>
          </p:grpSp>
          <p:grpSp>
            <p:nvGrpSpPr>
              <p:cNvPr id="121" name="Group 120">
                <a:extLst>
                  <a:ext uri="{FF2B5EF4-FFF2-40B4-BE49-F238E27FC236}">
                    <a16:creationId xmlns:a16="http://schemas.microsoft.com/office/drawing/2014/main" id="{B94ED4D7-11C6-6449-8CF3-588A19B506C0}"/>
                  </a:ext>
                </a:extLst>
              </p:cNvPr>
              <p:cNvGrpSpPr/>
              <p:nvPr/>
            </p:nvGrpSpPr>
            <p:grpSpPr>
              <a:xfrm>
                <a:off x="7893891" y="3910097"/>
                <a:ext cx="441703" cy="441702"/>
                <a:chOff x="5558310" y="3842609"/>
                <a:chExt cx="663240" cy="663239"/>
              </a:xfrm>
            </p:grpSpPr>
            <p:pic>
              <p:nvPicPr>
                <p:cNvPr id="127" name="Graphic 126">
                  <a:extLst>
                    <a:ext uri="{FF2B5EF4-FFF2-40B4-BE49-F238E27FC236}">
                      <a16:creationId xmlns:a16="http://schemas.microsoft.com/office/drawing/2014/main" id="{34E833D9-D4C1-D846-BC02-BFCA4E5F78B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58311" y="3842609"/>
                  <a:ext cx="663239" cy="663239"/>
                </a:xfrm>
                <a:prstGeom prst="rect">
                  <a:avLst/>
                </a:prstGeom>
              </p:spPr>
            </p:pic>
            <p:pic>
              <p:nvPicPr>
                <p:cNvPr id="128" name="Graphic 47">
                  <a:extLst>
                    <a:ext uri="{FF2B5EF4-FFF2-40B4-BE49-F238E27FC236}">
                      <a16:creationId xmlns:a16="http://schemas.microsoft.com/office/drawing/2014/main" id="{57064538-CB79-5845-956B-8CD26A386997}"/>
                    </a:ext>
                    <a:ext uri="{C183D7F6-B498-43B3-948B-1728B52AA6E4}">
                      <adec:decorative xmlns:adec="http://schemas.microsoft.com/office/drawing/2017/decorative" val="1"/>
                    </a:ext>
                  </a:extLst>
                </p:cNvPr>
                <p:cNvPicPr>
                  <a:picLocks noChangeAspect="1"/>
                </p:cNvPicPr>
                <p:nvPr/>
              </p:nvPicPr>
              <p:blipFill rotWithShape="1">
                <a:blip r:embed="rId9"/>
                <a:srcRect/>
                <a:stretch/>
              </p:blipFill>
              <p:spPr>
                <a:xfrm>
                  <a:off x="5558310" y="4108773"/>
                  <a:ext cx="663239" cy="88446"/>
                </a:xfrm>
                <a:prstGeom prst="rect">
                  <a:avLst/>
                </a:prstGeom>
              </p:spPr>
            </p:pic>
            <p:pic>
              <p:nvPicPr>
                <p:cNvPr id="129" name="Graphic 48">
                  <a:extLst>
                    <a:ext uri="{FF2B5EF4-FFF2-40B4-BE49-F238E27FC236}">
                      <a16:creationId xmlns:a16="http://schemas.microsoft.com/office/drawing/2014/main" id="{B2A972ED-8F04-0143-8874-9FA70E7CCD34}"/>
                    </a:ext>
                    <a:ext uri="{C183D7F6-B498-43B3-948B-1728B52AA6E4}">
                      <adec:decorative xmlns:adec="http://schemas.microsoft.com/office/drawing/2017/decorative" val="1"/>
                    </a:ext>
                  </a:extLst>
                </p:cNvPr>
                <p:cNvPicPr>
                  <a:picLocks noChangeAspect="1"/>
                </p:cNvPicPr>
                <p:nvPr/>
              </p:nvPicPr>
              <p:blipFill rotWithShape="1">
                <a:blip r:embed="rId9"/>
                <a:srcRect/>
                <a:stretch/>
              </p:blipFill>
              <p:spPr>
                <a:xfrm>
                  <a:off x="5558310" y="4189414"/>
                  <a:ext cx="663239" cy="88446"/>
                </a:xfrm>
                <a:prstGeom prst="rect">
                  <a:avLst/>
                </a:prstGeom>
              </p:spPr>
            </p:pic>
            <p:pic>
              <p:nvPicPr>
                <p:cNvPr id="130" name="Graphic 49">
                  <a:extLst>
                    <a:ext uri="{FF2B5EF4-FFF2-40B4-BE49-F238E27FC236}">
                      <a16:creationId xmlns:a16="http://schemas.microsoft.com/office/drawing/2014/main" id="{32A315FA-581E-DD46-BA61-10F74D1DBE55}"/>
                    </a:ext>
                    <a:ext uri="{C183D7F6-B498-43B3-948B-1728B52AA6E4}">
                      <adec:decorative xmlns:adec="http://schemas.microsoft.com/office/drawing/2017/decorative" val="1"/>
                    </a:ext>
                  </a:extLst>
                </p:cNvPr>
                <p:cNvPicPr>
                  <a:picLocks noChangeAspect="1"/>
                </p:cNvPicPr>
                <p:nvPr/>
              </p:nvPicPr>
              <p:blipFill rotWithShape="1">
                <a:blip r:embed="rId9"/>
                <a:srcRect/>
                <a:stretch/>
              </p:blipFill>
              <p:spPr>
                <a:xfrm>
                  <a:off x="5558310" y="4257837"/>
                  <a:ext cx="663239" cy="88446"/>
                </a:xfrm>
                <a:prstGeom prst="rect">
                  <a:avLst/>
                </a:prstGeom>
              </p:spPr>
            </p:pic>
          </p:grpSp>
          <p:grpSp>
            <p:nvGrpSpPr>
              <p:cNvPr id="122" name="Group 121">
                <a:extLst>
                  <a:ext uri="{FF2B5EF4-FFF2-40B4-BE49-F238E27FC236}">
                    <a16:creationId xmlns:a16="http://schemas.microsoft.com/office/drawing/2014/main" id="{C5F30FA3-95A2-3F40-8FEA-1F44EB7B5FBF}"/>
                  </a:ext>
                </a:extLst>
              </p:cNvPr>
              <p:cNvGrpSpPr/>
              <p:nvPr/>
            </p:nvGrpSpPr>
            <p:grpSpPr>
              <a:xfrm>
                <a:off x="9221651" y="3925940"/>
                <a:ext cx="441703" cy="441702"/>
                <a:chOff x="5558310" y="3842609"/>
                <a:chExt cx="663240" cy="663239"/>
              </a:xfrm>
            </p:grpSpPr>
            <p:pic>
              <p:nvPicPr>
                <p:cNvPr id="123" name="Graphic 122">
                  <a:extLst>
                    <a:ext uri="{FF2B5EF4-FFF2-40B4-BE49-F238E27FC236}">
                      <a16:creationId xmlns:a16="http://schemas.microsoft.com/office/drawing/2014/main" id="{2BCEAAC2-1247-EA41-BB71-D5E3C13DB7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58311" y="3842609"/>
                  <a:ext cx="663239" cy="663239"/>
                </a:xfrm>
                <a:prstGeom prst="rect">
                  <a:avLst/>
                </a:prstGeom>
              </p:spPr>
            </p:pic>
            <p:pic>
              <p:nvPicPr>
                <p:cNvPr id="124" name="Graphic 52">
                  <a:extLst>
                    <a:ext uri="{FF2B5EF4-FFF2-40B4-BE49-F238E27FC236}">
                      <a16:creationId xmlns:a16="http://schemas.microsoft.com/office/drawing/2014/main" id="{7B78A5BF-A693-A34B-9B2E-8F876FC8112C}"/>
                    </a:ext>
                    <a:ext uri="{C183D7F6-B498-43B3-948B-1728B52AA6E4}">
                      <adec:decorative xmlns:adec="http://schemas.microsoft.com/office/drawing/2017/decorative" val="1"/>
                    </a:ext>
                  </a:extLst>
                </p:cNvPr>
                <p:cNvPicPr>
                  <a:picLocks noChangeAspect="1"/>
                </p:cNvPicPr>
                <p:nvPr/>
              </p:nvPicPr>
              <p:blipFill rotWithShape="1">
                <a:blip r:embed="rId9"/>
                <a:srcRect/>
                <a:stretch/>
              </p:blipFill>
              <p:spPr>
                <a:xfrm>
                  <a:off x="5558310" y="4108773"/>
                  <a:ext cx="663239" cy="88446"/>
                </a:xfrm>
                <a:prstGeom prst="rect">
                  <a:avLst/>
                </a:prstGeom>
              </p:spPr>
            </p:pic>
            <p:pic>
              <p:nvPicPr>
                <p:cNvPr id="125" name="Graphic 53">
                  <a:extLst>
                    <a:ext uri="{FF2B5EF4-FFF2-40B4-BE49-F238E27FC236}">
                      <a16:creationId xmlns:a16="http://schemas.microsoft.com/office/drawing/2014/main" id="{1A154D4A-CC1E-7949-8BDE-7AB898324954}"/>
                    </a:ext>
                    <a:ext uri="{C183D7F6-B498-43B3-948B-1728B52AA6E4}">
                      <adec:decorative xmlns:adec="http://schemas.microsoft.com/office/drawing/2017/decorative" val="1"/>
                    </a:ext>
                  </a:extLst>
                </p:cNvPr>
                <p:cNvPicPr>
                  <a:picLocks noChangeAspect="1"/>
                </p:cNvPicPr>
                <p:nvPr/>
              </p:nvPicPr>
              <p:blipFill rotWithShape="1">
                <a:blip r:embed="rId9"/>
                <a:srcRect/>
                <a:stretch/>
              </p:blipFill>
              <p:spPr>
                <a:xfrm>
                  <a:off x="5558310" y="4189414"/>
                  <a:ext cx="663239" cy="88446"/>
                </a:xfrm>
                <a:prstGeom prst="rect">
                  <a:avLst/>
                </a:prstGeom>
              </p:spPr>
            </p:pic>
            <p:pic>
              <p:nvPicPr>
                <p:cNvPr id="126" name="Graphic 54">
                  <a:extLst>
                    <a:ext uri="{FF2B5EF4-FFF2-40B4-BE49-F238E27FC236}">
                      <a16:creationId xmlns:a16="http://schemas.microsoft.com/office/drawing/2014/main" id="{CC99154C-B198-9641-8A12-A7F1B0DCDFB6}"/>
                    </a:ext>
                    <a:ext uri="{C183D7F6-B498-43B3-948B-1728B52AA6E4}">
                      <adec:decorative xmlns:adec="http://schemas.microsoft.com/office/drawing/2017/decorative" val="1"/>
                    </a:ext>
                  </a:extLst>
                </p:cNvPr>
                <p:cNvPicPr>
                  <a:picLocks noChangeAspect="1"/>
                </p:cNvPicPr>
                <p:nvPr/>
              </p:nvPicPr>
              <p:blipFill rotWithShape="1">
                <a:blip r:embed="rId9"/>
                <a:srcRect/>
                <a:stretch/>
              </p:blipFill>
              <p:spPr>
                <a:xfrm>
                  <a:off x="5558310" y="4257837"/>
                  <a:ext cx="663239" cy="88446"/>
                </a:xfrm>
                <a:prstGeom prst="rect">
                  <a:avLst/>
                </a:prstGeom>
              </p:spPr>
            </p:pic>
          </p:grpSp>
        </p:grpSp>
        <p:pic>
          <p:nvPicPr>
            <p:cNvPr id="104" name="Graphic 103" descr="PowerBI icon">
              <a:extLst>
                <a:ext uri="{FF2B5EF4-FFF2-40B4-BE49-F238E27FC236}">
                  <a16:creationId xmlns:a16="http://schemas.microsoft.com/office/drawing/2014/main" id="{03CDE1C6-20DB-4B48-BC34-F7CE4238CC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30082" y="2706924"/>
              <a:ext cx="490907" cy="490907"/>
            </a:xfrm>
            <a:prstGeom prst="rect">
              <a:avLst/>
            </a:prstGeom>
          </p:spPr>
        </p:pic>
      </p:grpSp>
      <p:sp>
        <p:nvSpPr>
          <p:cNvPr id="3" name="Content Placeholder 2">
            <a:extLst>
              <a:ext uri="{FF2B5EF4-FFF2-40B4-BE49-F238E27FC236}">
                <a16:creationId xmlns:a16="http://schemas.microsoft.com/office/drawing/2014/main" id="{8509A3BC-486F-4385-939F-5ECA81F88588}"/>
              </a:ext>
            </a:extLst>
          </p:cNvPr>
          <p:cNvSpPr>
            <a:spLocks noGrp="1"/>
          </p:cNvSpPr>
          <p:nvPr>
            <p:ph sz="quarter" idx="4294967295"/>
          </p:nvPr>
        </p:nvSpPr>
        <p:spPr>
          <a:xfrm>
            <a:off x="6448425" y="4986338"/>
            <a:ext cx="4962525" cy="1169551"/>
          </a:xfrm>
        </p:spPr>
        <p:txBody>
          <a:bodyPr/>
          <a:lstStyle/>
          <a:p>
            <a:pPr marL="0" indent="0" defTabSz="914400">
              <a:spcBef>
                <a:spcPts val="0"/>
              </a:spcBef>
              <a:buSzTx/>
              <a:buNone/>
            </a:pPr>
            <a:r>
              <a:rPr lang="en-US" sz="1600" b="1" dirty="0">
                <a:solidFill>
                  <a:schemeClr val="bg1"/>
                </a:solidFill>
                <a:latin typeface="Segoe UI"/>
                <a:cs typeface="+mn-cs"/>
              </a:rPr>
              <a:t>“[Azure SQL Managed Instance] was the best choice for us in terms of scalability, cost, and performance.… We’ve seen a 49 percent cost reduction and 25 to 30 percent performance gains.”</a:t>
            </a:r>
            <a:br>
              <a:rPr lang="en-US" sz="1600" dirty="0">
                <a:solidFill>
                  <a:schemeClr val="bg1"/>
                </a:solidFill>
                <a:latin typeface="Segoe UI"/>
                <a:cs typeface="Segoe UI" panose="020B0502040204020203" pitchFamily="34" charset="0"/>
              </a:rPr>
            </a:br>
            <a:r>
              <a:rPr lang="en-US" sz="1200" i="1" dirty="0" err="1">
                <a:solidFill>
                  <a:schemeClr val="bg1"/>
                </a:solidFill>
                <a:latin typeface="Segoe UI"/>
                <a:cs typeface="+mn-cs"/>
              </a:rPr>
              <a:t>Nipun</a:t>
            </a:r>
            <a:r>
              <a:rPr lang="en-US" sz="1200" i="1" dirty="0">
                <a:solidFill>
                  <a:schemeClr val="bg1"/>
                </a:solidFill>
                <a:latin typeface="Segoe UI"/>
                <a:cs typeface="+mn-cs"/>
              </a:rPr>
              <a:t> Sharma: Analytics Architect, Business Technology and Systems</a:t>
            </a:r>
          </a:p>
        </p:txBody>
      </p:sp>
    </p:spTree>
    <p:extLst>
      <p:ext uri="{BB962C8B-B14F-4D97-AF65-F5344CB8AC3E}">
        <p14:creationId xmlns:p14="http://schemas.microsoft.com/office/powerpoint/2010/main" val="13125920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3B190-64B7-4345-982D-294E1E2EA842}"/>
              </a:ext>
            </a:extLst>
          </p:cNvPr>
          <p:cNvSpPr>
            <a:spLocks noGrp="1"/>
          </p:cNvSpPr>
          <p:nvPr>
            <p:ph type="title"/>
          </p:nvPr>
        </p:nvSpPr>
        <p:spPr>
          <a:xfrm>
            <a:off x="588263" y="457200"/>
            <a:ext cx="5389648" cy="2154436"/>
          </a:xfrm>
        </p:spPr>
        <p:txBody>
          <a:bodyPr/>
          <a:lstStyle/>
          <a:p>
            <a:pPr>
              <a:spcBef>
                <a:spcPts val="1000"/>
              </a:spcBef>
            </a:pPr>
            <a:r>
              <a:rPr lang="en-US" sz="1200" b="1" spc="0" dirty="0">
                <a:ln>
                  <a:noFill/>
                </a:ln>
                <a:solidFill>
                  <a:srgbClr val="0078D4"/>
                </a:solidFill>
                <a:latin typeface="Segoe UI"/>
              </a:rPr>
              <a:t>Case study </a:t>
            </a:r>
            <a:br>
              <a:rPr lang="en-US" sz="1200" b="1" spc="0" dirty="0">
                <a:ln>
                  <a:noFill/>
                </a:ln>
                <a:solidFill>
                  <a:srgbClr val="0078D4"/>
                </a:solidFill>
                <a:latin typeface="Segoe UI"/>
              </a:rPr>
            </a:br>
            <a:r>
              <a:rPr lang="en-US" sz="3200" dirty="0"/>
              <a:t>SKF builds factories of the future with Azure Arc-enabled SQL Managed Instance</a:t>
            </a:r>
          </a:p>
        </p:txBody>
      </p:sp>
      <p:sp>
        <p:nvSpPr>
          <p:cNvPr id="95" name="Round Same Side Corner Rectangle 94">
            <a:extLst>
              <a:ext uri="{FF2B5EF4-FFF2-40B4-BE49-F238E27FC236}">
                <a16:creationId xmlns:a16="http://schemas.microsoft.com/office/drawing/2014/main" id="{BCA04CFE-2233-A549-9155-0E2C50EA5936}"/>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6" name="Round Same Side Corner Rectangle 95">
            <a:extLst>
              <a:ext uri="{FF2B5EF4-FFF2-40B4-BE49-F238E27FC236}">
                <a16:creationId xmlns:a16="http://schemas.microsoft.com/office/drawing/2014/main" id="{1D525E46-B402-F248-8F33-A7065BAA955B}"/>
              </a:ext>
              <a:ext uri="{C183D7F6-B498-43B3-948B-1728B52AA6E4}">
                <adec:decorative xmlns:adec="http://schemas.microsoft.com/office/drawing/2017/decorative" val="1"/>
              </a:ext>
            </a:extLst>
          </p:cNvPr>
          <p:cNvSpPr/>
          <p:nvPr/>
        </p:nvSpPr>
        <p:spPr bwMode="auto">
          <a:xfrm>
            <a:off x="6169911" y="558556"/>
            <a:ext cx="5435601" cy="3276601"/>
          </a:xfrm>
          <a:prstGeom prst="round2SameRect">
            <a:avLst>
              <a:gd name="adj1" fmla="val 6202"/>
              <a:gd name="adj2" fmla="val 0"/>
            </a:avLst>
          </a:prstGeom>
          <a:solidFill>
            <a:schemeClr val="bg1"/>
          </a:solidFill>
          <a:ln>
            <a:noFill/>
            <a:headEnd type="none" w="med" len="med"/>
            <a:tailEnd type="none" w="med" len="med"/>
          </a:ln>
          <a:effectLst>
            <a:outerShdw blurRad="268285" algn="tl" rotWithShape="0">
              <a:schemeClr val="tx1">
                <a:alpha val="21651"/>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7" name="Graphic 1">
            <a:extLst>
              <a:ext uri="{FF2B5EF4-FFF2-40B4-BE49-F238E27FC236}">
                <a16:creationId xmlns:a16="http://schemas.microsoft.com/office/drawing/2014/main" id="{CDAEB5E3-86FB-F94D-8FDD-240F896E6593}"/>
              </a:ext>
              <a:ext uri="{C183D7F6-B498-43B3-948B-1728B52AA6E4}">
                <adec:decorative xmlns:adec="http://schemas.microsoft.com/office/drawing/2017/decorative" val="1"/>
              </a:ext>
            </a:extLst>
          </p:cNvPr>
          <p:cNvGrpSpPr>
            <a:grpSpLocks noChangeAspect="1"/>
          </p:cNvGrpSpPr>
          <p:nvPr/>
        </p:nvGrpSpPr>
        <p:grpSpPr>
          <a:xfrm>
            <a:off x="132135" y="6163320"/>
            <a:ext cx="551252" cy="551683"/>
            <a:chOff x="3537040" y="7516899"/>
            <a:chExt cx="395374" cy="395683"/>
          </a:xfrm>
          <a:solidFill>
            <a:schemeClr val="accent1"/>
          </a:solidFill>
        </p:grpSpPr>
        <p:sp>
          <p:nvSpPr>
            <p:cNvPr id="98" name="Freeform: Shape 65">
              <a:extLst>
                <a:ext uri="{FF2B5EF4-FFF2-40B4-BE49-F238E27FC236}">
                  <a16:creationId xmlns:a16="http://schemas.microsoft.com/office/drawing/2014/main" id="{0DD78F80-15E2-0E4D-943D-CBB0DA97CC43}"/>
                </a:ext>
                <a:ext uri="{C183D7F6-B498-43B3-948B-1728B52AA6E4}">
                  <adec:decorative xmlns:adec="http://schemas.microsoft.com/office/drawing/2017/decorative" val="1"/>
                </a:ext>
              </a:extLst>
            </p:cNvPr>
            <p:cNvSpPr/>
            <p:nvPr/>
          </p:nvSpPr>
          <p:spPr>
            <a:xfrm>
              <a:off x="3537040" y="7516899"/>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Shape 66">
              <a:extLst>
                <a:ext uri="{FF2B5EF4-FFF2-40B4-BE49-F238E27FC236}">
                  <a16:creationId xmlns:a16="http://schemas.microsoft.com/office/drawing/2014/main" id="{755C946E-C470-DB43-9EF9-5448FF067433}"/>
                </a:ext>
                <a:ext uri="{C183D7F6-B498-43B3-948B-1728B52AA6E4}">
                  <adec:decorative xmlns:adec="http://schemas.microsoft.com/office/drawing/2017/decorative" val="1"/>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000000"/>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 name="Text Placeholder 1">
            <a:extLst>
              <a:ext uri="{FF2B5EF4-FFF2-40B4-BE49-F238E27FC236}">
                <a16:creationId xmlns:a16="http://schemas.microsoft.com/office/drawing/2014/main" id="{EAA2FBB9-0B63-42D3-8D57-CD69FBEF38F3}"/>
              </a:ext>
            </a:extLst>
          </p:cNvPr>
          <p:cNvSpPr>
            <a:spLocks noGrp="1"/>
          </p:cNvSpPr>
          <p:nvPr>
            <p:ph type="body" sz="quarter" idx="4294967295"/>
          </p:nvPr>
        </p:nvSpPr>
        <p:spPr>
          <a:xfrm>
            <a:off x="598404" y="2394625"/>
            <a:ext cx="5229958" cy="3831818"/>
          </a:xfrm>
        </p:spPr>
        <p:txBody>
          <a:bodyPr/>
          <a:lstStyle/>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Challenge</a:t>
            </a:r>
          </a:p>
          <a:p>
            <a:pPr marL="1588" lvl="1" indent="0">
              <a:spcBef>
                <a:spcPts val="0"/>
              </a:spcBef>
              <a:spcAft>
                <a:spcPts val="500"/>
              </a:spcAft>
              <a:buNone/>
            </a:pPr>
            <a:r>
              <a:rPr lang="en-US" sz="1600" dirty="0"/>
              <a:t>Digitalize app and data estate on existing equipment across global factories. </a:t>
            </a:r>
          </a:p>
          <a:p>
            <a:pPr marL="1588" lvl="1" indent="0">
              <a:spcBef>
                <a:spcPts val="0"/>
              </a:spcBef>
              <a:spcAft>
                <a:spcPts val="500"/>
              </a:spcAft>
              <a:buNone/>
            </a:pPr>
            <a:r>
              <a:rPr lang="en-US" sz="1600" dirty="0"/>
              <a:t>Data latency prevents full-scale migration to Azure</a:t>
            </a:r>
          </a:p>
          <a:p>
            <a:pPr marL="1588" lvl="1" indent="0">
              <a:spcBef>
                <a:spcPts val="0"/>
              </a:spcBef>
              <a:spcAft>
                <a:spcPts val="500"/>
              </a:spcAft>
              <a:buNone/>
            </a:pPr>
            <a:r>
              <a:rPr lang="en-US" sz="1600" dirty="0"/>
              <a:t>Costs and overhead from managing heterogeneous environments</a:t>
            </a:r>
            <a:br>
              <a:rPr lang="en-US" sz="1600" dirty="0"/>
            </a:br>
            <a:br>
              <a:rPr lang="en-US" sz="1100" dirty="0"/>
            </a:br>
            <a:r>
              <a:rPr lang="en-US" sz="1600" dirty="0">
                <a:solidFill>
                  <a:schemeClr val="accent1"/>
                </a:solidFill>
                <a:latin typeface="+mj-lt"/>
                <a:cs typeface="Segoe UI Semilight" panose="020B0402040204020203" pitchFamily="34" charset="0"/>
              </a:rPr>
              <a:t>Impact</a:t>
            </a:r>
          </a:p>
          <a:p>
            <a:pPr marL="1588" lvl="1" indent="0">
              <a:spcBef>
                <a:spcPts val="0"/>
              </a:spcBef>
              <a:spcAft>
                <a:spcPts val="500"/>
              </a:spcAft>
              <a:buNone/>
            </a:pPr>
            <a:r>
              <a:rPr lang="en-US" sz="1600" dirty="0"/>
              <a:t>Cloud managed services, like Azure SQL MI, on customer infrastructure </a:t>
            </a:r>
          </a:p>
          <a:p>
            <a:pPr marL="1588" lvl="1" indent="0">
              <a:spcBef>
                <a:spcPts val="0"/>
              </a:spcBef>
              <a:spcAft>
                <a:spcPts val="500"/>
              </a:spcAft>
              <a:buNone/>
            </a:pPr>
            <a:r>
              <a:rPr lang="en-US" sz="1600" dirty="0"/>
              <a:t>Automation at scale with HA/DR, backup, patching</a:t>
            </a:r>
          </a:p>
          <a:p>
            <a:pPr marL="1588" lvl="1" indent="0">
              <a:spcBef>
                <a:spcPts val="0"/>
              </a:spcBef>
              <a:spcAft>
                <a:spcPts val="500"/>
              </a:spcAft>
              <a:buNone/>
            </a:pPr>
            <a:r>
              <a:rPr lang="en-US" sz="1600" dirty="0"/>
              <a:t>Best practice </a:t>
            </a:r>
            <a:r>
              <a:rPr lang="en-US" sz="1600" dirty="0" err="1"/>
              <a:t>GitOps</a:t>
            </a:r>
            <a:r>
              <a:rPr lang="en-US" sz="1600" dirty="0"/>
              <a:t> using Azure Kubernetes Services </a:t>
            </a:r>
          </a:p>
          <a:p>
            <a:pPr marL="1588" lvl="1" indent="0">
              <a:spcBef>
                <a:spcPts val="0"/>
              </a:spcBef>
              <a:spcAft>
                <a:spcPts val="500"/>
              </a:spcAft>
              <a:buNone/>
            </a:pPr>
            <a:r>
              <a:rPr lang="en-US" sz="1600" dirty="0"/>
              <a:t>Cost savings from standardized modern infrastructure with Azure Stack HCI</a:t>
            </a:r>
          </a:p>
        </p:txBody>
      </p:sp>
      <p:grpSp>
        <p:nvGrpSpPr>
          <p:cNvPr id="103" name="Group 102" descr="Diagram showing the interconnection of Azure SQL Managed instance with the Azure Analysis services and Power BI like Dashboards, Reports and Datasets. Private cloud consisting of Dynamics AX, Telemetry data and Fluid sampling connects with Azure SQL Managed Instance through Azure Express route.">
            <a:extLst>
              <a:ext uri="{FF2B5EF4-FFF2-40B4-BE49-F238E27FC236}">
                <a16:creationId xmlns:a16="http://schemas.microsoft.com/office/drawing/2014/main" id="{8E8598B7-14B1-9F49-9509-780C90C658A2}"/>
              </a:ext>
            </a:extLst>
          </p:cNvPr>
          <p:cNvGrpSpPr/>
          <p:nvPr/>
        </p:nvGrpSpPr>
        <p:grpSpPr>
          <a:xfrm>
            <a:off x="6294755" y="808896"/>
            <a:ext cx="5209260" cy="2813538"/>
            <a:chOff x="6096000" y="1815403"/>
            <a:chExt cx="5398241" cy="2915608"/>
          </a:xfrm>
        </p:grpSpPr>
        <p:sp>
          <p:nvSpPr>
            <p:cNvPr id="106" name="Rectangle 105">
              <a:extLst>
                <a:ext uri="{FF2B5EF4-FFF2-40B4-BE49-F238E27FC236}">
                  <a16:creationId xmlns:a16="http://schemas.microsoft.com/office/drawing/2014/main" id="{E54E930F-CD30-A043-8F3F-7DBE3ED0D38A}"/>
                </a:ext>
                <a:ext uri="{C183D7F6-B498-43B3-948B-1728B52AA6E4}">
                  <adec:decorative xmlns:adec="http://schemas.microsoft.com/office/drawing/2017/decorative" val="1"/>
                </a:ext>
              </a:extLst>
            </p:cNvPr>
            <p:cNvSpPr/>
            <p:nvPr/>
          </p:nvSpPr>
          <p:spPr>
            <a:xfrm>
              <a:off x="10656831" y="2502128"/>
              <a:ext cx="837410" cy="1460755"/>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lang="en-US" sz="1200" dirty="0">
                  <a:solidFill>
                    <a:srgbClr val="000000"/>
                  </a:solidFill>
                  <a:latin typeface="Segoe UI Semibold"/>
                </a:rPr>
                <a:t>Azure Monitor</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Backup</a:t>
              </a:r>
            </a:p>
            <a:p>
              <a:pPr marL="0" marR="0" lvl="0" indent="0" algn="ctr" defTabSz="914367" rtl="0" eaLnBrk="1" fontAlgn="auto" latinLnBrk="0" hangingPunct="1">
                <a:lnSpc>
                  <a:spcPct val="90000"/>
                </a:lnSpc>
                <a:spcBef>
                  <a:spcPts val="0"/>
                </a:spcBef>
                <a:spcAft>
                  <a:spcPts val="600"/>
                </a:spcAft>
                <a:buClrTx/>
                <a:buSzTx/>
                <a:buFontTx/>
                <a:buNone/>
                <a:tabLst/>
                <a:defRPr/>
              </a:pPr>
              <a:r>
                <a:rPr lang="en-US" sz="1200" dirty="0">
                  <a:solidFill>
                    <a:srgbClr val="000000"/>
                  </a:solidFill>
                  <a:latin typeface="Segoe UI Semibold"/>
                </a:rPr>
                <a:t>Update Management</a:t>
              </a:r>
              <a:endParaRPr kumimoji="0" lang="en-US" sz="12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7" name="Rectangle 106">
              <a:extLst>
                <a:ext uri="{FF2B5EF4-FFF2-40B4-BE49-F238E27FC236}">
                  <a16:creationId xmlns:a16="http://schemas.microsoft.com/office/drawing/2014/main" id="{BE8395F1-F1C5-7B45-AB28-B1C6B2FA9455}"/>
                </a:ext>
                <a:ext uri="{C183D7F6-B498-43B3-948B-1728B52AA6E4}">
                  <adec:decorative xmlns:adec="http://schemas.microsoft.com/office/drawing/2017/decorative" val="1"/>
                </a:ext>
              </a:extLst>
            </p:cNvPr>
            <p:cNvSpPr/>
            <p:nvPr/>
          </p:nvSpPr>
          <p:spPr bwMode="auto">
            <a:xfrm>
              <a:off x="6096000" y="1815403"/>
              <a:ext cx="3979817" cy="12344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rPr>
                <a:t>Azure</a:t>
              </a:r>
            </a:p>
          </p:txBody>
        </p:sp>
        <p:sp>
          <p:nvSpPr>
            <p:cNvPr id="108" name="Rectangle 107">
              <a:extLst>
                <a:ext uri="{FF2B5EF4-FFF2-40B4-BE49-F238E27FC236}">
                  <a16:creationId xmlns:a16="http://schemas.microsoft.com/office/drawing/2014/main" id="{7F74AB9B-4539-C945-970C-CB520CC3CA68}"/>
                </a:ext>
                <a:ext uri="{C183D7F6-B498-43B3-948B-1728B52AA6E4}">
                  <adec:decorative xmlns:adec="http://schemas.microsoft.com/office/drawing/2017/decorative" val="1"/>
                </a:ext>
              </a:extLst>
            </p:cNvPr>
            <p:cNvSpPr/>
            <p:nvPr/>
          </p:nvSpPr>
          <p:spPr bwMode="auto">
            <a:xfrm>
              <a:off x="6096000" y="3496571"/>
              <a:ext cx="3979817" cy="12344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rPr>
                <a:t>Factories</a:t>
              </a:r>
            </a:p>
          </p:txBody>
        </p:sp>
        <p:sp>
          <p:nvSpPr>
            <p:cNvPr id="109" name="Rectangle 108">
              <a:extLst>
                <a:ext uri="{FF2B5EF4-FFF2-40B4-BE49-F238E27FC236}">
                  <a16:creationId xmlns:a16="http://schemas.microsoft.com/office/drawing/2014/main" id="{879E8D81-F5C1-1E47-A5DA-FE1C439C501F}"/>
                </a:ext>
                <a:ext uri="{C183D7F6-B498-43B3-948B-1728B52AA6E4}">
                  <adec:decorative xmlns:adec="http://schemas.microsoft.com/office/drawing/2017/decorative" val="1"/>
                </a:ext>
              </a:extLst>
            </p:cNvPr>
            <p:cNvSpPr/>
            <p:nvPr/>
          </p:nvSpPr>
          <p:spPr>
            <a:xfrm>
              <a:off x="6735409" y="2756111"/>
              <a:ext cx="2793748" cy="267911"/>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Arc-enabled SQL Managed Instance</a:t>
              </a:r>
            </a:p>
          </p:txBody>
        </p:sp>
        <p:sp>
          <p:nvSpPr>
            <p:cNvPr id="110" name="Rectangle 109">
              <a:extLst>
                <a:ext uri="{FF2B5EF4-FFF2-40B4-BE49-F238E27FC236}">
                  <a16:creationId xmlns:a16="http://schemas.microsoft.com/office/drawing/2014/main" id="{A1F90DBC-7CE6-2F41-81AD-1E4EBC870992}"/>
                </a:ext>
                <a:ext uri="{C183D7F6-B498-43B3-948B-1728B52AA6E4}">
                  <adec:decorative xmlns:adec="http://schemas.microsoft.com/office/drawing/2017/decorative" val="1"/>
                </a:ext>
              </a:extLst>
            </p:cNvPr>
            <p:cNvSpPr/>
            <p:nvPr/>
          </p:nvSpPr>
          <p:spPr>
            <a:xfrm>
              <a:off x="6188749" y="4406900"/>
              <a:ext cx="1266627" cy="267911"/>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Factory 1</a:t>
              </a:r>
            </a:p>
          </p:txBody>
        </p:sp>
        <p:sp>
          <p:nvSpPr>
            <p:cNvPr id="111" name="Rectangle 110">
              <a:extLst>
                <a:ext uri="{FF2B5EF4-FFF2-40B4-BE49-F238E27FC236}">
                  <a16:creationId xmlns:a16="http://schemas.microsoft.com/office/drawing/2014/main" id="{DDA7533C-3DE7-D740-9ED6-CD8A0A643972}"/>
                </a:ext>
                <a:ext uri="{C183D7F6-B498-43B3-948B-1728B52AA6E4}">
                  <adec:decorative xmlns:adec="http://schemas.microsoft.com/office/drawing/2017/decorative" val="1"/>
                </a:ext>
              </a:extLst>
            </p:cNvPr>
            <p:cNvSpPr/>
            <p:nvPr/>
          </p:nvSpPr>
          <p:spPr>
            <a:xfrm>
              <a:off x="7410134" y="4406900"/>
              <a:ext cx="1266627" cy="267911"/>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Factory 2</a:t>
              </a:r>
            </a:p>
          </p:txBody>
        </p:sp>
        <p:sp>
          <p:nvSpPr>
            <p:cNvPr id="112" name="Rectangle 111">
              <a:extLst>
                <a:ext uri="{FF2B5EF4-FFF2-40B4-BE49-F238E27FC236}">
                  <a16:creationId xmlns:a16="http://schemas.microsoft.com/office/drawing/2014/main" id="{41994561-9B1A-DA45-97D9-A584C3C62CD6}"/>
                </a:ext>
                <a:ext uri="{C183D7F6-B498-43B3-948B-1728B52AA6E4}">
                  <adec:decorative xmlns:adec="http://schemas.microsoft.com/office/drawing/2017/decorative" val="1"/>
                </a:ext>
              </a:extLst>
            </p:cNvPr>
            <p:cNvSpPr/>
            <p:nvPr/>
          </p:nvSpPr>
          <p:spPr>
            <a:xfrm>
              <a:off x="8828931" y="4406900"/>
              <a:ext cx="1266627" cy="267911"/>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Factory N</a:t>
              </a:r>
            </a:p>
          </p:txBody>
        </p:sp>
        <p:cxnSp>
          <p:nvCxnSpPr>
            <p:cNvPr id="113" name="Straight Arrow Connector 112">
              <a:extLst>
                <a:ext uri="{FF2B5EF4-FFF2-40B4-BE49-F238E27FC236}">
                  <a16:creationId xmlns:a16="http://schemas.microsoft.com/office/drawing/2014/main" id="{853C68CF-F09B-404D-91EC-A2CEE0A06A55}"/>
                </a:ext>
                <a:ext uri="{C183D7F6-B498-43B3-948B-1728B52AA6E4}">
                  <adec:decorative xmlns:adec="http://schemas.microsoft.com/office/drawing/2017/decorative" val="1"/>
                </a:ext>
              </a:extLst>
            </p:cNvPr>
            <p:cNvCxnSpPr>
              <a:cxnSpLocks/>
            </p:cNvCxnSpPr>
            <p:nvPr/>
          </p:nvCxnSpPr>
          <p:spPr>
            <a:xfrm>
              <a:off x="10595171" y="2378843"/>
              <a:ext cx="0" cy="1781437"/>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D07A8A7-B437-4E48-AB79-7E57F7AD5E9C}"/>
                </a:ext>
                <a:ext uri="{C183D7F6-B498-43B3-948B-1728B52AA6E4}">
                  <adec:decorative xmlns:adec="http://schemas.microsoft.com/office/drawing/2017/decorative" val="1"/>
                </a:ext>
              </a:extLst>
            </p:cNvPr>
            <p:cNvCxnSpPr>
              <a:cxnSpLocks/>
            </p:cNvCxnSpPr>
            <p:nvPr/>
          </p:nvCxnSpPr>
          <p:spPr>
            <a:xfrm>
              <a:off x="10121384" y="2381309"/>
              <a:ext cx="473786" cy="0"/>
            </a:xfrm>
            <a:prstGeom prst="line">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6FD6790-5EBF-2947-A4D8-5EBE0B032A8C}"/>
                </a:ext>
                <a:ext uri="{C183D7F6-B498-43B3-948B-1728B52AA6E4}">
                  <adec:decorative xmlns:adec="http://schemas.microsoft.com/office/drawing/2017/decorative" val="1"/>
                </a:ext>
              </a:extLst>
            </p:cNvPr>
            <p:cNvCxnSpPr>
              <a:cxnSpLocks/>
            </p:cNvCxnSpPr>
            <p:nvPr/>
          </p:nvCxnSpPr>
          <p:spPr>
            <a:xfrm flipV="1">
              <a:off x="8085908" y="3007776"/>
              <a:ext cx="0" cy="675768"/>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FC63FA8F-4B6A-2A41-8ABE-F81664F8E3C2}"/>
                </a:ext>
              </a:extLst>
            </p:cNvPr>
            <p:cNvGrpSpPr/>
            <p:nvPr/>
          </p:nvGrpSpPr>
          <p:grpSpPr>
            <a:xfrm>
              <a:off x="6595370" y="4154265"/>
              <a:ext cx="441702" cy="104471"/>
              <a:chOff x="5558310" y="4189414"/>
              <a:chExt cx="663239" cy="156869"/>
            </a:xfrm>
          </p:grpSpPr>
          <p:pic>
            <p:nvPicPr>
              <p:cNvPr id="133" name="Graphic 41">
                <a:extLst>
                  <a:ext uri="{FF2B5EF4-FFF2-40B4-BE49-F238E27FC236}">
                    <a16:creationId xmlns:a16="http://schemas.microsoft.com/office/drawing/2014/main" id="{83E07B40-CCE2-DF40-814F-83A07C90676F}"/>
                  </a:ext>
                  <a:ext uri="{C183D7F6-B498-43B3-948B-1728B52AA6E4}">
                    <adec:decorative xmlns:adec="http://schemas.microsoft.com/office/drawing/2017/decorative" val="1"/>
                  </a:ext>
                </a:extLst>
              </p:cNvPr>
              <p:cNvPicPr>
                <a:picLocks noChangeAspect="1"/>
              </p:cNvPicPr>
              <p:nvPr/>
            </p:nvPicPr>
            <p:blipFill rotWithShape="1">
              <a:blip r:embed="rId3"/>
              <a:srcRect/>
              <a:stretch/>
            </p:blipFill>
            <p:spPr>
              <a:xfrm>
                <a:off x="5558310" y="4189414"/>
                <a:ext cx="663239" cy="88446"/>
              </a:xfrm>
              <a:prstGeom prst="rect">
                <a:avLst/>
              </a:prstGeom>
            </p:spPr>
          </p:pic>
          <p:pic>
            <p:nvPicPr>
              <p:cNvPr id="134" name="Graphic 42">
                <a:extLst>
                  <a:ext uri="{FF2B5EF4-FFF2-40B4-BE49-F238E27FC236}">
                    <a16:creationId xmlns:a16="http://schemas.microsoft.com/office/drawing/2014/main" id="{2F82845E-2610-E744-AF0D-228C9868E3D8}"/>
                  </a:ext>
                  <a:ext uri="{C183D7F6-B498-43B3-948B-1728B52AA6E4}">
                    <adec:decorative xmlns:adec="http://schemas.microsoft.com/office/drawing/2017/decorative" val="1"/>
                  </a:ext>
                </a:extLst>
              </p:cNvPr>
              <p:cNvPicPr>
                <a:picLocks noChangeAspect="1"/>
              </p:cNvPicPr>
              <p:nvPr/>
            </p:nvPicPr>
            <p:blipFill rotWithShape="1">
              <a:blip r:embed="rId3"/>
              <a:srcRect/>
              <a:stretch/>
            </p:blipFill>
            <p:spPr>
              <a:xfrm>
                <a:off x="5558310" y="4257837"/>
                <a:ext cx="663239" cy="88446"/>
              </a:xfrm>
              <a:prstGeom prst="rect">
                <a:avLst/>
              </a:prstGeom>
            </p:spPr>
          </p:pic>
        </p:grpSp>
        <p:grpSp>
          <p:nvGrpSpPr>
            <p:cNvPr id="121" name="Group 120">
              <a:extLst>
                <a:ext uri="{FF2B5EF4-FFF2-40B4-BE49-F238E27FC236}">
                  <a16:creationId xmlns:a16="http://schemas.microsoft.com/office/drawing/2014/main" id="{B94ED4D7-11C6-6449-8CF3-588A19B506C0}"/>
                </a:ext>
              </a:extLst>
            </p:cNvPr>
            <p:cNvGrpSpPr/>
            <p:nvPr/>
          </p:nvGrpSpPr>
          <p:grpSpPr>
            <a:xfrm>
              <a:off x="7893888" y="4087352"/>
              <a:ext cx="441702" cy="158176"/>
              <a:chOff x="5558310" y="4108773"/>
              <a:chExt cx="663239" cy="237510"/>
            </a:xfrm>
          </p:grpSpPr>
          <p:pic>
            <p:nvPicPr>
              <p:cNvPr id="128" name="Graphic 47">
                <a:extLst>
                  <a:ext uri="{FF2B5EF4-FFF2-40B4-BE49-F238E27FC236}">
                    <a16:creationId xmlns:a16="http://schemas.microsoft.com/office/drawing/2014/main" id="{57064538-CB79-5845-956B-8CD26A386997}"/>
                  </a:ext>
                  <a:ext uri="{C183D7F6-B498-43B3-948B-1728B52AA6E4}">
                    <adec:decorative xmlns:adec="http://schemas.microsoft.com/office/drawing/2017/decorative" val="1"/>
                  </a:ext>
                </a:extLst>
              </p:cNvPr>
              <p:cNvPicPr>
                <a:picLocks noChangeAspect="1"/>
              </p:cNvPicPr>
              <p:nvPr/>
            </p:nvPicPr>
            <p:blipFill rotWithShape="1">
              <a:blip r:embed="rId3"/>
              <a:srcRect/>
              <a:stretch/>
            </p:blipFill>
            <p:spPr>
              <a:xfrm>
                <a:off x="5558310" y="4108773"/>
                <a:ext cx="663239" cy="88446"/>
              </a:xfrm>
              <a:prstGeom prst="rect">
                <a:avLst/>
              </a:prstGeom>
            </p:spPr>
          </p:pic>
          <p:pic>
            <p:nvPicPr>
              <p:cNvPr id="130" name="Graphic 49">
                <a:extLst>
                  <a:ext uri="{FF2B5EF4-FFF2-40B4-BE49-F238E27FC236}">
                    <a16:creationId xmlns:a16="http://schemas.microsoft.com/office/drawing/2014/main" id="{32A315FA-581E-DD46-BA61-10F74D1DBE55}"/>
                  </a:ext>
                  <a:ext uri="{C183D7F6-B498-43B3-948B-1728B52AA6E4}">
                    <adec:decorative xmlns:adec="http://schemas.microsoft.com/office/drawing/2017/decorative" val="1"/>
                  </a:ext>
                </a:extLst>
              </p:cNvPr>
              <p:cNvPicPr>
                <a:picLocks noChangeAspect="1"/>
              </p:cNvPicPr>
              <p:nvPr/>
            </p:nvPicPr>
            <p:blipFill rotWithShape="1">
              <a:blip r:embed="rId3"/>
              <a:srcRect/>
              <a:stretch/>
            </p:blipFill>
            <p:spPr>
              <a:xfrm>
                <a:off x="5558310" y="4257837"/>
                <a:ext cx="663239" cy="88446"/>
              </a:xfrm>
              <a:prstGeom prst="rect">
                <a:avLst/>
              </a:prstGeom>
            </p:spPr>
          </p:pic>
        </p:grpSp>
        <p:grpSp>
          <p:nvGrpSpPr>
            <p:cNvPr id="122" name="Group 121">
              <a:extLst>
                <a:ext uri="{FF2B5EF4-FFF2-40B4-BE49-F238E27FC236}">
                  <a16:creationId xmlns:a16="http://schemas.microsoft.com/office/drawing/2014/main" id="{C5F30FA3-95A2-3F40-8FEA-1F44EB7B5FBF}"/>
                </a:ext>
              </a:extLst>
            </p:cNvPr>
            <p:cNvGrpSpPr/>
            <p:nvPr/>
          </p:nvGrpSpPr>
          <p:grpSpPr>
            <a:xfrm>
              <a:off x="9221648" y="4103195"/>
              <a:ext cx="441702" cy="158176"/>
              <a:chOff x="5558310" y="4108773"/>
              <a:chExt cx="663239" cy="237510"/>
            </a:xfrm>
          </p:grpSpPr>
          <p:pic>
            <p:nvPicPr>
              <p:cNvPr id="124" name="Graphic 52">
                <a:extLst>
                  <a:ext uri="{FF2B5EF4-FFF2-40B4-BE49-F238E27FC236}">
                    <a16:creationId xmlns:a16="http://schemas.microsoft.com/office/drawing/2014/main" id="{7B78A5BF-A693-A34B-9B2E-8F876FC8112C}"/>
                  </a:ext>
                  <a:ext uri="{C183D7F6-B498-43B3-948B-1728B52AA6E4}">
                    <adec:decorative xmlns:adec="http://schemas.microsoft.com/office/drawing/2017/decorative" val="1"/>
                  </a:ext>
                </a:extLst>
              </p:cNvPr>
              <p:cNvPicPr>
                <a:picLocks noChangeAspect="1"/>
              </p:cNvPicPr>
              <p:nvPr/>
            </p:nvPicPr>
            <p:blipFill rotWithShape="1">
              <a:blip r:embed="rId3"/>
              <a:srcRect/>
              <a:stretch/>
            </p:blipFill>
            <p:spPr>
              <a:xfrm>
                <a:off x="5558310" y="4108773"/>
                <a:ext cx="663239" cy="88446"/>
              </a:xfrm>
              <a:prstGeom prst="rect">
                <a:avLst/>
              </a:prstGeom>
            </p:spPr>
          </p:pic>
          <p:pic>
            <p:nvPicPr>
              <p:cNvPr id="125" name="Graphic 53">
                <a:extLst>
                  <a:ext uri="{FF2B5EF4-FFF2-40B4-BE49-F238E27FC236}">
                    <a16:creationId xmlns:a16="http://schemas.microsoft.com/office/drawing/2014/main" id="{1A154D4A-CC1E-7949-8BDE-7AB898324954}"/>
                  </a:ext>
                  <a:ext uri="{C183D7F6-B498-43B3-948B-1728B52AA6E4}">
                    <adec:decorative xmlns:adec="http://schemas.microsoft.com/office/drawing/2017/decorative" val="1"/>
                  </a:ext>
                </a:extLst>
              </p:cNvPr>
              <p:cNvPicPr>
                <a:picLocks noChangeAspect="1"/>
              </p:cNvPicPr>
              <p:nvPr/>
            </p:nvPicPr>
            <p:blipFill rotWithShape="1">
              <a:blip r:embed="rId3"/>
              <a:srcRect/>
              <a:stretch/>
            </p:blipFill>
            <p:spPr>
              <a:xfrm>
                <a:off x="5558310" y="4189414"/>
                <a:ext cx="663239" cy="88446"/>
              </a:xfrm>
              <a:prstGeom prst="rect">
                <a:avLst/>
              </a:prstGeom>
            </p:spPr>
          </p:pic>
          <p:pic>
            <p:nvPicPr>
              <p:cNvPr id="126" name="Graphic 54">
                <a:extLst>
                  <a:ext uri="{FF2B5EF4-FFF2-40B4-BE49-F238E27FC236}">
                    <a16:creationId xmlns:a16="http://schemas.microsoft.com/office/drawing/2014/main" id="{CC99154C-B198-9641-8A12-A7F1B0DCDFB6}"/>
                  </a:ext>
                  <a:ext uri="{C183D7F6-B498-43B3-948B-1728B52AA6E4}">
                    <adec:decorative xmlns:adec="http://schemas.microsoft.com/office/drawing/2017/decorative" val="1"/>
                  </a:ext>
                </a:extLst>
              </p:cNvPr>
              <p:cNvPicPr>
                <a:picLocks noChangeAspect="1"/>
              </p:cNvPicPr>
              <p:nvPr/>
            </p:nvPicPr>
            <p:blipFill rotWithShape="1">
              <a:blip r:embed="rId3"/>
              <a:srcRect/>
              <a:stretch/>
            </p:blipFill>
            <p:spPr>
              <a:xfrm>
                <a:off x="5558310" y="4257837"/>
                <a:ext cx="663239" cy="88446"/>
              </a:xfrm>
              <a:prstGeom prst="rect">
                <a:avLst/>
              </a:prstGeom>
            </p:spPr>
          </p:pic>
        </p:grpSp>
        <p:cxnSp>
          <p:nvCxnSpPr>
            <p:cNvPr id="43" name="Straight Arrow Connector 42">
              <a:extLst>
                <a:ext uri="{FF2B5EF4-FFF2-40B4-BE49-F238E27FC236}">
                  <a16:creationId xmlns:a16="http://schemas.microsoft.com/office/drawing/2014/main" id="{3D3843AD-7CCD-4658-AF17-51FE261CD470}"/>
                </a:ext>
                <a:ext uri="{C183D7F6-B498-43B3-948B-1728B52AA6E4}">
                  <adec:decorative xmlns:adec="http://schemas.microsoft.com/office/drawing/2017/decorative" val="1"/>
                </a:ext>
              </a:extLst>
            </p:cNvPr>
            <p:cNvCxnSpPr>
              <a:cxnSpLocks/>
            </p:cNvCxnSpPr>
            <p:nvPr/>
          </p:nvCxnSpPr>
          <p:spPr>
            <a:xfrm flipV="1">
              <a:off x="6735409" y="3007776"/>
              <a:ext cx="0" cy="675768"/>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35E40D-C277-45D1-AB0D-40F5554701EA}"/>
                </a:ext>
                <a:ext uri="{C183D7F6-B498-43B3-948B-1728B52AA6E4}">
                  <adec:decorative xmlns:adec="http://schemas.microsoft.com/office/drawing/2017/decorative" val="1"/>
                </a:ext>
              </a:extLst>
            </p:cNvPr>
            <p:cNvCxnSpPr>
              <a:cxnSpLocks/>
            </p:cNvCxnSpPr>
            <p:nvPr/>
          </p:nvCxnSpPr>
          <p:spPr>
            <a:xfrm flipV="1">
              <a:off x="9439584" y="3007776"/>
              <a:ext cx="0" cy="675768"/>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A1F211-B892-4B85-A120-7D4AEBF89E3E}"/>
                </a:ext>
                <a:ext uri="{C183D7F6-B498-43B3-948B-1728B52AA6E4}">
                  <adec:decorative xmlns:adec="http://schemas.microsoft.com/office/drawing/2017/decorative" val="1"/>
                </a:ext>
              </a:extLst>
            </p:cNvPr>
            <p:cNvCxnSpPr>
              <a:cxnSpLocks/>
            </p:cNvCxnSpPr>
            <p:nvPr/>
          </p:nvCxnSpPr>
          <p:spPr>
            <a:xfrm flipV="1">
              <a:off x="8089084" y="3007776"/>
              <a:ext cx="0" cy="675768"/>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5" name="Graphic 4" descr="Icon">
            <a:extLst>
              <a:ext uri="{FF2B5EF4-FFF2-40B4-BE49-F238E27FC236}">
                <a16:creationId xmlns:a16="http://schemas.microsoft.com/office/drawing/2014/main" id="{619D71F9-F6A3-4FE0-9B33-0015B4B6FD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2311" y="2817676"/>
            <a:ext cx="593723" cy="518802"/>
          </a:xfrm>
          <a:prstGeom prst="rect">
            <a:avLst/>
          </a:prstGeom>
          <a:effectLst>
            <a:outerShdw blurRad="50800" dir="2700000" algn="tl" rotWithShape="0">
              <a:prstClr val="black">
                <a:alpha val="40000"/>
              </a:prstClr>
            </a:outerShdw>
          </a:effectLst>
        </p:spPr>
      </p:pic>
      <p:sp>
        <p:nvSpPr>
          <p:cNvPr id="3" name="Content Placeholder 2">
            <a:extLst>
              <a:ext uri="{FF2B5EF4-FFF2-40B4-BE49-F238E27FC236}">
                <a16:creationId xmlns:a16="http://schemas.microsoft.com/office/drawing/2014/main" id="{8509A3BC-486F-4385-939F-5ECA81F88588}"/>
              </a:ext>
            </a:extLst>
          </p:cNvPr>
          <p:cNvSpPr>
            <a:spLocks noGrp="1"/>
          </p:cNvSpPr>
          <p:nvPr>
            <p:ph sz="quarter" idx="4294967295"/>
          </p:nvPr>
        </p:nvSpPr>
        <p:spPr>
          <a:xfrm>
            <a:off x="6448425" y="4986338"/>
            <a:ext cx="4962525" cy="1169551"/>
          </a:xfrm>
        </p:spPr>
        <p:txBody>
          <a:bodyPr/>
          <a:lstStyle/>
          <a:p>
            <a:pPr marL="0" indent="0" defTabSz="914400">
              <a:spcBef>
                <a:spcPts val="0"/>
              </a:spcBef>
              <a:buSzTx/>
              <a:buNone/>
            </a:pPr>
            <a:r>
              <a:rPr lang="en-US" sz="1600" b="1" dirty="0">
                <a:solidFill>
                  <a:schemeClr val="bg1"/>
                </a:solidFill>
                <a:latin typeface="Segoe UI"/>
                <a:cs typeface="+mn-cs"/>
              </a:rPr>
              <a:t>“If we want to scale resources for SQL Managed Instance… we can make changes at scale, while the factory keeps the application running, uninterrupted. That's a game-changer.” </a:t>
            </a:r>
            <a:endParaRPr lang="en-CA" sz="1600" b="1" dirty="0">
              <a:solidFill>
                <a:schemeClr val="bg1"/>
              </a:solidFill>
              <a:latin typeface="Segoe UI"/>
              <a:cs typeface="+mn-cs"/>
            </a:endParaRPr>
          </a:p>
          <a:p>
            <a:pPr marL="0" indent="0" defTabSz="914400">
              <a:spcBef>
                <a:spcPts val="0"/>
              </a:spcBef>
              <a:buSzTx/>
              <a:buNone/>
            </a:pPr>
            <a:r>
              <a:rPr lang="en-US" sz="1200" i="1" dirty="0">
                <a:solidFill>
                  <a:schemeClr val="bg1"/>
                </a:solidFill>
                <a:latin typeface="Segoe UI"/>
                <a:cs typeface="+mn-cs"/>
              </a:rPr>
              <a:t>Sven </a:t>
            </a:r>
            <a:r>
              <a:rPr lang="en-US" sz="1200" i="1" dirty="0" err="1">
                <a:solidFill>
                  <a:schemeClr val="bg1"/>
                </a:solidFill>
                <a:latin typeface="Segoe UI"/>
                <a:cs typeface="+mn-cs"/>
              </a:rPr>
              <a:t>Vollbehr</a:t>
            </a:r>
            <a:r>
              <a:rPr lang="en-US" sz="1200" i="1" dirty="0">
                <a:solidFill>
                  <a:schemeClr val="bg1"/>
                </a:solidFill>
                <a:latin typeface="Segoe UI"/>
                <a:cs typeface="+mn-cs"/>
              </a:rPr>
              <a:t>, Head of Digital Manufacturing, SKF Group</a:t>
            </a:r>
          </a:p>
        </p:txBody>
      </p:sp>
      <p:pic>
        <p:nvPicPr>
          <p:cNvPr id="1034" name="Picture 10" descr="Customer logo">
            <a:extLst>
              <a:ext uri="{FF2B5EF4-FFF2-40B4-BE49-F238E27FC236}">
                <a16:creationId xmlns:a16="http://schemas.microsoft.com/office/drawing/2014/main" id="{243B7FA8-58B0-4133-8552-C77232C26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7778" y="4261318"/>
            <a:ext cx="1076325" cy="400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DAC9FA-CB6C-459F-85B5-7D5C75591C09}"/>
              </a:ext>
            </a:extLst>
          </p:cNvPr>
          <p:cNvSpPr txBox="1"/>
          <p:nvPr/>
        </p:nvSpPr>
        <p:spPr>
          <a:xfrm>
            <a:off x="8791744" y="3255437"/>
            <a:ext cx="187552"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a:t>
            </a:r>
          </a:p>
        </p:txBody>
      </p:sp>
      <p:pic>
        <p:nvPicPr>
          <p:cNvPr id="8" name="Graphic 7">
            <a:extLst>
              <a:ext uri="{FF2B5EF4-FFF2-40B4-BE49-F238E27FC236}">
                <a16:creationId xmlns:a16="http://schemas.microsoft.com/office/drawing/2014/main" id="{E5B566C1-9765-4464-8B36-53ABAAD137A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30256" y="1037330"/>
            <a:ext cx="635320" cy="635320"/>
          </a:xfrm>
          <a:prstGeom prst="rect">
            <a:avLst/>
          </a:prstGeom>
        </p:spPr>
      </p:pic>
      <p:pic>
        <p:nvPicPr>
          <p:cNvPr id="45" name="Graphic 44" descr="Icon">
            <a:extLst>
              <a:ext uri="{FF2B5EF4-FFF2-40B4-BE49-F238E27FC236}">
                <a16:creationId xmlns:a16="http://schemas.microsoft.com/office/drawing/2014/main" id="{BA2E0895-B7D4-43DB-97CF-24E7A3AF5C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960" y="2817675"/>
            <a:ext cx="593723" cy="518802"/>
          </a:xfrm>
          <a:prstGeom prst="rect">
            <a:avLst/>
          </a:prstGeom>
          <a:effectLst>
            <a:outerShdw blurRad="50800" dir="2700000" algn="tl" rotWithShape="0">
              <a:prstClr val="black">
                <a:alpha val="40000"/>
              </a:prstClr>
            </a:outerShdw>
          </a:effectLst>
        </p:spPr>
      </p:pic>
      <p:pic>
        <p:nvPicPr>
          <p:cNvPr id="46" name="Graphic 45" descr="Icon">
            <a:extLst>
              <a:ext uri="{FF2B5EF4-FFF2-40B4-BE49-F238E27FC236}">
                <a16:creationId xmlns:a16="http://schemas.microsoft.com/office/drawing/2014/main" id="{F39DC593-D889-4FAF-9C27-E2A32B5C1B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5809" y="2817675"/>
            <a:ext cx="593723" cy="518802"/>
          </a:xfrm>
          <a:prstGeom prst="rect">
            <a:avLst/>
          </a:prstGeom>
          <a:effectLst>
            <a:outerShdw blurRad="50800" dir="2700000" algn="tl" rotWithShape="0">
              <a:prstClr val="black">
                <a:alpha val="40000"/>
              </a:prstClr>
            </a:outerShdw>
          </a:effectLst>
        </p:spPr>
      </p:pic>
      <p:cxnSp>
        <p:nvCxnSpPr>
          <p:cNvPr id="18" name="Straight Connector 17">
            <a:extLst>
              <a:ext uri="{FF2B5EF4-FFF2-40B4-BE49-F238E27FC236}">
                <a16:creationId xmlns:a16="http://schemas.microsoft.com/office/drawing/2014/main" id="{2DE5932C-1B10-4AD7-82B3-C63783C09528}"/>
              </a:ext>
              <a:ext uri="{C183D7F6-B498-43B3-948B-1728B52AA6E4}">
                <adec:decorative xmlns:adec="http://schemas.microsoft.com/office/drawing/2017/decorative" val="1"/>
              </a:ext>
            </a:extLst>
          </p:cNvPr>
          <p:cNvCxnSpPr>
            <a:cxnSpLocks/>
          </p:cNvCxnSpPr>
          <p:nvPr/>
        </p:nvCxnSpPr>
        <p:spPr>
          <a:xfrm>
            <a:off x="10211540" y="3065878"/>
            <a:ext cx="457200" cy="0"/>
          </a:xfrm>
          <a:prstGeom prst="line">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5872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arge light theme container">
            <a:extLst>
              <a:ext uri="{FF2B5EF4-FFF2-40B4-BE49-F238E27FC236}">
                <a16:creationId xmlns:a16="http://schemas.microsoft.com/office/drawing/2014/main" id="{99248CEA-F2D7-4F9A-87BD-621D7A991E13}"/>
              </a:ext>
              <a:ext uri="{C183D7F6-B498-43B3-948B-1728B52AA6E4}">
                <adec:decorative xmlns:adec="http://schemas.microsoft.com/office/drawing/2017/decorative" val="0"/>
              </a:ext>
            </a:extLst>
          </p:cNvPr>
          <p:cNvPicPr>
            <a:picLocks noChangeAspect="1"/>
          </p:cNvPicPr>
          <p:nvPr/>
        </p:nvPicPr>
        <p:blipFill rotWithShape="1">
          <a:blip r:embed="rId3"/>
          <a:srcRect r="6638" b="8533"/>
          <a:stretch/>
        </p:blipFill>
        <p:spPr>
          <a:xfrm>
            <a:off x="6096000" y="292100"/>
            <a:ext cx="5801868" cy="6272784"/>
          </a:xfrm>
          <a:prstGeom prst="roundRect">
            <a:avLst>
              <a:gd name="adj" fmla="val 1082"/>
            </a:avLst>
          </a:prstGeom>
          <a:effectLst>
            <a:outerShdw blurRad="127000" dist="127000" dir="2700000" algn="tl" rotWithShape="0">
              <a:srgbClr val="2F2F2F">
                <a:alpha val="50000"/>
              </a:srgbClr>
            </a:outerShdw>
          </a:effectLst>
        </p:spPr>
      </p:pic>
      <p:grpSp>
        <p:nvGrpSpPr>
          <p:cNvPr id="113" name="Group 112">
            <a:extLst>
              <a:ext uri="{FF2B5EF4-FFF2-40B4-BE49-F238E27FC236}">
                <a16:creationId xmlns:a16="http://schemas.microsoft.com/office/drawing/2014/main" id="{5FE601D1-3CF1-4BCB-B0EA-C6A2EF5724FF}"/>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88" name="Freeform: Shape 87">
              <a:extLst>
                <a:ext uri="{FF2B5EF4-FFF2-40B4-BE49-F238E27FC236}">
                  <a16:creationId xmlns:a16="http://schemas.microsoft.com/office/drawing/2014/main" id="{F4D04A17-D65A-45D1-B6D8-6A826FF09872}"/>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231252C-EAC0-495A-94F0-4A3D56200A38}"/>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54D469F8-2846-4494-B271-BB7F71E2CBC4}"/>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4FAF1FAB-BEB4-4B33-9D23-704EB0094227}"/>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DB39D4EF-A84F-4279-8B6B-B3295C7B1162}"/>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8FB8734-955E-486E-B2E1-C8451A490015}"/>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2C1C6D3F-A693-40B8-A865-4639152C81F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7E85199-908C-492B-9722-01193CB0B9C3}"/>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1ADCF0B-85AC-48BD-BB83-922B7BBC1E76}"/>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4B03DE8-9F69-4BFF-AD06-2AA7DB728151}"/>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8E69C03-47DD-4E2C-B2CB-87175CE7366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16909790-13DF-493F-8156-34E5C4FA26A8}"/>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EB858783-FB71-49A6-9D01-86BE376C2D50}"/>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70AF3EDE-1724-4EFE-A5E3-609A133D6595}"/>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339FA478-18E3-4258-8B71-ED2C69BFEA39}"/>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31243C21-2C2B-445D-A1DE-10F8F8CB4929}"/>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9E460381-18D5-4FCA-A3B2-39C850215923}"/>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AA6D849D-3D3D-4BB9-BCC6-22FACD49A6A6}"/>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093E22B-DC5B-48B5-9CFB-A98D1593477A}"/>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0BFBB07-4736-4CA4-95B4-D9DEC2E4364F}"/>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802C9EC-EE5B-481A-9A35-B1AC205E621D}"/>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58A01779-6054-4D50-9C5A-AFCC1532AE0A}"/>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E38E588-4695-4A8B-9FB8-AB24052AA83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2ED38860-285D-4322-BCE8-7F2C8F8C2754}"/>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9875827" y="5450457"/>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90424C0D-E334-4BD4-B1F1-5C635A963B59}"/>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89770ED6-149E-4E2F-BE60-EB66AF517AA3}"/>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A6BCEC85-FFA8-4133-B244-329AAFA0E530}"/>
              </a:ext>
              <a:ext uri="{C183D7F6-B498-43B3-948B-1728B52AA6E4}">
                <adec:decorative xmlns:adec="http://schemas.microsoft.com/office/drawing/2017/decorative" val="1"/>
              </a:ext>
            </a:extLst>
          </p:cNvPr>
          <p:cNvPicPr>
            <a:picLocks noChangeAspect="1"/>
          </p:cNvPicPr>
          <p:nvPr/>
        </p:nvPicPr>
        <p:blipFill rotWithShape="1">
          <a:blip r:embed="rId4"/>
          <a:srcRect l="673" r="673" b="21429"/>
          <a:stretch/>
        </p:blipFill>
        <p:spPr>
          <a:xfrm>
            <a:off x="6594154" y="4392701"/>
            <a:ext cx="4805560" cy="950825"/>
          </a:xfrm>
          <a:prstGeom prst="roundRect">
            <a:avLst>
              <a:gd name="adj" fmla="val 7712"/>
            </a:avLst>
          </a:prstGeom>
        </p:spPr>
      </p:pic>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8786284" y="292100"/>
            <a:ext cx="422705" cy="3609975"/>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6350" cap="rnd">
              <a:gradFill flip="none" rotWithShape="1">
                <a:gsLst>
                  <a:gs pos="100000">
                    <a:srgbClr val="0078D4"/>
                  </a:gs>
                  <a:gs pos="0">
                    <a:srgbClr val="706FCE"/>
                  </a:gs>
                </a:gsLst>
                <a:lin ang="16200000" scaled="1"/>
                <a:tileRect/>
              </a:gradFill>
              <a:prstDash val="solid"/>
              <a:round/>
            </a:ln>
          </p:spPr>
        </p:cxnSp>
      </p:grpSp>
      <p:sp>
        <p:nvSpPr>
          <p:cNvPr id="52" name="Rectangle: Rounded Corners 51">
            <a:extLst>
              <a:ext uri="{FF2B5EF4-FFF2-40B4-BE49-F238E27FC236}">
                <a16:creationId xmlns:a16="http://schemas.microsoft.com/office/drawing/2014/main" id="{4A0AEE09-8D37-485E-97CB-07143A4D3370}"/>
              </a:ext>
            </a:extLst>
          </p:cNvPr>
          <p:cNvSpPr/>
          <p:nvPr/>
        </p:nvSpPr>
        <p:spPr bwMode="auto">
          <a:xfrm>
            <a:off x="7457963" y="2763102"/>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20" name="TextBox 119">
            <a:extLst>
              <a:ext uri="{FF2B5EF4-FFF2-40B4-BE49-F238E27FC236}">
                <a16:creationId xmlns:a16="http://schemas.microsoft.com/office/drawing/2014/main" id="{E854736C-5C0D-4953-A19C-4E29DB2F7627}"/>
              </a:ext>
            </a:extLst>
          </p:cNvPr>
          <p:cNvSpPr txBox="1"/>
          <p:nvPr/>
        </p:nvSpPr>
        <p:spPr>
          <a:xfrm>
            <a:off x="7927973" y="3463923"/>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53" name="Rectangle: Rounded Corners 52">
            <a:extLst>
              <a:ext uri="{FF2B5EF4-FFF2-40B4-BE49-F238E27FC236}">
                <a16:creationId xmlns:a16="http://schemas.microsoft.com/office/drawing/2014/main" id="{24AB3C52-0929-4201-A82D-1F1D73A4C863}"/>
              </a:ext>
            </a:extLst>
          </p:cNvPr>
          <p:cNvSpPr/>
          <p:nvPr/>
        </p:nvSpPr>
        <p:spPr bwMode="auto">
          <a:xfrm>
            <a:off x="7457963" y="1727300"/>
            <a:ext cx="3077943" cy="1435884"/>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1B0F0E00-E8B5-416A-9103-82B57619231C}"/>
              </a:ext>
            </a:extLst>
          </p:cNvPr>
          <p:cNvSpPr txBox="1"/>
          <p:nvPr/>
        </p:nvSpPr>
        <p:spPr>
          <a:xfrm>
            <a:off x="7927973" y="2428122"/>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sp>
        <p:nvSpPr>
          <p:cNvPr id="54" name="Rectangle: Rounded Corners 53">
            <a:extLst>
              <a:ext uri="{FF2B5EF4-FFF2-40B4-BE49-F238E27FC236}">
                <a16:creationId xmlns:a16="http://schemas.microsoft.com/office/drawing/2014/main" id="{6A80F8A6-39FF-42EB-BBF3-450007CB0B37}"/>
              </a:ext>
            </a:extLst>
          </p:cNvPr>
          <p:cNvSpPr/>
          <p:nvPr/>
        </p:nvSpPr>
        <p:spPr bwMode="auto">
          <a:xfrm>
            <a:off x="7457963" y="691499"/>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EF8781B7-D919-44DC-8F49-3CC56AFAF126}"/>
              </a:ext>
            </a:extLst>
          </p:cNvPr>
          <p:cNvSpPr txBox="1"/>
          <p:nvPr/>
        </p:nvSpPr>
        <p:spPr>
          <a:xfrm>
            <a:off x="7927973" y="1392321"/>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sp>
        <p:nvSpPr>
          <p:cNvPr id="3" name="Text Placeholder 2">
            <a:extLst>
              <a:ext uri="{FF2B5EF4-FFF2-40B4-BE49-F238E27FC236}">
                <a16:creationId xmlns:a16="http://schemas.microsoft.com/office/drawing/2014/main" id="{D95F2C06-A8F4-4837-9C12-3630690D61AA}"/>
              </a:ext>
            </a:extLst>
          </p:cNvPr>
          <p:cNvSpPr>
            <a:spLocks noGrp="1"/>
          </p:cNvSpPr>
          <p:nvPr>
            <p:ph type="body" sz="quarter" idx="10"/>
          </p:nvPr>
        </p:nvSpPr>
        <p:spPr/>
        <p:txBody>
          <a:bodyPr/>
          <a:lstStyle/>
          <a:p>
            <a:r>
              <a:rPr lang="en-US"/>
              <a:t>02-01.02</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7925944" y="3906975"/>
            <a:ext cx="2141981" cy="687254"/>
            <a:chOff x="15851888" y="7813949"/>
            <a:chExt cx="4283962"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6350" cap="rnd">
              <a:gradFill flip="none" rotWithShape="1">
                <a:gsLst>
                  <a:gs pos="18000">
                    <a:srgbClr val="D2D2D2"/>
                  </a:gs>
                  <a:gs pos="3000">
                    <a:srgbClr val="D2D2D2">
                      <a:alpha val="0"/>
                    </a:srgbClr>
                  </a:gs>
                  <a:gs pos="43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9586001" y="426942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8675302" y="431206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8968680" y="3909197"/>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9121181" y="411956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9276121" y="4315141"/>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3278B439-EB4C-441B-8DD9-694A3C759151}"/>
              </a:ext>
              <a:ext uri="{C183D7F6-B498-43B3-948B-1728B52AA6E4}">
                <adec:decorative xmlns:adec="http://schemas.microsoft.com/office/drawing/2017/decorative" val="1"/>
              </a:ext>
            </a:extLst>
          </p:cNvPr>
          <p:cNvGrpSpPr/>
          <p:nvPr/>
        </p:nvGrpSpPr>
        <p:grpSpPr>
          <a:xfrm>
            <a:off x="8786284" y="3133587"/>
            <a:ext cx="422705" cy="242721"/>
            <a:chOff x="17572567" y="584200"/>
            <a:chExt cx="845410" cy="5719234"/>
          </a:xfrm>
        </p:grpSpPr>
        <p:cxnSp>
          <p:nvCxnSpPr>
            <p:cNvPr id="149" name="Straight Connector 67">
              <a:extLst>
                <a:ext uri="{FF2B5EF4-FFF2-40B4-BE49-F238E27FC236}">
                  <a16:creationId xmlns:a16="http://schemas.microsoft.com/office/drawing/2014/main" id="{13D58C5C-09BB-445C-AE34-C3F9FBC7D701}"/>
                </a:ext>
              </a:extLst>
            </p:cNvPr>
            <p:cNvCxnSpPr>
              <a:cxnSpLocks/>
            </p:cNvCxnSpPr>
            <p:nvPr/>
          </p:nvCxnSpPr>
          <p:spPr>
            <a:xfrm flipV="1">
              <a:off x="17572567"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0" name="Straight Connector 67">
              <a:extLst>
                <a:ext uri="{FF2B5EF4-FFF2-40B4-BE49-F238E27FC236}">
                  <a16:creationId xmlns:a16="http://schemas.microsoft.com/office/drawing/2014/main" id="{1ECA70CA-82FC-4202-B916-9A2E3E0333F2}"/>
                </a:ext>
              </a:extLst>
            </p:cNvPr>
            <p:cNvCxnSpPr>
              <a:cxnSpLocks/>
            </p:cNvCxnSpPr>
            <p:nvPr/>
          </p:nvCxnSpPr>
          <p:spPr>
            <a:xfrm flipV="1">
              <a:off x="17783919"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1" name="Straight Connector 67">
              <a:extLst>
                <a:ext uri="{FF2B5EF4-FFF2-40B4-BE49-F238E27FC236}">
                  <a16:creationId xmlns:a16="http://schemas.microsoft.com/office/drawing/2014/main" id="{DA166507-C87B-4579-A4FA-B3EC54D26DFF}"/>
                </a:ext>
              </a:extLst>
            </p:cNvPr>
            <p:cNvCxnSpPr>
              <a:cxnSpLocks/>
            </p:cNvCxnSpPr>
            <p:nvPr/>
          </p:nvCxnSpPr>
          <p:spPr>
            <a:xfrm flipV="1">
              <a:off x="17995271"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2" name="Straight Connector 67">
              <a:extLst>
                <a:ext uri="{FF2B5EF4-FFF2-40B4-BE49-F238E27FC236}">
                  <a16:creationId xmlns:a16="http://schemas.microsoft.com/office/drawing/2014/main" id="{76E02757-61A0-426C-BEC5-6A19AB26FD39}"/>
                </a:ext>
              </a:extLst>
            </p:cNvPr>
            <p:cNvCxnSpPr>
              <a:cxnSpLocks/>
            </p:cNvCxnSpPr>
            <p:nvPr/>
          </p:nvCxnSpPr>
          <p:spPr>
            <a:xfrm flipV="1">
              <a:off x="18206623"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3" name="Straight Connector 67">
              <a:extLst>
                <a:ext uri="{FF2B5EF4-FFF2-40B4-BE49-F238E27FC236}">
                  <a16:creationId xmlns:a16="http://schemas.microsoft.com/office/drawing/2014/main" id="{288EE9D2-B77A-498E-BADC-CF2685BEC0C2}"/>
                </a:ext>
              </a:extLst>
            </p:cNvPr>
            <p:cNvCxnSpPr>
              <a:cxnSpLocks/>
            </p:cNvCxnSpPr>
            <p:nvPr/>
          </p:nvCxnSpPr>
          <p:spPr>
            <a:xfrm flipV="1">
              <a:off x="18417977" y="584200"/>
              <a:ext cx="0" cy="5719234"/>
            </a:xfrm>
            <a:prstGeom prst="straightConnector1">
              <a:avLst/>
            </a:prstGeom>
            <a:noFill/>
            <a:ln w="6350" cap="rnd">
              <a:gradFill flip="none" rotWithShape="1">
                <a:gsLst>
                  <a:gs pos="5000">
                    <a:schemeClr val="tx1">
                      <a:alpha val="0"/>
                    </a:schemeClr>
                  </a:gs>
                  <a:gs pos="21000">
                    <a:srgbClr val="2977D4"/>
                  </a:gs>
                  <a:gs pos="100000">
                    <a:srgbClr val="2977D4"/>
                  </a:gs>
                </a:gsLst>
                <a:lin ang="5400000" scaled="1"/>
                <a:tileRect/>
              </a:gradFill>
              <a:prstDash val="solid"/>
              <a:round/>
            </a:ln>
          </p:spPr>
        </p:cxnSp>
      </p:grpSp>
      <p:grpSp>
        <p:nvGrpSpPr>
          <p:cNvPr id="154" name="Group 153">
            <a:extLst>
              <a:ext uri="{FF2B5EF4-FFF2-40B4-BE49-F238E27FC236}">
                <a16:creationId xmlns:a16="http://schemas.microsoft.com/office/drawing/2014/main" id="{596A3C49-3210-41A4-8BAC-E99D3D679C81}"/>
              </a:ext>
              <a:ext uri="{C183D7F6-B498-43B3-948B-1728B52AA6E4}">
                <adec:decorative xmlns:adec="http://schemas.microsoft.com/office/drawing/2017/decorative" val="1"/>
              </a:ext>
            </a:extLst>
          </p:cNvPr>
          <p:cNvGrpSpPr/>
          <p:nvPr/>
        </p:nvGrpSpPr>
        <p:grpSpPr>
          <a:xfrm>
            <a:off x="8786284" y="2092325"/>
            <a:ext cx="422705" cy="246775"/>
            <a:chOff x="17572567" y="584200"/>
            <a:chExt cx="845410" cy="5719234"/>
          </a:xfrm>
        </p:grpSpPr>
        <p:cxnSp>
          <p:nvCxnSpPr>
            <p:cNvPr id="155" name="Straight Connector 67">
              <a:extLst>
                <a:ext uri="{FF2B5EF4-FFF2-40B4-BE49-F238E27FC236}">
                  <a16:creationId xmlns:a16="http://schemas.microsoft.com/office/drawing/2014/main" id="{2EC998AF-CEEB-4430-8C9C-1D2443FD53D9}"/>
                </a:ext>
              </a:extLst>
            </p:cNvPr>
            <p:cNvCxnSpPr>
              <a:cxnSpLocks/>
            </p:cNvCxnSpPr>
            <p:nvPr/>
          </p:nvCxnSpPr>
          <p:spPr>
            <a:xfrm flipV="1">
              <a:off x="17572567"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6" name="Straight Connector 67">
              <a:extLst>
                <a:ext uri="{FF2B5EF4-FFF2-40B4-BE49-F238E27FC236}">
                  <a16:creationId xmlns:a16="http://schemas.microsoft.com/office/drawing/2014/main" id="{D42FA499-A761-4B23-9D41-83ED8F385B42}"/>
                </a:ext>
              </a:extLst>
            </p:cNvPr>
            <p:cNvCxnSpPr>
              <a:cxnSpLocks/>
            </p:cNvCxnSpPr>
            <p:nvPr/>
          </p:nvCxnSpPr>
          <p:spPr>
            <a:xfrm flipV="1">
              <a:off x="17783919"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7" name="Straight Connector 67">
              <a:extLst>
                <a:ext uri="{FF2B5EF4-FFF2-40B4-BE49-F238E27FC236}">
                  <a16:creationId xmlns:a16="http://schemas.microsoft.com/office/drawing/2014/main" id="{3CB44589-787C-4B78-9ACD-E9F2D0EC6A11}"/>
                </a:ext>
              </a:extLst>
            </p:cNvPr>
            <p:cNvCxnSpPr>
              <a:cxnSpLocks/>
            </p:cNvCxnSpPr>
            <p:nvPr/>
          </p:nvCxnSpPr>
          <p:spPr>
            <a:xfrm flipV="1">
              <a:off x="17995271"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8" name="Straight Connector 67">
              <a:extLst>
                <a:ext uri="{FF2B5EF4-FFF2-40B4-BE49-F238E27FC236}">
                  <a16:creationId xmlns:a16="http://schemas.microsoft.com/office/drawing/2014/main" id="{7FA3747A-22BE-4E9D-8E2A-B685AFBD76EE}"/>
                </a:ext>
              </a:extLst>
            </p:cNvPr>
            <p:cNvCxnSpPr>
              <a:cxnSpLocks/>
            </p:cNvCxnSpPr>
            <p:nvPr/>
          </p:nvCxnSpPr>
          <p:spPr>
            <a:xfrm flipV="1">
              <a:off x="18206623"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9" name="Straight Connector 67">
              <a:extLst>
                <a:ext uri="{FF2B5EF4-FFF2-40B4-BE49-F238E27FC236}">
                  <a16:creationId xmlns:a16="http://schemas.microsoft.com/office/drawing/2014/main" id="{B589BA58-7BFE-414F-8E2A-057BEF380F72}"/>
                </a:ext>
              </a:extLst>
            </p:cNvPr>
            <p:cNvCxnSpPr>
              <a:cxnSpLocks/>
            </p:cNvCxnSpPr>
            <p:nvPr/>
          </p:nvCxnSpPr>
          <p:spPr>
            <a:xfrm flipV="1">
              <a:off x="18417977" y="584200"/>
              <a:ext cx="0" cy="5719234"/>
            </a:xfrm>
            <a:prstGeom prst="straightConnector1">
              <a:avLst/>
            </a:prstGeom>
            <a:noFill/>
            <a:ln w="6350" cap="rnd">
              <a:gradFill flip="none" rotWithShape="1">
                <a:gsLst>
                  <a:gs pos="5000">
                    <a:schemeClr val="tx1">
                      <a:alpha val="0"/>
                    </a:schemeClr>
                  </a:gs>
                  <a:gs pos="21000">
                    <a:srgbClr val="5275D2"/>
                  </a:gs>
                  <a:gs pos="100000">
                    <a:srgbClr val="5275D2"/>
                  </a:gs>
                </a:gsLst>
                <a:lin ang="5400000" scaled="1"/>
                <a:tileRect/>
              </a:gradFill>
              <a:prstDash val="solid"/>
              <a:round/>
            </a:ln>
          </p:spPr>
        </p:cxn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970433" y="2088344"/>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9075594" y="778174"/>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9077036" y="3029986"/>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8863975" y="3121482"/>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8864032" y="385762"/>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758410" y="2915850"/>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9181390" y="2111621"/>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8863886" y="1892892"/>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758124" y="570492"/>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9180369" y="968674"/>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9180369" y="529466"/>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52808EE-EE2A-400E-A44E-B584319BB95D}"/>
              </a:ext>
              <a:ext uri="{C183D7F6-B498-43B3-948B-1728B52AA6E4}">
                <adec:decorative xmlns:adec="http://schemas.microsoft.com/office/drawing/2017/decorative" val="1"/>
              </a:ext>
            </a:extLst>
          </p:cNvPr>
          <p:cNvGrpSpPr/>
          <p:nvPr/>
        </p:nvGrpSpPr>
        <p:grpSpPr>
          <a:xfrm>
            <a:off x="8786284" y="1068826"/>
            <a:ext cx="422705" cy="234473"/>
            <a:chOff x="17572567" y="584200"/>
            <a:chExt cx="845410" cy="5719234"/>
          </a:xfrm>
        </p:grpSpPr>
        <p:cxnSp>
          <p:nvCxnSpPr>
            <p:cNvPr id="161" name="Straight Connector 67">
              <a:extLst>
                <a:ext uri="{FF2B5EF4-FFF2-40B4-BE49-F238E27FC236}">
                  <a16:creationId xmlns:a16="http://schemas.microsoft.com/office/drawing/2014/main" id="{F1C18443-B3CF-4992-AAAE-FA56247CA0D6}"/>
                </a:ext>
              </a:extLst>
            </p:cNvPr>
            <p:cNvCxnSpPr>
              <a:cxnSpLocks/>
            </p:cNvCxnSpPr>
            <p:nvPr/>
          </p:nvCxnSpPr>
          <p:spPr>
            <a:xfrm flipV="1">
              <a:off x="17572567"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2" name="Straight Connector 67">
              <a:extLst>
                <a:ext uri="{FF2B5EF4-FFF2-40B4-BE49-F238E27FC236}">
                  <a16:creationId xmlns:a16="http://schemas.microsoft.com/office/drawing/2014/main" id="{FCF33E57-B6F5-47A1-9199-5E68E30B26D4}"/>
                </a:ext>
              </a:extLst>
            </p:cNvPr>
            <p:cNvCxnSpPr>
              <a:cxnSpLocks/>
            </p:cNvCxnSpPr>
            <p:nvPr/>
          </p:nvCxnSpPr>
          <p:spPr>
            <a:xfrm flipV="1">
              <a:off x="17783919"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3" name="Straight Connector 67">
              <a:extLst>
                <a:ext uri="{FF2B5EF4-FFF2-40B4-BE49-F238E27FC236}">
                  <a16:creationId xmlns:a16="http://schemas.microsoft.com/office/drawing/2014/main" id="{A2C2B95B-47B1-406C-9598-DF76A817EB49}"/>
                </a:ext>
              </a:extLst>
            </p:cNvPr>
            <p:cNvCxnSpPr>
              <a:cxnSpLocks/>
            </p:cNvCxnSpPr>
            <p:nvPr/>
          </p:nvCxnSpPr>
          <p:spPr>
            <a:xfrm flipV="1">
              <a:off x="17995271"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4" name="Straight Connector 67">
              <a:extLst>
                <a:ext uri="{FF2B5EF4-FFF2-40B4-BE49-F238E27FC236}">
                  <a16:creationId xmlns:a16="http://schemas.microsoft.com/office/drawing/2014/main" id="{7B8B9585-09DB-460E-9CE1-103CCB363E52}"/>
                </a:ext>
              </a:extLst>
            </p:cNvPr>
            <p:cNvCxnSpPr>
              <a:cxnSpLocks/>
            </p:cNvCxnSpPr>
            <p:nvPr/>
          </p:nvCxnSpPr>
          <p:spPr>
            <a:xfrm flipV="1">
              <a:off x="18206623"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5" name="Straight Connector 67">
              <a:extLst>
                <a:ext uri="{FF2B5EF4-FFF2-40B4-BE49-F238E27FC236}">
                  <a16:creationId xmlns:a16="http://schemas.microsoft.com/office/drawing/2014/main" id="{9B7E4CA9-A794-47CF-B723-A1EB5F1345A0}"/>
                </a:ext>
              </a:extLst>
            </p:cNvPr>
            <p:cNvCxnSpPr>
              <a:cxnSpLocks/>
            </p:cNvCxnSpPr>
            <p:nvPr/>
          </p:nvCxnSpPr>
          <p:spPr>
            <a:xfrm flipV="1">
              <a:off x="18417977" y="584200"/>
              <a:ext cx="0" cy="5719234"/>
            </a:xfrm>
            <a:prstGeom prst="straightConnector1">
              <a:avLst/>
            </a:prstGeom>
            <a:noFill/>
            <a:ln w="6350" cap="rnd">
              <a:gradFill flip="none" rotWithShape="1">
                <a:gsLst>
                  <a:gs pos="5000">
                    <a:schemeClr val="tx1">
                      <a:alpha val="0"/>
                    </a:schemeClr>
                  </a:gs>
                  <a:gs pos="21000">
                    <a:srgbClr val="6573D1"/>
                  </a:gs>
                  <a:gs pos="100000">
                    <a:srgbClr val="6573D1"/>
                  </a:gs>
                </a:gsLst>
                <a:lin ang="5400000" scaled="1"/>
                <a:tileRect/>
              </a:gradFill>
              <a:prstDash val="solid"/>
              <a:round/>
            </a:ln>
          </p:spPr>
        </p:cxnSp>
      </p:gr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solidFill>
            <a:srgbClr val="1078D4"/>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D62340B2-A768-49F4-ADC2-F3ED962F7E5B}"/>
              </a:ext>
              <a:ext uri="{C183D7F6-B498-43B3-948B-1728B52AA6E4}">
                <adec:decorative xmlns:adec="http://schemas.microsoft.com/office/drawing/2017/decorative" val="1"/>
              </a:ext>
            </a:extLst>
          </p:cNvPr>
          <p:cNvSpPr>
            <a:spLocks noChangeAspect="1"/>
          </p:cNvSpPr>
          <p:nvPr/>
        </p:nvSpPr>
        <p:spPr bwMode="auto">
          <a:xfrm>
            <a:off x="9182147" y="3010307"/>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DB0DA93F-E635-4BA3-B962-E625FF13EEE8}"/>
              </a:ext>
              <a:ext uri="{C183D7F6-B498-43B3-948B-1728B52AA6E4}">
                <adec:decorative xmlns:adec="http://schemas.microsoft.com/office/drawing/2017/decorative" val="1"/>
              </a:ext>
            </a:extLst>
          </p:cNvPr>
          <p:cNvSpPr>
            <a:spLocks noChangeAspect="1"/>
          </p:cNvSpPr>
          <p:nvPr/>
        </p:nvSpPr>
        <p:spPr bwMode="auto">
          <a:xfrm>
            <a:off x="8971010" y="3201600"/>
            <a:ext cx="53847" cy="53847"/>
          </a:xfrm>
          <a:prstGeom prst="ellipse">
            <a:avLst/>
          </a:prstGeom>
          <a:solidFill>
            <a:srgbClr val="4176C0"/>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8759295" y="2088344"/>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9077405" y="1892892"/>
            <a:ext cx="53847" cy="53847"/>
          </a:xfrm>
          <a:prstGeom prst="ellipse">
            <a:avLst/>
          </a:prstGeom>
          <a:solidFill>
            <a:srgbClr val="5775D2"/>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8971114" y="1068826"/>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8864032" y="881062"/>
            <a:ext cx="53847" cy="53847"/>
          </a:xfrm>
          <a:prstGeom prst="ellipse">
            <a:avLst/>
          </a:prstGeom>
          <a:solidFill>
            <a:srgbClr val="706FCE"/>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TextBox 131">
            <a:extLst>
              <a:ext uri="{FF2B5EF4-FFF2-40B4-BE49-F238E27FC236}">
                <a16:creationId xmlns:a16="http://schemas.microsoft.com/office/drawing/2014/main" id="{0950A6F1-124B-4A42-87C1-D74BC1707A8A}"/>
              </a:ext>
            </a:extLst>
          </p:cNvPr>
          <p:cNvSpPr txBox="1"/>
          <p:nvPr/>
        </p:nvSpPr>
        <p:spPr>
          <a:xfrm>
            <a:off x="7040118" y="5279925"/>
            <a:ext cx="3913632" cy="769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noFill/>
                <a:effectLst/>
                <a:uLnTx/>
                <a:uFillTx/>
                <a:latin typeface="Segoe UI Semibold"/>
                <a:ea typeface="+mn-ea"/>
                <a:cs typeface="+mn-cs"/>
              </a:rPr>
              <a:t>Operational databases   </a:t>
            </a:r>
            <a:r>
              <a:rPr kumimoji="0" lang="en-US" sz="500" b="0" i="0" u="none" strike="noStrike" kern="1200" cap="none" spc="0" normalizeH="0" baseline="14000" noProof="0">
                <a:ln>
                  <a:noFill/>
                </a:ln>
                <a:noFill/>
                <a:effectLst/>
                <a:uLnTx/>
                <a:uFillTx/>
                <a:latin typeface="Segoe UI Semibold"/>
                <a:ea typeface="+mn-ea"/>
                <a:cs typeface="+mn-cs"/>
              </a:rPr>
              <a:t>|</a:t>
            </a:r>
            <a:r>
              <a:rPr kumimoji="0" lang="en-US" sz="500" b="0" i="0" u="none" strike="noStrike" kern="1200" cap="none" spc="0" normalizeH="0" baseline="0" noProof="0">
                <a:ln>
                  <a:noFill/>
                </a:ln>
                <a:noFill/>
                <a:effectLst/>
                <a:uLnTx/>
                <a:uFillTx/>
                <a:latin typeface="Segoe UI Semibold"/>
                <a:ea typeface="+mn-ea"/>
                <a:cs typeface="+mn-cs"/>
              </a:rPr>
              <a:t>   Analytics   </a:t>
            </a:r>
            <a:r>
              <a:rPr kumimoji="0" lang="en-US" sz="500" b="0" i="0" u="none" strike="noStrike" kern="1200" cap="none" spc="0" normalizeH="0" baseline="14000" noProof="0">
                <a:ln>
                  <a:noFill/>
                </a:ln>
                <a:noFill/>
                <a:effectLst/>
                <a:uLnTx/>
                <a:uFillTx/>
                <a:latin typeface="Segoe UI Semibold"/>
                <a:ea typeface="+mn-ea"/>
                <a:cs typeface="+mn-cs"/>
              </a:rPr>
              <a:t>|</a:t>
            </a:r>
            <a:r>
              <a:rPr kumimoji="0" lang="en-US" sz="500" b="0" i="0" u="none" strike="noStrike" kern="1200" cap="none" spc="0" normalizeH="0" baseline="0" noProof="0">
                <a:ln>
                  <a:noFill/>
                </a:ln>
                <a:noFill/>
                <a:effectLst/>
                <a:uLnTx/>
                <a:uFillTx/>
                <a:latin typeface="Segoe UI Semibold"/>
                <a:ea typeface="+mn-ea"/>
                <a:cs typeface="+mn-cs"/>
              </a:rPr>
              <a:t>   Data governance </a:t>
            </a:r>
          </a:p>
        </p:txBody>
      </p:sp>
      <p:sp>
        <p:nvSpPr>
          <p:cNvPr id="112" name="Title 1">
            <a:extLst>
              <a:ext uri="{FF2B5EF4-FFF2-40B4-BE49-F238E27FC236}">
                <a16:creationId xmlns:a16="http://schemas.microsoft.com/office/drawing/2014/main" id="{1131570E-0C7E-341E-320E-EADA30AE90C4}"/>
              </a:ext>
              <a:ext uri="{C183D7F6-B498-43B3-948B-1728B52AA6E4}">
                <adec:decorative xmlns:adec="http://schemas.microsoft.com/office/drawing/2017/decorative" val="1"/>
              </a:ext>
            </a:extLst>
          </p:cNvPr>
          <p:cNvSpPr txBox="1">
            <a:spLocks noGrp="1"/>
          </p:cNvSpPr>
          <p:nvPr>
            <p:ph type="title" idx="4294967295"/>
          </p:nvPr>
        </p:nvSpPr>
        <p:spPr>
          <a:xfrm>
            <a:off x="588263" y="1950363"/>
            <a:ext cx="4711706" cy="16619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Introducing Microsoft Intelligent Data Platform</a:t>
            </a:r>
          </a:p>
        </p:txBody>
      </p:sp>
      <p:sp>
        <p:nvSpPr>
          <p:cNvPr id="122" name="TextBox 121">
            <a:extLst>
              <a:ext uri="{FF2B5EF4-FFF2-40B4-BE49-F238E27FC236}">
                <a16:creationId xmlns:a16="http://schemas.microsoft.com/office/drawing/2014/main" id="{9120BC64-F271-F92E-0609-F9434E1D72D4}"/>
              </a:ext>
              <a:ext uri="{C183D7F6-B498-43B3-948B-1728B52AA6E4}">
                <adec:decorative xmlns:adec="http://schemas.microsoft.com/office/drawing/2017/decorative" val="1"/>
              </a:ext>
            </a:extLst>
          </p:cNvPr>
          <p:cNvSpPr txBox="1"/>
          <p:nvPr/>
        </p:nvSpPr>
        <p:spPr>
          <a:xfrm>
            <a:off x="6858635" y="4570520"/>
            <a:ext cx="4225480" cy="738664"/>
          </a:xfrm>
          <a:prstGeom prst="rect">
            <a:avLst/>
          </a:prstGeom>
          <a:noFill/>
        </p:spPr>
        <p:txBody>
          <a:bodyPr wrap="square" lIns="0" tIns="0" rIns="0" bIns="114300" rtlCol="0" anchor="b"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4217">
                      <a:srgbClr val="FFFFFF"/>
                    </a:gs>
                    <a:gs pos="18072">
                      <a:srgbClr val="FFFFFF"/>
                    </a:gs>
                  </a:gsLst>
                  <a:lin ang="1800000" scaled="0"/>
                </a:gradFill>
                <a:effectLst/>
                <a:uLnTx/>
                <a:uFillTx/>
                <a:latin typeface="Segoe UI Semibold"/>
                <a:ea typeface="+mn-ea"/>
                <a:cs typeface="+mn-cs"/>
              </a:rPr>
              <a:t>Microsoft Intelligent Data Platform</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SQL Server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SQL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Cosmos DB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Synapse Analytics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Power BI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Microsoft Purview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AI</a:t>
            </a:r>
          </a:p>
        </p:txBody>
      </p:sp>
    </p:spTree>
    <p:extLst>
      <p:ext uri="{BB962C8B-B14F-4D97-AF65-F5344CB8AC3E}">
        <p14:creationId xmlns:p14="http://schemas.microsoft.com/office/powerpoint/2010/main" val="42260661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nodeType="withEffect">
                                  <p:stCondLst>
                                    <p:cond delay="0"/>
                                  </p:stCondLst>
                                  <p:childTnLst>
                                    <p:animMotion origin="layout" path="M 4.27083E-6 2.03704E-6 L 4.27083E-6 0.03541 " pathEditMode="relative" rAng="0" ptsTypes="AA">
                                      <p:cBhvr>
                                        <p:cTn id="9" dur="700" spd="-100000" fill="hold"/>
                                        <p:tgtEl>
                                          <p:spTgt spid="131"/>
                                        </p:tgtEl>
                                        <p:attrNameLst>
                                          <p:attrName>ppt_x</p:attrName>
                                          <p:attrName>ppt_y</p:attrName>
                                        </p:attrNameLst>
                                      </p:cBhvr>
                                      <p:rCtr x="0" y="1771"/>
                                    </p:animMotion>
                                  </p:childTnLst>
                                </p:cTn>
                              </p:par>
                              <p:par>
                                <p:cTn id="10" presetID="22" presetClass="entr" presetSubtype="4" fill="hold" nodeType="withEffect">
                                  <p:stCondLst>
                                    <p:cond delay="250"/>
                                  </p:stCondLst>
                                  <p:childTnLst>
                                    <p:set>
                                      <p:cBhvr>
                                        <p:cTn id="11" dur="1" fill="hold">
                                          <p:stCondLst>
                                            <p:cond delay="0"/>
                                          </p:stCondLst>
                                        </p:cTn>
                                        <p:tgtEl>
                                          <p:spTgt spid="113"/>
                                        </p:tgtEl>
                                        <p:attrNameLst>
                                          <p:attrName>style.visibility</p:attrName>
                                        </p:attrNameLst>
                                      </p:cBhvr>
                                      <p:to>
                                        <p:strVal val="visible"/>
                                      </p:to>
                                    </p:set>
                                    <p:animEffect transition="in" filter="wipe(down)">
                                      <p:cBhvr>
                                        <p:cTn id="12" dur="500"/>
                                        <p:tgtEl>
                                          <p:spTgt spid="113"/>
                                        </p:tgtEl>
                                      </p:cBhvr>
                                    </p:animEffect>
                                  </p:childTnLst>
                                </p:cTn>
                              </p:par>
                              <p:par>
                                <p:cTn id="13" presetID="22" presetClass="entr" presetSubtype="4" fill="hold" nodeType="withEffect">
                                  <p:stCondLst>
                                    <p:cond delay="700"/>
                                  </p:stCondLst>
                                  <p:childTnLst>
                                    <p:set>
                                      <p:cBhvr>
                                        <p:cTn id="14" dur="1" fill="hold">
                                          <p:stCondLst>
                                            <p:cond delay="0"/>
                                          </p:stCondLst>
                                        </p:cTn>
                                        <p:tgtEl>
                                          <p:spTgt spid="81"/>
                                        </p:tgtEl>
                                        <p:attrNameLst>
                                          <p:attrName>style.visibility</p:attrName>
                                        </p:attrNameLst>
                                      </p:cBhvr>
                                      <p:to>
                                        <p:strVal val="visible"/>
                                      </p:to>
                                    </p:set>
                                    <p:animEffect transition="in" filter="wipe(down)">
                                      <p:cBhvr>
                                        <p:cTn id="15" dur="300"/>
                                        <p:tgtEl>
                                          <p:spTgt spid="81"/>
                                        </p:tgtEl>
                                      </p:cBhvr>
                                    </p:animEffect>
                                  </p:childTnLst>
                                </p:cTn>
                              </p:par>
                              <p:par>
                                <p:cTn id="16" presetID="22" presetClass="entr" presetSubtype="4" fill="hold" nodeType="withEffect">
                                  <p:stCondLst>
                                    <p:cond delay="900"/>
                                  </p:stCondLst>
                                  <p:childTnLst>
                                    <p:set>
                                      <p:cBhvr>
                                        <p:cTn id="17" dur="1" fill="hold">
                                          <p:stCondLst>
                                            <p:cond delay="0"/>
                                          </p:stCondLst>
                                        </p:cTn>
                                        <p:tgtEl>
                                          <p:spTgt spid="137"/>
                                        </p:tgtEl>
                                        <p:attrNameLst>
                                          <p:attrName>style.visibility</p:attrName>
                                        </p:attrNameLst>
                                      </p:cBhvr>
                                      <p:to>
                                        <p:strVal val="visible"/>
                                      </p:to>
                                    </p:set>
                                    <p:animEffect transition="in" filter="wipe(down)">
                                      <p:cBhvr>
                                        <p:cTn id="18" dur="900"/>
                                        <p:tgtEl>
                                          <p:spTgt spid="137"/>
                                        </p:tgtEl>
                                      </p:cBhvr>
                                    </p:animEffect>
                                  </p:childTnLst>
                                </p:cTn>
                              </p:par>
                              <p:par>
                                <p:cTn id="19" presetID="22" presetClass="entr" presetSubtype="4" fill="hold" nodeType="withEffect">
                                  <p:stCondLst>
                                    <p:cond delay="900"/>
                                  </p:stCondLst>
                                  <p:childTnLst>
                                    <p:set>
                                      <p:cBhvr>
                                        <p:cTn id="20" dur="1" fill="hold">
                                          <p:stCondLst>
                                            <p:cond delay="0"/>
                                          </p:stCondLst>
                                        </p:cTn>
                                        <p:tgtEl>
                                          <p:spTgt spid="136"/>
                                        </p:tgtEl>
                                        <p:attrNameLst>
                                          <p:attrName>style.visibility</p:attrName>
                                        </p:attrNameLst>
                                      </p:cBhvr>
                                      <p:to>
                                        <p:strVal val="visible"/>
                                      </p:to>
                                    </p:set>
                                    <p:animEffect transition="in" filter="wipe(down)">
                                      <p:cBhvr>
                                        <p:cTn id="21" dur="200"/>
                                        <p:tgtEl>
                                          <p:spTgt spid="136"/>
                                        </p:tgtEl>
                                      </p:cBhvr>
                                    </p:animEffect>
                                  </p:childTnLst>
                                </p:cTn>
                              </p:par>
                              <p:par>
                                <p:cTn id="22" presetID="22" presetClass="entr" presetSubtype="4" fill="hold" nodeType="withEffect">
                                  <p:stCondLst>
                                    <p:cond delay="1200"/>
                                  </p:stCondLst>
                                  <p:childTnLst>
                                    <p:set>
                                      <p:cBhvr>
                                        <p:cTn id="23" dur="1" fill="hold">
                                          <p:stCondLst>
                                            <p:cond delay="0"/>
                                          </p:stCondLst>
                                        </p:cTn>
                                        <p:tgtEl>
                                          <p:spTgt spid="154"/>
                                        </p:tgtEl>
                                        <p:attrNameLst>
                                          <p:attrName>style.visibility</p:attrName>
                                        </p:attrNameLst>
                                      </p:cBhvr>
                                      <p:to>
                                        <p:strVal val="visible"/>
                                      </p:to>
                                    </p:set>
                                    <p:animEffect transition="in" filter="wipe(down)">
                                      <p:cBhvr>
                                        <p:cTn id="24" dur="100"/>
                                        <p:tgtEl>
                                          <p:spTgt spid="154"/>
                                        </p:tgtEl>
                                      </p:cBhvr>
                                    </p:animEffect>
                                  </p:childTnLst>
                                </p:cTn>
                              </p:par>
                              <p:par>
                                <p:cTn id="25" presetID="22" presetClass="entr" presetSubtype="4" fill="hold" nodeType="withEffect">
                                  <p:stCondLst>
                                    <p:cond delay="1400"/>
                                  </p:stCondLst>
                                  <p:childTnLst>
                                    <p:set>
                                      <p:cBhvr>
                                        <p:cTn id="26" dur="1" fill="hold">
                                          <p:stCondLst>
                                            <p:cond delay="0"/>
                                          </p:stCondLst>
                                        </p:cTn>
                                        <p:tgtEl>
                                          <p:spTgt spid="160"/>
                                        </p:tgtEl>
                                        <p:attrNameLst>
                                          <p:attrName>style.visibility</p:attrName>
                                        </p:attrNameLst>
                                      </p:cBhvr>
                                      <p:to>
                                        <p:strVal val="visible"/>
                                      </p:to>
                                    </p:set>
                                    <p:animEffect transition="in" filter="wipe(down)">
                                      <p:cBhvr>
                                        <p:cTn id="27" dur="100"/>
                                        <p:tgtEl>
                                          <p:spTgt spid="160"/>
                                        </p:tgtEl>
                                      </p:cBhvr>
                                    </p:animEffect>
                                  </p:childTnLst>
                                </p:cTn>
                              </p:par>
                              <p:par>
                                <p:cTn id="28" presetID="1" presetClass="entr" presetSubtype="0" fill="hold" grpId="0" nodeType="withEffect">
                                  <p:stCondLst>
                                    <p:cond delay="1000"/>
                                  </p:stCondLst>
                                  <p:childTnLst>
                                    <p:set>
                                      <p:cBhvr>
                                        <p:cTn id="29" dur="1" fill="hold">
                                          <p:stCondLst>
                                            <p:cond delay="0"/>
                                          </p:stCondLst>
                                        </p:cTn>
                                        <p:tgtEl>
                                          <p:spTgt spid="115"/>
                                        </p:tgtEl>
                                        <p:attrNameLst>
                                          <p:attrName>style.visibility</p:attrName>
                                        </p:attrNameLst>
                                      </p:cBhvr>
                                      <p:to>
                                        <p:strVal val="visible"/>
                                      </p:to>
                                    </p:set>
                                  </p:childTnLst>
                                </p:cTn>
                              </p:par>
                              <p:par>
                                <p:cTn id="30" presetID="37" presetClass="path" presetSubtype="0" repeatCount="indefinite" fill="hold" grpId="1" nodeType="withEffect">
                                  <p:stCondLst>
                                    <p:cond delay="1000"/>
                                  </p:stCondLst>
                                  <p:childTnLst>
                                    <p:animMotion origin="layout" path="M -0.03008 0.00984 C 0.05547 -0.00579 0.08216 -0.11273 0.08229 -0.16725 " pathEditMode="relative" rAng="0" ptsTypes="AA">
                                      <p:cBhvr>
                                        <p:cTn id="31" dur="1250" fill="hold"/>
                                        <p:tgtEl>
                                          <p:spTgt spid="115"/>
                                        </p:tgtEl>
                                        <p:attrNameLst>
                                          <p:attrName>ppt_x</p:attrName>
                                          <p:attrName>ppt_y</p:attrName>
                                        </p:attrNameLst>
                                      </p:cBhvr>
                                      <p:rCtr x="5618" y="-8854"/>
                                    </p:animMotion>
                                  </p:childTnLst>
                                </p:cTn>
                              </p:par>
                              <p:par>
                                <p:cTn id="32" presetID="1" presetClass="entr" presetSubtype="0" fill="hold" grpId="0" nodeType="withEffect">
                                  <p:stCondLst>
                                    <p:cond delay="1050"/>
                                  </p:stCondLst>
                                  <p:childTnLst>
                                    <p:set>
                                      <p:cBhvr>
                                        <p:cTn id="33" dur="1" fill="hold">
                                          <p:stCondLst>
                                            <p:cond delay="0"/>
                                          </p:stCondLst>
                                        </p:cTn>
                                        <p:tgtEl>
                                          <p:spTgt spid="36"/>
                                        </p:tgtEl>
                                        <p:attrNameLst>
                                          <p:attrName>style.visibility</p:attrName>
                                        </p:attrNameLst>
                                      </p:cBhvr>
                                      <p:to>
                                        <p:strVal val="visible"/>
                                      </p:to>
                                    </p:set>
                                  </p:childTnLst>
                                </p:cTn>
                              </p:par>
                              <p:par>
                                <p:cTn id="34" presetID="37" presetClass="path" presetSubtype="0" repeatCount="indefinite" fill="hold" grpId="1" nodeType="withEffect">
                                  <p:stCondLst>
                                    <p:cond delay="1050"/>
                                  </p:stCondLst>
                                  <p:childTnLst>
                                    <p:animMotion origin="layout" path="M 0.00384 0.07952 C -0.0002 0.06042 -0.00091 -0.03993 -0.00072 -0.09386 " pathEditMode="relative" rAng="0" ptsTypes="AA">
                                      <p:cBhvr>
                                        <p:cTn id="35" dur="1750" fill="hold"/>
                                        <p:tgtEl>
                                          <p:spTgt spid="36"/>
                                        </p:tgtEl>
                                        <p:attrNameLst>
                                          <p:attrName>ppt_x</p:attrName>
                                          <p:attrName>ppt_y</p:attrName>
                                        </p:attrNameLst>
                                      </p:cBhvr>
                                      <p:rCtr x="-228" y="-8669"/>
                                    </p:animMotion>
                                  </p:childTnLst>
                                </p:cTn>
                              </p:par>
                              <p:par>
                                <p:cTn id="36" presetID="1" presetClass="entr" presetSubtype="0" fill="hold" grpId="0" nodeType="withEffect">
                                  <p:stCondLst>
                                    <p:cond delay="1100"/>
                                  </p:stCondLst>
                                  <p:childTnLst>
                                    <p:set>
                                      <p:cBhvr>
                                        <p:cTn id="37" dur="1" fill="hold">
                                          <p:stCondLst>
                                            <p:cond delay="0"/>
                                          </p:stCondLst>
                                        </p:cTn>
                                        <p:tgtEl>
                                          <p:spTgt spid="114"/>
                                        </p:tgtEl>
                                        <p:attrNameLst>
                                          <p:attrName>style.visibility</p:attrName>
                                        </p:attrNameLst>
                                      </p:cBhvr>
                                      <p:to>
                                        <p:strVal val="visible"/>
                                      </p:to>
                                    </p:set>
                                  </p:childTnLst>
                                </p:cTn>
                              </p:par>
                              <p:par>
                                <p:cTn id="38" presetID="37" presetClass="path" presetSubtype="0" repeatCount="indefinite" fill="hold" grpId="1" nodeType="withEffect">
                                  <p:stCondLst>
                                    <p:cond delay="1100"/>
                                  </p:stCondLst>
                                  <p:childTnLst>
                                    <p:animMotion origin="layout" path="M -0.01094 0.11435 C -0.00554 0.09294 0.00162 0.00127 0.00065 -0.05868 " pathEditMode="relative" rAng="0" ptsTypes="AA">
                                      <p:cBhvr>
                                        <p:cTn id="39" dur="1250" fill="hold"/>
                                        <p:tgtEl>
                                          <p:spTgt spid="114"/>
                                        </p:tgtEl>
                                        <p:attrNameLst>
                                          <p:attrName>ppt_x</p:attrName>
                                          <p:attrName>ppt_y</p:attrName>
                                        </p:attrNameLst>
                                      </p:cBhvr>
                                      <p:rCtr x="586" y="-8657"/>
                                    </p:animMotion>
                                  </p:childTnLst>
                                </p:cTn>
                              </p:par>
                              <p:par>
                                <p:cTn id="40" presetID="1" presetClass="entr" presetSubtype="0" fill="hold" grpId="0" nodeType="withEffect">
                                  <p:stCondLst>
                                    <p:cond delay="1150"/>
                                  </p:stCondLst>
                                  <p:childTnLst>
                                    <p:set>
                                      <p:cBhvr>
                                        <p:cTn id="41" dur="1" fill="hold">
                                          <p:stCondLst>
                                            <p:cond delay="0"/>
                                          </p:stCondLst>
                                        </p:cTn>
                                        <p:tgtEl>
                                          <p:spTgt spid="28"/>
                                        </p:tgtEl>
                                        <p:attrNameLst>
                                          <p:attrName>style.visibility</p:attrName>
                                        </p:attrNameLst>
                                      </p:cBhvr>
                                      <p:to>
                                        <p:strVal val="visible"/>
                                      </p:to>
                                    </p:set>
                                  </p:childTnLst>
                                </p:cTn>
                              </p:par>
                              <p:par>
                                <p:cTn id="42" presetID="37" presetClass="path" presetSubtype="0" repeatCount="indefinite" fill="hold" grpId="1" nodeType="withEffect">
                                  <p:stCondLst>
                                    <p:cond delay="1150"/>
                                  </p:stCondLst>
                                  <p:childTnLst>
                                    <p:animMotion origin="layout" path="M -0.06719 0.1206 C -0.03562 0.10555 0.00625 0.03009 0.00455 -0.05301 " pathEditMode="relative" rAng="0" ptsTypes="AA">
                                      <p:cBhvr>
                                        <p:cTn id="43" dur="1750" fill="hold"/>
                                        <p:tgtEl>
                                          <p:spTgt spid="28"/>
                                        </p:tgtEl>
                                        <p:attrNameLst>
                                          <p:attrName>ppt_x</p:attrName>
                                          <p:attrName>ppt_y</p:attrName>
                                        </p:attrNameLst>
                                      </p:cBhvr>
                                      <p:rCtr x="3587" y="-8681"/>
                                    </p:animMotion>
                                  </p:childTnLst>
                                </p:cTn>
                              </p:par>
                              <p:par>
                                <p:cTn id="44" presetID="1" presetClass="entr" presetSubtype="0" fill="hold" grpId="0" nodeType="withEffect">
                                  <p:stCondLst>
                                    <p:cond delay="1200"/>
                                  </p:stCondLst>
                                  <p:childTnLst>
                                    <p:set>
                                      <p:cBhvr>
                                        <p:cTn id="45" dur="1" fill="hold">
                                          <p:stCondLst>
                                            <p:cond delay="0"/>
                                          </p:stCondLst>
                                        </p:cTn>
                                        <p:tgtEl>
                                          <p:spTgt spid="38"/>
                                        </p:tgtEl>
                                        <p:attrNameLst>
                                          <p:attrName>style.visibility</p:attrName>
                                        </p:attrNameLst>
                                      </p:cBhvr>
                                      <p:to>
                                        <p:strVal val="visible"/>
                                      </p:to>
                                    </p:set>
                                  </p:childTnLst>
                                </p:cTn>
                              </p:par>
                              <p:par>
                                <p:cTn id="46" presetID="37" presetClass="path" presetSubtype="0" repeatCount="indefinite" fill="hold" grpId="1" nodeType="withEffect">
                                  <p:stCondLst>
                                    <p:cond delay="1200"/>
                                  </p:stCondLst>
                                  <p:childTnLst>
                                    <p:animMotion origin="layout" path="M 0.039 0.09977 C 0.02058 0.08217 -0.00514 0.02014 -0.0067 -0.07442 " pathEditMode="relative" rAng="0" ptsTypes="AA">
                                      <p:cBhvr>
                                        <p:cTn id="47" dur="1250" fill="hold"/>
                                        <p:tgtEl>
                                          <p:spTgt spid="38"/>
                                        </p:tgtEl>
                                        <p:attrNameLst>
                                          <p:attrName>ppt_x</p:attrName>
                                          <p:attrName>ppt_y</p:attrName>
                                        </p:attrNameLst>
                                      </p:cBhvr>
                                      <p:rCtr x="-2285" y="-8715"/>
                                    </p:animMotion>
                                  </p:childTnLst>
                                </p:cTn>
                              </p:par>
                              <p:par>
                                <p:cTn id="48" presetID="1" presetClass="entr" presetSubtype="0" fill="hold" grpId="0" nodeType="withEffect">
                                  <p:stCondLst>
                                    <p:cond delay="1250"/>
                                  </p:stCondLst>
                                  <p:childTnLst>
                                    <p:set>
                                      <p:cBhvr>
                                        <p:cTn id="49" dur="1" fill="hold">
                                          <p:stCondLst>
                                            <p:cond delay="0"/>
                                          </p:stCondLst>
                                        </p:cTn>
                                        <p:tgtEl>
                                          <p:spTgt spid="24"/>
                                        </p:tgtEl>
                                        <p:attrNameLst>
                                          <p:attrName>style.visibility</p:attrName>
                                        </p:attrNameLst>
                                      </p:cBhvr>
                                      <p:to>
                                        <p:strVal val="visible"/>
                                      </p:to>
                                    </p:set>
                                  </p:childTnLst>
                                </p:cTn>
                              </p:par>
                              <p:par>
                                <p:cTn id="50" presetID="37" presetClass="path" presetSubtype="0" repeatCount="indefinite" fill="hold" grpId="1" nodeType="withEffect">
                                  <p:stCondLst>
                                    <p:cond delay="1250"/>
                                  </p:stCondLst>
                                  <p:childTnLst>
                                    <p:animMotion origin="layout" path="M 0.10117 0.1397 C 0.053 0.12963 -0.0015 0.06169 -0.00267 -0.03415 " pathEditMode="relative" rAng="0" ptsTypes="AA">
                                      <p:cBhvr>
                                        <p:cTn id="51" dur="1500" fill="hold"/>
                                        <p:tgtEl>
                                          <p:spTgt spid="24"/>
                                        </p:tgtEl>
                                        <p:attrNameLst>
                                          <p:attrName>ppt_x</p:attrName>
                                          <p:attrName>ppt_y</p:attrName>
                                        </p:attrNameLst>
                                      </p:cBhvr>
                                      <p:rCtr x="-5195" y="-8692"/>
                                    </p:animMotion>
                                  </p:childTnLst>
                                </p:cTn>
                              </p:par>
                              <p:par>
                                <p:cTn id="52" presetID="1" presetClass="entr" presetSubtype="0" fill="hold" grpId="0" nodeType="withEffect">
                                  <p:stCondLst>
                                    <p:cond delay="1300"/>
                                  </p:stCondLst>
                                  <p:childTnLst>
                                    <p:set>
                                      <p:cBhvr>
                                        <p:cTn id="53" dur="1" fill="hold">
                                          <p:stCondLst>
                                            <p:cond delay="0"/>
                                          </p:stCondLst>
                                        </p:cTn>
                                        <p:tgtEl>
                                          <p:spTgt spid="23"/>
                                        </p:tgtEl>
                                        <p:attrNameLst>
                                          <p:attrName>style.visibility</p:attrName>
                                        </p:attrNameLst>
                                      </p:cBhvr>
                                      <p:to>
                                        <p:strVal val="visible"/>
                                      </p:to>
                                    </p:set>
                                  </p:childTnLst>
                                </p:cTn>
                              </p:par>
                              <p:par>
                                <p:cTn id="54" presetID="37" presetClass="path" presetSubtype="0" repeatCount="indefinite" fill="hold" grpId="1" nodeType="withEffect">
                                  <p:stCondLst>
                                    <p:cond delay="1300"/>
                                  </p:stCondLst>
                                  <p:childTnLst>
                                    <p:animMotion origin="layout" path="M -0.02448 0.15451 C -0.00807 0.13298 0.00019 0.04421 -6.95833E-5 -0.01852 " pathEditMode="relative" rAng="0" ptsTypes="AA">
                                      <p:cBhvr>
                                        <p:cTn id="55" dur="1250" fill="hold"/>
                                        <p:tgtEl>
                                          <p:spTgt spid="23"/>
                                        </p:tgtEl>
                                        <p:attrNameLst>
                                          <p:attrName>ppt_x</p:attrName>
                                          <p:attrName>ppt_y</p:attrName>
                                        </p:attrNameLst>
                                      </p:cBhvr>
                                      <p:rCtr x="1224" y="-8657"/>
                                    </p:animMotion>
                                  </p:childTnLst>
                                </p:cTn>
                              </p:par>
                              <p:par>
                                <p:cTn id="56" presetID="1" presetClass="entr" presetSubtype="0" fill="hold" grpId="0" nodeType="withEffect">
                                  <p:stCondLst>
                                    <p:cond delay="1350"/>
                                  </p:stCondLst>
                                  <p:childTnLst>
                                    <p:set>
                                      <p:cBhvr>
                                        <p:cTn id="57" dur="1" fill="hold">
                                          <p:stCondLst>
                                            <p:cond delay="0"/>
                                          </p:stCondLst>
                                        </p:cTn>
                                        <p:tgtEl>
                                          <p:spTgt spid="117"/>
                                        </p:tgtEl>
                                        <p:attrNameLst>
                                          <p:attrName>style.visibility</p:attrName>
                                        </p:attrNameLst>
                                      </p:cBhvr>
                                      <p:to>
                                        <p:strVal val="visible"/>
                                      </p:to>
                                    </p:set>
                                  </p:childTnLst>
                                </p:cTn>
                              </p:par>
                              <p:par>
                                <p:cTn id="58" presetID="37" presetClass="path" presetSubtype="0" repeatCount="indefinite" fill="hold" grpId="1" nodeType="withEffect">
                                  <p:stCondLst>
                                    <p:cond delay="1350"/>
                                  </p:stCondLst>
                                  <p:childTnLst>
                                    <p:animMotion origin="layout" path="M 0.06953 0.15961 C 0.05156 0.1456 -0.00039 0.09699 -0.00039 -0.01389 " pathEditMode="relative" rAng="0" ptsTypes="AA">
                                      <p:cBhvr>
                                        <p:cTn id="59" dur="1500" fill="hold"/>
                                        <p:tgtEl>
                                          <p:spTgt spid="117"/>
                                        </p:tgtEl>
                                        <p:attrNameLst>
                                          <p:attrName>ppt_x</p:attrName>
                                          <p:attrName>ppt_y</p:attrName>
                                        </p:attrNameLst>
                                      </p:cBhvr>
                                      <p:rCtr x="-3496" y="-8681"/>
                                    </p:animMotion>
                                  </p:childTnLst>
                                </p:cTn>
                              </p:par>
                              <p:par>
                                <p:cTn id="60" presetID="1" presetClass="entr" presetSubtype="0" fill="hold" grpId="0" nodeType="withEffect">
                                  <p:stCondLst>
                                    <p:cond delay="1400"/>
                                  </p:stCondLst>
                                  <p:childTnLst>
                                    <p:set>
                                      <p:cBhvr>
                                        <p:cTn id="61" dur="1" fill="hold">
                                          <p:stCondLst>
                                            <p:cond delay="0"/>
                                          </p:stCondLst>
                                        </p:cTn>
                                        <p:tgtEl>
                                          <p:spTgt spid="40"/>
                                        </p:tgtEl>
                                        <p:attrNameLst>
                                          <p:attrName>style.visibility</p:attrName>
                                        </p:attrNameLst>
                                      </p:cBhvr>
                                      <p:to>
                                        <p:strVal val="visible"/>
                                      </p:to>
                                    </p:set>
                                  </p:childTnLst>
                                </p:cTn>
                              </p:par>
                              <p:par>
                                <p:cTn id="62" presetID="37" presetClass="path" presetSubtype="0" repeatCount="indefinite" fill="hold" grpId="1" nodeType="withEffect">
                                  <p:stCondLst>
                                    <p:cond delay="1400"/>
                                  </p:stCondLst>
                                  <p:childTnLst>
                                    <p:animMotion origin="layout" path="M -0.06537 0.0912 C -0.00905 0.06563 0.01237 -0.0272 0.01256 -0.07975 " pathEditMode="relative" rAng="0" ptsTypes="AA">
                                      <p:cBhvr>
                                        <p:cTn id="63" dur="1250" fill="hold"/>
                                        <p:tgtEl>
                                          <p:spTgt spid="40"/>
                                        </p:tgtEl>
                                        <p:attrNameLst>
                                          <p:attrName>ppt_x</p:attrName>
                                          <p:attrName>ppt_y</p:attrName>
                                        </p:attrNameLst>
                                      </p:cBhvr>
                                      <p:rCtr x="3893" y="-8553"/>
                                    </p:animMotion>
                                  </p:childTnLst>
                                </p:cTn>
                              </p:par>
                              <p:par>
                                <p:cTn id="64" presetID="1" presetClass="entr" presetSubtype="0" fill="hold" grpId="0" nodeType="withEffect">
                                  <p:stCondLst>
                                    <p:cond delay="1450"/>
                                  </p:stCondLst>
                                  <p:childTnLst>
                                    <p:set>
                                      <p:cBhvr>
                                        <p:cTn id="65" dur="1" fill="hold">
                                          <p:stCondLst>
                                            <p:cond delay="0"/>
                                          </p:stCondLst>
                                        </p:cTn>
                                        <p:tgtEl>
                                          <p:spTgt spid="118"/>
                                        </p:tgtEl>
                                        <p:attrNameLst>
                                          <p:attrName>style.visibility</p:attrName>
                                        </p:attrNameLst>
                                      </p:cBhvr>
                                      <p:to>
                                        <p:strVal val="visible"/>
                                      </p:to>
                                    </p:set>
                                  </p:childTnLst>
                                </p:cTn>
                              </p:par>
                              <p:par>
                                <p:cTn id="66" presetID="37" presetClass="path" presetSubtype="0" repeatCount="indefinite" fill="hold" grpId="1" nodeType="withEffect">
                                  <p:stCondLst>
                                    <p:cond delay="1450"/>
                                  </p:stCondLst>
                                  <p:childTnLst>
                                    <p:animMotion origin="layout" path="M -0.03724 0.05267 C 0.00677 0.01841 0.0222 -0.06423 0.02239 -0.11574 " pathEditMode="relative" rAng="0" ptsTypes="AA">
                                      <p:cBhvr>
                                        <p:cTn id="67" dur="1750" fill="hold"/>
                                        <p:tgtEl>
                                          <p:spTgt spid="118"/>
                                        </p:tgtEl>
                                        <p:attrNameLst>
                                          <p:attrName>ppt_x</p:attrName>
                                          <p:attrName>ppt_y</p:attrName>
                                        </p:attrNameLst>
                                      </p:cBhvr>
                                      <p:rCtr x="2982" y="-8426"/>
                                    </p:animMotion>
                                  </p:childTnLst>
                                </p:cTn>
                              </p:par>
                              <p:par>
                                <p:cTn id="68" presetID="1" presetClass="entr" presetSubtype="0" fill="hold" grpId="0" nodeType="withEffect">
                                  <p:stCondLst>
                                    <p:cond delay="1500"/>
                                  </p:stCondLst>
                                  <p:childTnLst>
                                    <p:set>
                                      <p:cBhvr>
                                        <p:cTn id="69" dur="1" fill="hold">
                                          <p:stCondLst>
                                            <p:cond delay="0"/>
                                          </p:stCondLst>
                                        </p:cTn>
                                        <p:tgtEl>
                                          <p:spTgt spid="116"/>
                                        </p:tgtEl>
                                        <p:attrNameLst>
                                          <p:attrName>style.visibility</p:attrName>
                                        </p:attrNameLst>
                                      </p:cBhvr>
                                      <p:to>
                                        <p:strVal val="visible"/>
                                      </p:to>
                                    </p:set>
                                  </p:childTnLst>
                                </p:cTn>
                              </p:par>
                              <p:par>
                                <p:cTn id="70" presetID="37" presetClass="path" presetSubtype="0" repeatCount="indefinite" fill="hold" grpId="1" nodeType="withEffect">
                                  <p:stCondLst>
                                    <p:cond delay="1500"/>
                                  </p:stCondLst>
                                  <p:childTnLst>
                                    <p:animMotion origin="layout" path="M -0.10085 0.16389 C -0.02624 0.14121 -0.00013 0.04352 0.00033 -0.00925 " pathEditMode="relative" rAng="0" ptsTypes="AA">
                                      <p:cBhvr>
                                        <p:cTn id="71" dur="1750" fill="hold"/>
                                        <p:tgtEl>
                                          <p:spTgt spid="116"/>
                                        </p:tgtEl>
                                        <p:attrNameLst>
                                          <p:attrName>ppt_x</p:attrName>
                                          <p:attrName>ppt_y</p:attrName>
                                        </p:attrNameLst>
                                      </p:cBhvr>
                                      <p:rCtr x="5059" y="-8657"/>
                                    </p:animMotion>
                                  </p:childTnLst>
                                </p:cTn>
                              </p:par>
                              <p:par>
                                <p:cTn id="72" presetID="1" presetClass="entr" presetSubtype="0" fill="hold" grpId="0" nodeType="withEffect">
                                  <p:stCondLst>
                                    <p:cond delay="1550"/>
                                  </p:stCondLst>
                                  <p:childTnLst>
                                    <p:set>
                                      <p:cBhvr>
                                        <p:cTn id="73" dur="1" fill="hold">
                                          <p:stCondLst>
                                            <p:cond delay="0"/>
                                          </p:stCondLst>
                                        </p:cTn>
                                        <p:tgtEl>
                                          <p:spTgt spid="26"/>
                                        </p:tgtEl>
                                        <p:attrNameLst>
                                          <p:attrName>style.visibility</p:attrName>
                                        </p:attrNameLst>
                                      </p:cBhvr>
                                      <p:to>
                                        <p:strVal val="visible"/>
                                      </p:to>
                                    </p:set>
                                  </p:childTnLst>
                                </p:cTn>
                              </p:par>
                              <p:par>
                                <p:cTn id="74" presetID="37" presetClass="path" presetSubtype="0" repeatCount="indefinite" fill="hold" grpId="1" nodeType="withEffect">
                                  <p:stCondLst>
                                    <p:cond delay="1550"/>
                                  </p:stCondLst>
                                  <p:childTnLst>
                                    <p:animMotion origin="layout" path="M -0.08203 0.06436 C 0.00352 0.04873 0.03021 -0.05821 0.03034 -0.11273 " pathEditMode="relative" rAng="0" ptsTypes="AA">
                                      <p:cBhvr>
                                        <p:cTn id="75" dur="1750" fill="hold"/>
                                        <p:tgtEl>
                                          <p:spTgt spid="26"/>
                                        </p:tgtEl>
                                        <p:attrNameLst>
                                          <p:attrName>ppt_x</p:attrName>
                                          <p:attrName>ppt_y</p:attrName>
                                        </p:attrNameLst>
                                      </p:cBhvr>
                                      <p:rCtr x="5618" y="-8854"/>
                                    </p:animMotion>
                                  </p:childTnLst>
                                </p:cTn>
                              </p:par>
                              <p:par>
                                <p:cTn id="76" presetID="1" presetClass="entr" presetSubtype="0" fill="hold" grpId="0" nodeType="withEffect">
                                  <p:stCondLst>
                                    <p:cond delay="1600"/>
                                  </p:stCondLst>
                                  <p:childTnLst>
                                    <p:set>
                                      <p:cBhvr>
                                        <p:cTn id="77" dur="1" fill="hold">
                                          <p:stCondLst>
                                            <p:cond delay="0"/>
                                          </p:stCondLst>
                                        </p:cTn>
                                        <p:tgtEl>
                                          <p:spTgt spid="39"/>
                                        </p:tgtEl>
                                        <p:attrNameLst>
                                          <p:attrName>style.visibility</p:attrName>
                                        </p:attrNameLst>
                                      </p:cBhvr>
                                      <p:to>
                                        <p:strVal val="visible"/>
                                      </p:to>
                                    </p:set>
                                  </p:childTnLst>
                                </p:cTn>
                              </p:par>
                              <p:par>
                                <p:cTn id="78" presetID="37" presetClass="path" presetSubtype="0" repeatCount="indefinite" fill="hold" grpId="1" nodeType="withEffect">
                                  <p:stCondLst>
                                    <p:cond delay="1600"/>
                                  </p:stCondLst>
                                  <p:childTnLst>
                                    <p:animMotion origin="layout" path="M -0.01699 0.01794 C 0.02774 -0.01933 0.04245 -0.10278 0.04271 -0.15625 " pathEditMode="relative" rAng="0" ptsTypes="AA">
                                      <p:cBhvr>
                                        <p:cTn id="79" dur="1250" fill="hold"/>
                                        <p:tgtEl>
                                          <p:spTgt spid="39"/>
                                        </p:tgtEl>
                                        <p:attrNameLst>
                                          <p:attrName>ppt_x</p:attrName>
                                          <p:attrName>ppt_y</p:attrName>
                                        </p:attrNameLst>
                                      </p:cBhvr>
                                      <p:rCtr x="2982" y="-8715"/>
                                    </p:animMotion>
                                  </p:childTnLst>
                                </p:cTn>
                              </p:par>
                              <p:par>
                                <p:cTn id="80" presetID="1" presetClass="entr" presetSubtype="0" fill="hold" grpId="0" nodeType="withEffect">
                                  <p:stCondLst>
                                    <p:cond delay="1650"/>
                                  </p:stCondLst>
                                  <p:childTnLst>
                                    <p:set>
                                      <p:cBhvr>
                                        <p:cTn id="81" dur="1" fill="hold">
                                          <p:stCondLst>
                                            <p:cond delay="0"/>
                                          </p:stCondLst>
                                        </p:cTn>
                                        <p:tgtEl>
                                          <p:spTgt spid="169"/>
                                        </p:tgtEl>
                                        <p:attrNameLst>
                                          <p:attrName>style.visibility</p:attrName>
                                        </p:attrNameLst>
                                      </p:cBhvr>
                                      <p:to>
                                        <p:strVal val="visible"/>
                                      </p:to>
                                    </p:set>
                                  </p:childTnLst>
                                </p:cTn>
                              </p:par>
                              <p:par>
                                <p:cTn id="82" presetID="37" presetClass="path" presetSubtype="0" repeatCount="indefinite" fill="hold" grpId="1" nodeType="withEffect">
                                  <p:stCondLst>
                                    <p:cond delay="1650"/>
                                  </p:stCondLst>
                                  <p:childTnLst>
                                    <p:animMotion origin="layout" path="M -0.06719 0.1206 C -0.03562 0.10555 0.00625 0.03009 0.00455 -0.05301 " pathEditMode="relative" rAng="0" ptsTypes="AA">
                                      <p:cBhvr>
                                        <p:cTn id="83" dur="2000" fill="hold"/>
                                        <p:tgtEl>
                                          <p:spTgt spid="169"/>
                                        </p:tgtEl>
                                        <p:attrNameLst>
                                          <p:attrName>ppt_x</p:attrName>
                                          <p:attrName>ppt_y</p:attrName>
                                        </p:attrNameLst>
                                      </p:cBhvr>
                                      <p:rCtr x="3587" y="-8681"/>
                                    </p:animMotion>
                                  </p:childTnLst>
                                </p:cTn>
                              </p:par>
                              <p:par>
                                <p:cTn id="84" presetID="1" presetClass="entr" presetSubtype="0" fill="hold" grpId="0" nodeType="withEffect">
                                  <p:stCondLst>
                                    <p:cond delay="1700"/>
                                  </p:stCondLst>
                                  <p:childTnLst>
                                    <p:set>
                                      <p:cBhvr>
                                        <p:cTn id="85" dur="1" fill="hold">
                                          <p:stCondLst>
                                            <p:cond delay="0"/>
                                          </p:stCondLst>
                                        </p:cTn>
                                        <p:tgtEl>
                                          <p:spTgt spid="170"/>
                                        </p:tgtEl>
                                        <p:attrNameLst>
                                          <p:attrName>style.visibility</p:attrName>
                                        </p:attrNameLst>
                                      </p:cBhvr>
                                      <p:to>
                                        <p:strVal val="visible"/>
                                      </p:to>
                                    </p:set>
                                  </p:childTnLst>
                                </p:cTn>
                              </p:par>
                              <p:par>
                                <p:cTn id="86" presetID="37" presetClass="path" presetSubtype="0" repeatCount="indefinite" fill="hold" grpId="1" nodeType="withEffect">
                                  <p:stCondLst>
                                    <p:cond delay="1700"/>
                                  </p:stCondLst>
                                  <p:childTnLst>
                                    <p:animMotion origin="layout" path="M 0.039 0.09977 C 0.02058 0.08217 -0.00514 0.02014 -0.0067 -0.07442 " pathEditMode="relative" rAng="0" ptsTypes="AA">
                                      <p:cBhvr>
                                        <p:cTn id="87" dur="1500" fill="hold"/>
                                        <p:tgtEl>
                                          <p:spTgt spid="170"/>
                                        </p:tgtEl>
                                        <p:attrNameLst>
                                          <p:attrName>ppt_x</p:attrName>
                                          <p:attrName>ppt_y</p:attrName>
                                        </p:attrNameLst>
                                      </p:cBhvr>
                                      <p:rCtr x="-2285" y="-8715"/>
                                    </p:animMotion>
                                  </p:childTnLst>
                                </p:cTn>
                              </p:par>
                              <p:par>
                                <p:cTn id="88" presetID="1" presetClass="entr" presetSubtype="0" fill="hold" grpId="0" nodeType="withEffect">
                                  <p:stCondLst>
                                    <p:cond delay="2250"/>
                                  </p:stCondLst>
                                  <p:childTnLst>
                                    <p:set>
                                      <p:cBhvr>
                                        <p:cTn id="89" dur="1" fill="hold">
                                          <p:stCondLst>
                                            <p:cond delay="0"/>
                                          </p:stCondLst>
                                        </p:cTn>
                                        <p:tgtEl>
                                          <p:spTgt spid="31"/>
                                        </p:tgtEl>
                                        <p:attrNameLst>
                                          <p:attrName>style.visibility</p:attrName>
                                        </p:attrNameLst>
                                      </p:cBhvr>
                                      <p:to>
                                        <p:strVal val="visible"/>
                                      </p:to>
                                    </p:set>
                                  </p:childTnLst>
                                </p:cTn>
                              </p:par>
                              <p:par>
                                <p:cTn id="90" presetID="37" presetClass="path" presetSubtype="0" repeatCount="indefinite" fill="hold" grpId="1" nodeType="withEffect">
                                  <p:stCondLst>
                                    <p:cond delay="2250"/>
                                  </p:stCondLst>
                                  <p:childTnLst>
                                    <p:animMotion origin="layout" path="M -0.01908 0.03067 C -0.01361 0.00741 0.01543 1.11111E-6 0.0153 -0.05845 " pathEditMode="relative" rAng="0" ptsTypes="AA">
                                      <p:cBhvr>
                                        <p:cTn id="91" dur="1000" fill="hold"/>
                                        <p:tgtEl>
                                          <p:spTgt spid="31"/>
                                        </p:tgtEl>
                                        <p:attrNameLst>
                                          <p:attrName>ppt_x</p:attrName>
                                          <p:attrName>ppt_y</p:attrName>
                                        </p:attrNameLst>
                                      </p:cBhvr>
                                      <p:rCtr x="1719" y="-4456"/>
                                    </p:animMotion>
                                  </p:childTnLst>
                                </p:cTn>
                              </p:par>
                              <p:par>
                                <p:cTn id="92" presetID="1" presetClass="entr" presetSubtype="0" fill="hold" grpId="0" nodeType="withEffect">
                                  <p:stCondLst>
                                    <p:cond delay="2300"/>
                                  </p:stCondLst>
                                  <p:childTnLst>
                                    <p:set>
                                      <p:cBhvr>
                                        <p:cTn id="93" dur="1" fill="hold">
                                          <p:stCondLst>
                                            <p:cond delay="0"/>
                                          </p:stCondLst>
                                        </p:cTn>
                                        <p:tgtEl>
                                          <p:spTgt spid="29"/>
                                        </p:tgtEl>
                                        <p:attrNameLst>
                                          <p:attrName>style.visibility</p:attrName>
                                        </p:attrNameLst>
                                      </p:cBhvr>
                                      <p:to>
                                        <p:strVal val="visible"/>
                                      </p:to>
                                    </p:set>
                                  </p:childTnLst>
                                </p:cTn>
                              </p:par>
                              <p:par>
                                <p:cTn id="94" presetID="37" presetClass="path" presetSubtype="0" repeatCount="indefinite" fill="hold" grpId="1" nodeType="withEffect">
                                  <p:stCondLst>
                                    <p:cond delay="2300"/>
                                  </p:stCondLst>
                                  <p:childTnLst>
                                    <p:animMotion origin="layout" path="M 0.03587 0.03947 C 0.03587 0.00857 -0.03288 -0.00138 -0.03288 -0.05266 " pathEditMode="relative" rAng="0" ptsTypes="AA">
                                      <p:cBhvr>
                                        <p:cTn id="95" dur="1000" fill="hold"/>
                                        <p:tgtEl>
                                          <p:spTgt spid="29"/>
                                        </p:tgtEl>
                                        <p:attrNameLst>
                                          <p:attrName>ppt_x</p:attrName>
                                          <p:attrName>ppt_y</p:attrName>
                                        </p:attrNameLst>
                                      </p:cBhvr>
                                      <p:rCtr x="-3438" y="-4606"/>
                                    </p:animMotion>
                                  </p:childTnLst>
                                </p:cTn>
                              </p:par>
                              <p:par>
                                <p:cTn id="96" presetID="1" presetClass="entr" presetSubtype="0" fill="hold" grpId="0" nodeType="withEffect">
                                  <p:stCondLst>
                                    <p:cond delay="2350"/>
                                  </p:stCondLst>
                                  <p:childTnLst>
                                    <p:set>
                                      <p:cBhvr>
                                        <p:cTn id="97" dur="1" fill="hold">
                                          <p:stCondLst>
                                            <p:cond delay="0"/>
                                          </p:stCondLst>
                                        </p:cTn>
                                        <p:tgtEl>
                                          <p:spTgt spid="37"/>
                                        </p:tgtEl>
                                        <p:attrNameLst>
                                          <p:attrName>style.visibility</p:attrName>
                                        </p:attrNameLst>
                                      </p:cBhvr>
                                      <p:to>
                                        <p:strVal val="visible"/>
                                      </p:to>
                                    </p:set>
                                  </p:childTnLst>
                                </p:cTn>
                              </p:par>
                              <p:par>
                                <p:cTn id="98" presetID="42" presetClass="path" presetSubtype="0" repeatCount="indefinite" fill="hold" grpId="1" nodeType="withEffect">
                                  <p:stCondLst>
                                    <p:cond delay="2350"/>
                                  </p:stCondLst>
                                  <p:childTnLst>
                                    <p:animMotion origin="layout" path="M 4.47917E-6 1.66667E-6 L 4.47917E-6 0.08715 " pathEditMode="relative" rAng="0" ptsTypes="AA">
                                      <p:cBhvr>
                                        <p:cTn id="99" dur="1000" spd="-100000" fill="hold"/>
                                        <p:tgtEl>
                                          <p:spTgt spid="37"/>
                                        </p:tgtEl>
                                        <p:attrNameLst>
                                          <p:attrName>ppt_x</p:attrName>
                                          <p:attrName>ppt_y</p:attrName>
                                        </p:attrNameLst>
                                      </p:cBhvr>
                                      <p:rCtr x="0" y="4352"/>
                                    </p:animMotion>
                                  </p:childTnLst>
                                </p:cTn>
                              </p:par>
                              <p:par>
                                <p:cTn id="100" presetID="1" presetClass="entr" presetSubtype="0" fill="hold" grpId="0" nodeType="withEffect">
                                  <p:stCondLst>
                                    <p:cond delay="2400"/>
                                  </p:stCondLst>
                                  <p:childTnLst>
                                    <p:set>
                                      <p:cBhvr>
                                        <p:cTn id="101" dur="1" fill="hold">
                                          <p:stCondLst>
                                            <p:cond delay="0"/>
                                          </p:stCondLst>
                                        </p:cTn>
                                        <p:tgtEl>
                                          <p:spTgt spid="127"/>
                                        </p:tgtEl>
                                        <p:attrNameLst>
                                          <p:attrName>style.visibility</p:attrName>
                                        </p:attrNameLst>
                                      </p:cBhvr>
                                      <p:to>
                                        <p:strVal val="visible"/>
                                      </p:to>
                                    </p:set>
                                  </p:childTnLst>
                                </p:cTn>
                              </p:par>
                              <p:par>
                                <p:cTn id="102" presetID="37" presetClass="path" presetSubtype="0" repeatCount="indefinite" fill="hold" grpId="1" nodeType="withEffect">
                                  <p:stCondLst>
                                    <p:cond delay="2400"/>
                                  </p:stCondLst>
                                  <p:childTnLst>
                                    <p:animMotion origin="layout" path="M 0.03112 0.064 C 0.03059 0.03565 -0.00293 0.03322 -0.00378 -0.03125 " pathEditMode="relative" rAng="0" ptsTypes="AA">
                                      <p:cBhvr>
                                        <p:cTn id="103" dur="1000" fill="hold"/>
                                        <p:tgtEl>
                                          <p:spTgt spid="127"/>
                                        </p:tgtEl>
                                        <p:attrNameLst>
                                          <p:attrName>ppt_x</p:attrName>
                                          <p:attrName>ppt_y</p:attrName>
                                        </p:attrNameLst>
                                      </p:cBhvr>
                                      <p:rCtr x="-1745" y="-4769"/>
                                    </p:animMotion>
                                  </p:childTnLst>
                                </p:cTn>
                              </p:par>
                              <p:par>
                                <p:cTn id="104" presetID="1" presetClass="entr" presetSubtype="0" fill="hold" grpId="0" nodeType="withEffect">
                                  <p:stCondLst>
                                    <p:cond delay="2450"/>
                                  </p:stCondLst>
                                  <p:childTnLst>
                                    <p:set>
                                      <p:cBhvr>
                                        <p:cTn id="105" dur="1" fill="hold">
                                          <p:stCondLst>
                                            <p:cond delay="0"/>
                                          </p:stCondLst>
                                        </p:cTn>
                                        <p:tgtEl>
                                          <p:spTgt spid="21"/>
                                        </p:tgtEl>
                                        <p:attrNameLst>
                                          <p:attrName>style.visibility</p:attrName>
                                        </p:attrNameLst>
                                      </p:cBhvr>
                                      <p:to>
                                        <p:strVal val="visible"/>
                                      </p:to>
                                    </p:set>
                                  </p:childTnLst>
                                </p:cTn>
                              </p:par>
                              <p:par>
                                <p:cTn id="106" presetID="37" presetClass="path" presetSubtype="0" repeatCount="indefinite" fill="hold" grpId="1" nodeType="withEffect">
                                  <p:stCondLst>
                                    <p:cond delay="2450"/>
                                  </p:stCondLst>
                                  <p:childTnLst>
                                    <p:animMotion origin="layout" path="M -0.05605 0.05614 C -0.05605 0.03102 0.01172 0.01713 0.01231 -0.03368 " pathEditMode="relative" rAng="0" ptsTypes="AA">
                                      <p:cBhvr>
                                        <p:cTn id="107" dur="1000" fill="hold"/>
                                        <p:tgtEl>
                                          <p:spTgt spid="21"/>
                                        </p:tgtEl>
                                        <p:attrNameLst>
                                          <p:attrName>ppt_x</p:attrName>
                                          <p:attrName>ppt_y</p:attrName>
                                        </p:attrNameLst>
                                      </p:cBhvr>
                                      <p:rCtr x="3418" y="-4491"/>
                                    </p:animMotion>
                                  </p:childTnLst>
                                </p:cTn>
                              </p:par>
                              <p:par>
                                <p:cTn id="108" presetID="1" presetClass="entr" presetSubtype="0" fill="hold" grpId="0" nodeType="withEffect">
                                  <p:stCondLst>
                                    <p:cond delay="3050"/>
                                  </p:stCondLst>
                                  <p:childTnLst>
                                    <p:set>
                                      <p:cBhvr>
                                        <p:cTn id="109" dur="1" fill="hold">
                                          <p:stCondLst>
                                            <p:cond delay="0"/>
                                          </p:stCondLst>
                                        </p:cTn>
                                        <p:tgtEl>
                                          <p:spTgt spid="128"/>
                                        </p:tgtEl>
                                        <p:attrNameLst>
                                          <p:attrName>style.visibility</p:attrName>
                                        </p:attrNameLst>
                                      </p:cBhvr>
                                      <p:to>
                                        <p:strVal val="visible"/>
                                      </p:to>
                                    </p:set>
                                  </p:childTnLst>
                                </p:cTn>
                              </p:par>
                              <p:par>
                                <p:cTn id="110" presetID="37" presetClass="path" presetSubtype="0" repeatCount="indefinite" fill="hold" grpId="1" nodeType="withEffect">
                                  <p:stCondLst>
                                    <p:cond delay="3050"/>
                                  </p:stCondLst>
                                  <p:childTnLst>
                                    <p:animMotion origin="layout" path="M 0.01843 0.03565 C 0.0179 0.00729 -0.01562 0.00486 -0.01647 -0.0596 " pathEditMode="relative" rAng="0" ptsTypes="AA">
                                      <p:cBhvr>
                                        <p:cTn id="111" dur="1150" fill="hold"/>
                                        <p:tgtEl>
                                          <p:spTgt spid="128"/>
                                        </p:tgtEl>
                                        <p:attrNameLst>
                                          <p:attrName>ppt_x</p:attrName>
                                          <p:attrName>ppt_y</p:attrName>
                                        </p:attrNameLst>
                                      </p:cBhvr>
                                      <p:rCtr x="-1745" y="-4769"/>
                                    </p:animMotion>
                                  </p:childTnLst>
                                </p:cTn>
                              </p:par>
                              <p:par>
                                <p:cTn id="112" presetID="1" presetClass="entr" presetSubtype="0" fill="hold" grpId="0" nodeType="withEffect">
                                  <p:stCondLst>
                                    <p:cond delay="3000"/>
                                  </p:stCondLst>
                                  <p:childTnLst>
                                    <p:set>
                                      <p:cBhvr>
                                        <p:cTn id="113" dur="1" fill="hold">
                                          <p:stCondLst>
                                            <p:cond delay="0"/>
                                          </p:stCondLst>
                                        </p:cTn>
                                        <p:tgtEl>
                                          <p:spTgt spid="171"/>
                                        </p:tgtEl>
                                        <p:attrNameLst>
                                          <p:attrName>style.visibility</p:attrName>
                                        </p:attrNameLst>
                                      </p:cBhvr>
                                      <p:to>
                                        <p:strVal val="visible"/>
                                      </p:to>
                                    </p:set>
                                  </p:childTnLst>
                                </p:cTn>
                              </p:par>
                              <p:par>
                                <p:cTn id="114" presetID="37" presetClass="path" presetSubtype="0" repeatCount="indefinite" fill="hold" grpId="1" nodeType="withEffect">
                                  <p:stCondLst>
                                    <p:cond delay="3000"/>
                                  </p:stCondLst>
                                  <p:childTnLst>
                                    <p:animMotion origin="layout" path="M -0.05605 0.05614 C -0.05605 0.03102 0.01172 0.01713 0.01231 -0.03368 " pathEditMode="relative" rAng="0" ptsTypes="AA">
                                      <p:cBhvr>
                                        <p:cTn id="115" dur="1100" fill="hold"/>
                                        <p:tgtEl>
                                          <p:spTgt spid="171"/>
                                        </p:tgtEl>
                                        <p:attrNameLst>
                                          <p:attrName>ppt_x</p:attrName>
                                          <p:attrName>ppt_y</p:attrName>
                                        </p:attrNameLst>
                                      </p:cBhvr>
                                      <p:rCtr x="3418" y="-4491"/>
                                    </p:animMotion>
                                  </p:childTnLst>
                                </p:cTn>
                              </p:par>
                              <p:par>
                                <p:cTn id="116" presetID="1" presetClass="entr" presetSubtype="0" fill="hold" grpId="0" nodeType="withEffect">
                                  <p:stCondLst>
                                    <p:cond delay="3250"/>
                                  </p:stCondLst>
                                  <p:childTnLst>
                                    <p:set>
                                      <p:cBhvr>
                                        <p:cTn id="117" dur="1" fill="hold">
                                          <p:stCondLst>
                                            <p:cond delay="0"/>
                                          </p:stCondLst>
                                        </p:cTn>
                                        <p:tgtEl>
                                          <p:spTgt spid="27"/>
                                        </p:tgtEl>
                                        <p:attrNameLst>
                                          <p:attrName>style.visibility</p:attrName>
                                        </p:attrNameLst>
                                      </p:cBhvr>
                                      <p:to>
                                        <p:strVal val="visible"/>
                                      </p:to>
                                    </p:set>
                                  </p:childTnLst>
                                </p:cTn>
                              </p:par>
                              <p:par>
                                <p:cTn id="118" presetID="42" presetClass="path" presetSubtype="0" repeatCount="indefinite" fill="hold" grpId="1" nodeType="withEffect">
                                  <p:stCondLst>
                                    <p:cond delay="3250"/>
                                  </p:stCondLst>
                                  <p:childTnLst>
                                    <p:animMotion origin="layout" path="M -1.77083E-6 -0.036 L -1.77083E-6 0.02951 " pathEditMode="relative" rAng="0" ptsTypes="AA">
                                      <p:cBhvr>
                                        <p:cTn id="119" dur="1000" spd="-100000" fill="hold"/>
                                        <p:tgtEl>
                                          <p:spTgt spid="27"/>
                                        </p:tgtEl>
                                        <p:attrNameLst>
                                          <p:attrName>ppt_x</p:attrName>
                                          <p:attrName>ppt_y</p:attrName>
                                        </p:attrNameLst>
                                      </p:cBhvr>
                                      <p:rCtr x="0" y="3275"/>
                                    </p:animMotion>
                                  </p:childTnLst>
                                </p:cTn>
                              </p:par>
                              <p:par>
                                <p:cTn id="120" presetID="1" presetClass="entr" presetSubtype="0" fill="hold" grpId="0" nodeType="withEffect">
                                  <p:stCondLst>
                                    <p:cond delay="3300"/>
                                  </p:stCondLst>
                                  <p:childTnLst>
                                    <p:set>
                                      <p:cBhvr>
                                        <p:cTn id="121" dur="1" fill="hold">
                                          <p:stCondLst>
                                            <p:cond delay="0"/>
                                          </p:stCondLst>
                                        </p:cTn>
                                        <p:tgtEl>
                                          <p:spTgt spid="35"/>
                                        </p:tgtEl>
                                        <p:attrNameLst>
                                          <p:attrName>style.visibility</p:attrName>
                                        </p:attrNameLst>
                                      </p:cBhvr>
                                      <p:to>
                                        <p:strVal val="visible"/>
                                      </p:to>
                                    </p:set>
                                  </p:childTnLst>
                                </p:cTn>
                              </p:par>
                              <p:par>
                                <p:cTn id="122" presetID="42" presetClass="path" presetSubtype="0" repeatCount="indefinite" fill="hold" grpId="1" nodeType="withEffect">
                                  <p:stCondLst>
                                    <p:cond delay="3300"/>
                                  </p:stCondLst>
                                  <p:childTnLst>
                                    <p:animMotion origin="layout" path="M -2.91667E-6 -0.01088 L -2.91667E-6 0.05671 " pathEditMode="relative" rAng="0" ptsTypes="AA">
                                      <p:cBhvr>
                                        <p:cTn id="123" dur="750" spd="-100000" fill="hold"/>
                                        <p:tgtEl>
                                          <p:spTgt spid="35"/>
                                        </p:tgtEl>
                                        <p:attrNameLst>
                                          <p:attrName>ppt_x</p:attrName>
                                          <p:attrName>ppt_y</p:attrName>
                                        </p:attrNameLst>
                                      </p:cBhvr>
                                      <p:rCtr x="0" y="3380"/>
                                    </p:animMotion>
                                  </p:childTnLst>
                                </p:cTn>
                              </p:par>
                              <p:par>
                                <p:cTn id="124" presetID="1" presetClass="entr" presetSubtype="0" fill="hold" grpId="0" nodeType="withEffect">
                                  <p:stCondLst>
                                    <p:cond delay="3350"/>
                                  </p:stCondLst>
                                  <p:childTnLst>
                                    <p:set>
                                      <p:cBhvr>
                                        <p:cTn id="125" dur="1" fill="hold">
                                          <p:stCondLst>
                                            <p:cond delay="0"/>
                                          </p:stCondLst>
                                        </p:cTn>
                                        <p:tgtEl>
                                          <p:spTgt spid="173"/>
                                        </p:tgtEl>
                                        <p:attrNameLst>
                                          <p:attrName>style.visibility</p:attrName>
                                        </p:attrNameLst>
                                      </p:cBhvr>
                                      <p:to>
                                        <p:strVal val="visible"/>
                                      </p:to>
                                    </p:set>
                                  </p:childTnLst>
                                </p:cTn>
                              </p:par>
                              <p:par>
                                <p:cTn id="126" presetID="42" presetClass="path" presetSubtype="0" repeatCount="indefinite" fill="hold" grpId="1" nodeType="withEffect">
                                  <p:stCondLst>
                                    <p:cond delay="3350"/>
                                  </p:stCondLst>
                                  <p:childTnLst>
                                    <p:animMotion origin="layout" path="M 1.45833E-6 -0.0206 L 1.45833E-6 0.04456 " pathEditMode="relative" rAng="0" ptsTypes="AA">
                                      <p:cBhvr>
                                        <p:cTn id="127" dur="850" spd="-100000" fill="hold"/>
                                        <p:tgtEl>
                                          <p:spTgt spid="173"/>
                                        </p:tgtEl>
                                        <p:attrNameLst>
                                          <p:attrName>ppt_x</p:attrName>
                                          <p:attrName>ppt_y</p:attrName>
                                        </p:attrNameLst>
                                      </p:cBhvr>
                                      <p:rCtr x="0" y="3252"/>
                                    </p:animMotion>
                                  </p:childTnLst>
                                </p:cTn>
                              </p:par>
                              <p:par>
                                <p:cTn id="128" presetID="1" presetClass="entr" presetSubtype="0" fill="hold" grpId="0" nodeType="withEffect">
                                  <p:stCondLst>
                                    <p:cond delay="3400"/>
                                  </p:stCondLst>
                                  <p:childTnLst>
                                    <p:set>
                                      <p:cBhvr>
                                        <p:cTn id="129" dur="1" fill="hold">
                                          <p:stCondLst>
                                            <p:cond delay="0"/>
                                          </p:stCondLst>
                                        </p:cTn>
                                        <p:tgtEl>
                                          <p:spTgt spid="174"/>
                                        </p:tgtEl>
                                        <p:attrNameLst>
                                          <p:attrName>style.visibility</p:attrName>
                                        </p:attrNameLst>
                                      </p:cBhvr>
                                      <p:to>
                                        <p:strVal val="visible"/>
                                      </p:to>
                                    </p:set>
                                  </p:childTnLst>
                                </p:cTn>
                              </p:par>
                              <p:par>
                                <p:cTn id="130" presetID="42" presetClass="path" presetSubtype="0" repeatCount="indefinite" fill="hold" grpId="1" nodeType="withEffect">
                                  <p:stCondLst>
                                    <p:cond delay="3400"/>
                                  </p:stCondLst>
                                  <p:childTnLst>
                                    <p:animMotion origin="layout" path="M -8.33333E-7 -0.04827 L -8.33333E-7 0.0169 " pathEditMode="relative" rAng="0" ptsTypes="AA">
                                      <p:cBhvr>
                                        <p:cTn id="131" dur="1000" spd="-100000" fill="hold"/>
                                        <p:tgtEl>
                                          <p:spTgt spid="174"/>
                                        </p:tgtEl>
                                        <p:attrNameLst>
                                          <p:attrName>ppt_x</p:attrName>
                                          <p:attrName>ppt_y</p:attrName>
                                        </p:attrNameLst>
                                      </p:cBhvr>
                                      <p:rCtr x="0" y="3252"/>
                                    </p:animMotion>
                                  </p:childTnLst>
                                </p:cTn>
                              </p:par>
                              <p:par>
                                <p:cTn id="132" presetID="1" presetClass="entr" presetSubtype="0" fill="hold" grpId="0" nodeType="withEffect">
                                  <p:stCondLst>
                                    <p:cond delay="3450"/>
                                  </p:stCondLst>
                                  <p:childTnLst>
                                    <p:set>
                                      <p:cBhvr>
                                        <p:cTn id="133" dur="1" fill="hold">
                                          <p:stCondLst>
                                            <p:cond delay="0"/>
                                          </p:stCondLst>
                                        </p:cTn>
                                        <p:tgtEl>
                                          <p:spTgt spid="25"/>
                                        </p:tgtEl>
                                        <p:attrNameLst>
                                          <p:attrName>style.visibility</p:attrName>
                                        </p:attrNameLst>
                                      </p:cBhvr>
                                      <p:to>
                                        <p:strVal val="visible"/>
                                      </p:to>
                                    </p:set>
                                  </p:childTnLst>
                                </p:cTn>
                              </p:par>
                              <p:par>
                                <p:cTn id="134" presetID="42" presetClass="path" presetSubtype="0" repeatCount="indefinite" fill="hold" grpId="1" nodeType="withEffect">
                                  <p:stCondLst>
                                    <p:cond delay="3450"/>
                                  </p:stCondLst>
                                  <p:childTnLst>
                                    <p:animMotion origin="layout" path="M 3.125E-7 -0.02303 L 3.125E-7 0.04213 " pathEditMode="relative" rAng="0" ptsTypes="AA">
                                      <p:cBhvr>
                                        <p:cTn id="135" dur="750" spd="-100000" fill="hold"/>
                                        <p:tgtEl>
                                          <p:spTgt spid="25"/>
                                        </p:tgtEl>
                                        <p:attrNameLst>
                                          <p:attrName>ppt_x</p:attrName>
                                          <p:attrName>ppt_y</p:attrName>
                                        </p:attrNameLst>
                                      </p:cBhvr>
                                      <p:rCtr x="0" y="3252"/>
                                    </p:animMotion>
                                  </p:childTnLst>
                                </p:cTn>
                              </p:par>
                              <p:par>
                                <p:cTn id="136" presetID="1" presetClass="entr" presetSubtype="0" fill="hold" grpId="0" nodeType="withEffect">
                                  <p:stCondLst>
                                    <p:cond delay="4250"/>
                                  </p:stCondLst>
                                  <p:childTnLst>
                                    <p:set>
                                      <p:cBhvr>
                                        <p:cTn id="137" dur="1" fill="hold">
                                          <p:stCondLst>
                                            <p:cond delay="0"/>
                                          </p:stCondLst>
                                        </p:cTn>
                                        <p:tgtEl>
                                          <p:spTgt spid="32"/>
                                        </p:tgtEl>
                                        <p:attrNameLst>
                                          <p:attrName>style.visibility</p:attrName>
                                        </p:attrNameLst>
                                      </p:cBhvr>
                                      <p:to>
                                        <p:strVal val="visible"/>
                                      </p:to>
                                    </p:set>
                                  </p:childTnLst>
                                </p:cTn>
                              </p:par>
                              <p:par>
                                <p:cTn id="138" presetID="42" presetClass="path" presetSubtype="0" repeatCount="indefinite" fill="hold" grpId="1" nodeType="withEffect">
                                  <p:stCondLst>
                                    <p:cond delay="4250"/>
                                  </p:stCondLst>
                                  <p:childTnLst>
                                    <p:animMotion origin="layout" path="M -1.77083E-6 -0.00868 L -1.77083E-6 0.05358 " pathEditMode="relative" rAng="0" ptsTypes="AA">
                                      <p:cBhvr>
                                        <p:cTn id="139" dur="800" spd="-100000" fill="hold"/>
                                        <p:tgtEl>
                                          <p:spTgt spid="32"/>
                                        </p:tgtEl>
                                        <p:attrNameLst>
                                          <p:attrName>ppt_x</p:attrName>
                                          <p:attrName>ppt_y</p:attrName>
                                        </p:attrNameLst>
                                      </p:cBhvr>
                                      <p:rCtr x="0" y="3113"/>
                                    </p:animMotion>
                                  </p:childTnLst>
                                </p:cTn>
                              </p:par>
                              <p:par>
                                <p:cTn id="140" presetID="1" presetClass="entr" presetSubtype="0" fill="hold" grpId="0" nodeType="withEffect">
                                  <p:stCondLst>
                                    <p:cond delay="4300"/>
                                  </p:stCondLst>
                                  <p:childTnLst>
                                    <p:set>
                                      <p:cBhvr>
                                        <p:cTn id="141" dur="1" fill="hold">
                                          <p:stCondLst>
                                            <p:cond delay="0"/>
                                          </p:stCondLst>
                                        </p:cTn>
                                        <p:tgtEl>
                                          <p:spTgt spid="16"/>
                                        </p:tgtEl>
                                        <p:attrNameLst>
                                          <p:attrName>style.visibility</p:attrName>
                                        </p:attrNameLst>
                                      </p:cBhvr>
                                      <p:to>
                                        <p:strVal val="visible"/>
                                      </p:to>
                                    </p:set>
                                  </p:childTnLst>
                                </p:cTn>
                              </p:par>
                              <p:par>
                                <p:cTn id="142" presetID="42" presetClass="path" presetSubtype="0" repeatCount="indefinite" fill="hold" grpId="1" nodeType="withEffect">
                                  <p:stCondLst>
                                    <p:cond delay="4300"/>
                                  </p:stCondLst>
                                  <p:childTnLst>
                                    <p:animMotion origin="layout" path="M 4.27083E-6 -0.03634 L 4.27083E-6 0.02604 " pathEditMode="relative" rAng="0" ptsTypes="AA">
                                      <p:cBhvr>
                                        <p:cTn id="143" dur="1000" spd="-100000" fill="hold"/>
                                        <p:tgtEl>
                                          <p:spTgt spid="16"/>
                                        </p:tgtEl>
                                        <p:attrNameLst>
                                          <p:attrName>ppt_x</p:attrName>
                                          <p:attrName>ppt_y</p:attrName>
                                        </p:attrNameLst>
                                      </p:cBhvr>
                                      <p:rCtr x="0" y="3113"/>
                                    </p:animMotion>
                                  </p:childTnLst>
                                </p:cTn>
                              </p:par>
                              <p:par>
                                <p:cTn id="144" presetID="1" presetClass="entr" presetSubtype="0" fill="hold" grpId="0" nodeType="withEffect">
                                  <p:stCondLst>
                                    <p:cond delay="4350"/>
                                  </p:stCondLst>
                                  <p:childTnLst>
                                    <p:set>
                                      <p:cBhvr>
                                        <p:cTn id="145" dur="1" fill="hold">
                                          <p:stCondLst>
                                            <p:cond delay="0"/>
                                          </p:stCondLst>
                                        </p:cTn>
                                        <p:tgtEl>
                                          <p:spTgt spid="34"/>
                                        </p:tgtEl>
                                        <p:attrNameLst>
                                          <p:attrName>style.visibility</p:attrName>
                                        </p:attrNameLst>
                                      </p:cBhvr>
                                      <p:to>
                                        <p:strVal val="visible"/>
                                      </p:to>
                                    </p:set>
                                  </p:childTnLst>
                                </p:cTn>
                              </p:par>
                              <p:par>
                                <p:cTn id="146" presetID="42" presetClass="path" presetSubtype="0" repeatCount="indefinite" fill="hold" grpId="1" nodeType="withEffect">
                                  <p:stCondLst>
                                    <p:cond delay="4350"/>
                                  </p:stCondLst>
                                  <p:childTnLst>
                                    <p:animMotion origin="layout" path="M -3.4375E-6 -0.04017 L -3.4375E-6 0.02175 " pathEditMode="relative" rAng="0" ptsTypes="AA">
                                      <p:cBhvr>
                                        <p:cTn id="147" dur="1200" spd="-100000" fill="hold"/>
                                        <p:tgtEl>
                                          <p:spTgt spid="34"/>
                                        </p:tgtEl>
                                        <p:attrNameLst>
                                          <p:attrName>ppt_x</p:attrName>
                                          <p:attrName>ppt_y</p:attrName>
                                        </p:attrNameLst>
                                      </p:cBhvr>
                                      <p:rCtr x="0" y="3090"/>
                                    </p:animMotion>
                                  </p:childTnLst>
                                </p:cTn>
                              </p:par>
                              <p:par>
                                <p:cTn id="148" presetID="1" presetClass="entr" presetSubtype="0" fill="hold" grpId="0" nodeType="withEffect">
                                  <p:stCondLst>
                                    <p:cond delay="4400"/>
                                  </p:stCondLst>
                                  <p:childTnLst>
                                    <p:set>
                                      <p:cBhvr>
                                        <p:cTn id="149" dur="1" fill="hold">
                                          <p:stCondLst>
                                            <p:cond delay="0"/>
                                          </p:stCondLst>
                                        </p:cTn>
                                        <p:tgtEl>
                                          <p:spTgt spid="178"/>
                                        </p:tgtEl>
                                        <p:attrNameLst>
                                          <p:attrName>style.visibility</p:attrName>
                                        </p:attrNameLst>
                                      </p:cBhvr>
                                      <p:to>
                                        <p:strVal val="visible"/>
                                      </p:to>
                                    </p:set>
                                  </p:childTnLst>
                                </p:cTn>
                              </p:par>
                              <p:par>
                                <p:cTn id="150" presetID="42" presetClass="path" presetSubtype="0" repeatCount="indefinite" fill="hold" grpId="1" nodeType="withEffect">
                                  <p:stCondLst>
                                    <p:cond delay="4400"/>
                                  </p:stCondLst>
                                  <p:childTnLst>
                                    <p:animMotion origin="layout" path="M 4.27083E-6 -0.03634 L 4.27083E-6 0.02604 " pathEditMode="relative" rAng="0" ptsTypes="AA">
                                      <p:cBhvr>
                                        <p:cTn id="151" dur="1000" spd="-100000" fill="hold"/>
                                        <p:tgtEl>
                                          <p:spTgt spid="178"/>
                                        </p:tgtEl>
                                        <p:attrNameLst>
                                          <p:attrName>ppt_x</p:attrName>
                                          <p:attrName>ppt_y</p:attrName>
                                        </p:attrNameLst>
                                      </p:cBhvr>
                                      <p:rCtr x="0" y="3113"/>
                                    </p:animMotion>
                                  </p:childTnLst>
                                </p:cTn>
                              </p:par>
                              <p:par>
                                <p:cTn id="152" presetID="1" presetClass="entr" presetSubtype="0" fill="hold" grpId="0" nodeType="withEffect">
                                  <p:stCondLst>
                                    <p:cond delay="4450"/>
                                  </p:stCondLst>
                                  <p:childTnLst>
                                    <p:set>
                                      <p:cBhvr>
                                        <p:cTn id="153" dur="1" fill="hold">
                                          <p:stCondLst>
                                            <p:cond delay="0"/>
                                          </p:stCondLst>
                                        </p:cTn>
                                        <p:tgtEl>
                                          <p:spTgt spid="179"/>
                                        </p:tgtEl>
                                        <p:attrNameLst>
                                          <p:attrName>style.visibility</p:attrName>
                                        </p:attrNameLst>
                                      </p:cBhvr>
                                      <p:to>
                                        <p:strVal val="visible"/>
                                      </p:to>
                                    </p:set>
                                  </p:childTnLst>
                                </p:cTn>
                              </p:par>
                              <p:par>
                                <p:cTn id="154" presetID="42" presetClass="path" presetSubtype="0" repeatCount="indefinite" fill="hold" grpId="1" nodeType="withEffect">
                                  <p:stCondLst>
                                    <p:cond delay="4450"/>
                                  </p:stCondLst>
                                  <p:childTnLst>
                                    <p:animMotion origin="layout" path="M -4.79167E-6 -0.00868 L -4.79167E-6 0.05358 " pathEditMode="relative" rAng="0" ptsTypes="AA">
                                      <p:cBhvr>
                                        <p:cTn id="155" dur="750" spd="-100000" fill="hold"/>
                                        <p:tgtEl>
                                          <p:spTgt spid="179"/>
                                        </p:tgtEl>
                                        <p:attrNameLst>
                                          <p:attrName>ppt_x</p:attrName>
                                          <p:attrName>ppt_y</p:attrName>
                                        </p:attrNameLst>
                                      </p:cBhvr>
                                      <p:rCtr x="0" y="3113"/>
                                    </p:animMotion>
                                  </p:childTnLst>
                                </p:cTn>
                              </p:par>
                              <p:par>
                                <p:cTn id="156" presetID="1" presetClass="entr" presetSubtype="0" fill="hold" grpId="0" nodeType="withEffect">
                                  <p:stCondLst>
                                    <p:cond delay="5050"/>
                                  </p:stCondLst>
                                  <p:childTnLst>
                                    <p:set>
                                      <p:cBhvr>
                                        <p:cTn id="157" dur="1" fill="hold">
                                          <p:stCondLst>
                                            <p:cond delay="0"/>
                                          </p:stCondLst>
                                        </p:cTn>
                                        <p:tgtEl>
                                          <p:spTgt spid="30"/>
                                        </p:tgtEl>
                                        <p:attrNameLst>
                                          <p:attrName>style.visibility</p:attrName>
                                        </p:attrNameLst>
                                      </p:cBhvr>
                                      <p:to>
                                        <p:strVal val="visible"/>
                                      </p:to>
                                    </p:set>
                                  </p:childTnLst>
                                </p:cTn>
                              </p:par>
                              <p:par>
                                <p:cTn id="158" presetID="42" presetClass="path" presetSubtype="0" repeatCount="indefinite" fill="hold" grpId="1" nodeType="withEffect">
                                  <p:stCondLst>
                                    <p:cond delay="5050"/>
                                  </p:stCondLst>
                                  <p:childTnLst>
                                    <p:animMotion origin="layout" path="M -1.77083E-6 -0.01274 L -1.77083E-6 0.12199 " pathEditMode="relative" rAng="0" ptsTypes="AA">
                                      <p:cBhvr>
                                        <p:cTn id="159" dur="1250" spd="-100000" fill="hold"/>
                                        <p:tgtEl>
                                          <p:spTgt spid="30"/>
                                        </p:tgtEl>
                                        <p:attrNameLst>
                                          <p:attrName>ppt_x</p:attrName>
                                          <p:attrName>ppt_y</p:attrName>
                                        </p:attrNameLst>
                                      </p:cBhvr>
                                      <p:rCtr x="0" y="6736"/>
                                    </p:animMotion>
                                  </p:childTnLst>
                                </p:cTn>
                              </p:par>
                              <p:par>
                                <p:cTn id="160" presetID="1" presetClass="entr" presetSubtype="0" fill="hold" grpId="0" nodeType="withEffect">
                                  <p:stCondLst>
                                    <p:cond delay="5100"/>
                                  </p:stCondLst>
                                  <p:childTnLst>
                                    <p:set>
                                      <p:cBhvr>
                                        <p:cTn id="161" dur="1" fill="hold">
                                          <p:stCondLst>
                                            <p:cond delay="0"/>
                                          </p:stCondLst>
                                        </p:cTn>
                                        <p:tgtEl>
                                          <p:spTgt spid="22"/>
                                        </p:tgtEl>
                                        <p:attrNameLst>
                                          <p:attrName>style.visibility</p:attrName>
                                        </p:attrNameLst>
                                      </p:cBhvr>
                                      <p:to>
                                        <p:strVal val="visible"/>
                                      </p:to>
                                    </p:set>
                                  </p:childTnLst>
                                </p:cTn>
                              </p:par>
                              <p:par>
                                <p:cTn id="162" presetID="42" presetClass="path" presetSubtype="0" repeatCount="indefinite" fill="hold" grpId="1" nodeType="withEffect">
                                  <p:stCondLst>
                                    <p:cond delay="5100"/>
                                  </p:stCondLst>
                                  <p:childTnLst>
                                    <p:animMotion origin="layout" path="M -4.58333E-6 -0.06991 L -4.58333E-6 0.06343 " pathEditMode="relative" rAng="0" ptsTypes="AA">
                                      <p:cBhvr>
                                        <p:cTn id="163" dur="1100" spd="-100000" fill="hold"/>
                                        <p:tgtEl>
                                          <p:spTgt spid="22"/>
                                        </p:tgtEl>
                                        <p:attrNameLst>
                                          <p:attrName>ppt_x</p:attrName>
                                          <p:attrName>ppt_y</p:attrName>
                                        </p:attrNameLst>
                                      </p:cBhvr>
                                      <p:rCtr x="0" y="6667"/>
                                    </p:animMotion>
                                  </p:childTnLst>
                                </p:cTn>
                              </p:par>
                              <p:par>
                                <p:cTn id="164" presetID="1" presetClass="entr" presetSubtype="0" fill="hold" grpId="0" nodeType="withEffect">
                                  <p:stCondLst>
                                    <p:cond delay="5150"/>
                                  </p:stCondLst>
                                  <p:childTnLst>
                                    <p:set>
                                      <p:cBhvr>
                                        <p:cTn id="165" dur="1" fill="hold">
                                          <p:stCondLst>
                                            <p:cond delay="0"/>
                                          </p:stCondLst>
                                        </p:cTn>
                                        <p:tgtEl>
                                          <p:spTgt spid="33"/>
                                        </p:tgtEl>
                                        <p:attrNameLst>
                                          <p:attrName>style.visibility</p:attrName>
                                        </p:attrNameLst>
                                      </p:cBhvr>
                                      <p:to>
                                        <p:strVal val="visible"/>
                                      </p:to>
                                    </p:set>
                                  </p:childTnLst>
                                </p:cTn>
                              </p:par>
                              <p:par>
                                <p:cTn id="166" presetID="42" presetClass="path" presetSubtype="0" repeatCount="indefinite" fill="hold" grpId="1" nodeType="withEffect">
                                  <p:stCondLst>
                                    <p:cond delay="5150"/>
                                  </p:stCondLst>
                                  <p:childTnLst>
                                    <p:animMotion origin="layout" path="M -8.33333E-7 -0.1125 L -8.33333E-7 0.0213 " pathEditMode="relative" rAng="0" ptsTypes="AA">
                                      <p:cBhvr>
                                        <p:cTn id="167" dur="1300" spd="-100000" fill="hold"/>
                                        <p:tgtEl>
                                          <p:spTgt spid="33"/>
                                        </p:tgtEl>
                                        <p:attrNameLst>
                                          <p:attrName>ppt_x</p:attrName>
                                          <p:attrName>ppt_y</p:attrName>
                                        </p:attrNameLst>
                                      </p:cBhvr>
                                      <p:rCtr x="0" y="6690"/>
                                    </p:animMotion>
                                  </p:childTnLst>
                                </p:cTn>
                              </p:par>
                              <p:par>
                                <p:cTn id="168" presetID="1" presetClass="entr" presetSubtype="0" fill="hold" grpId="0" nodeType="withEffect">
                                  <p:stCondLst>
                                    <p:cond delay="5200"/>
                                  </p:stCondLst>
                                  <p:childTnLst>
                                    <p:set>
                                      <p:cBhvr>
                                        <p:cTn id="169" dur="1" fill="hold">
                                          <p:stCondLst>
                                            <p:cond delay="0"/>
                                          </p:stCondLst>
                                        </p:cTn>
                                        <p:tgtEl>
                                          <p:spTgt spid="124"/>
                                        </p:tgtEl>
                                        <p:attrNameLst>
                                          <p:attrName>style.visibility</p:attrName>
                                        </p:attrNameLst>
                                      </p:cBhvr>
                                      <p:to>
                                        <p:strVal val="visible"/>
                                      </p:to>
                                    </p:set>
                                  </p:childTnLst>
                                </p:cTn>
                              </p:par>
                              <p:par>
                                <p:cTn id="170" presetID="42" presetClass="path" presetSubtype="0" repeatCount="indefinite" fill="hold" grpId="1" nodeType="withEffect">
                                  <p:stCondLst>
                                    <p:cond delay="5200"/>
                                  </p:stCondLst>
                                  <p:childTnLst>
                                    <p:animMotion origin="layout" path="M 1.66667E-6 -0.09792 L 1.66667E-6 0.03727 " pathEditMode="relative" rAng="0" ptsTypes="AA">
                                      <p:cBhvr>
                                        <p:cTn id="171" dur="1250" spd="-100000" fill="hold"/>
                                        <p:tgtEl>
                                          <p:spTgt spid="124"/>
                                        </p:tgtEl>
                                        <p:attrNameLst>
                                          <p:attrName>ppt_x</p:attrName>
                                          <p:attrName>ppt_y</p:attrName>
                                        </p:attrNameLst>
                                      </p:cBhvr>
                                      <p:rCtr x="0" y="6759"/>
                                    </p:animMotion>
                                  </p:childTnLst>
                                </p:cTn>
                              </p:par>
                              <p:par>
                                <p:cTn id="172" presetID="1" presetClass="entr" presetSubtype="0" fill="hold" grpId="0" nodeType="withEffect">
                                  <p:stCondLst>
                                    <p:cond delay="5250"/>
                                  </p:stCondLst>
                                  <p:childTnLst>
                                    <p:set>
                                      <p:cBhvr>
                                        <p:cTn id="173" dur="1" fill="hold">
                                          <p:stCondLst>
                                            <p:cond delay="0"/>
                                          </p:stCondLst>
                                        </p:cTn>
                                        <p:tgtEl>
                                          <p:spTgt spid="41"/>
                                        </p:tgtEl>
                                        <p:attrNameLst>
                                          <p:attrName>style.visibility</p:attrName>
                                        </p:attrNameLst>
                                      </p:cBhvr>
                                      <p:to>
                                        <p:strVal val="visible"/>
                                      </p:to>
                                    </p:set>
                                  </p:childTnLst>
                                </p:cTn>
                              </p:par>
                              <p:par>
                                <p:cTn id="174" presetID="42" presetClass="path" presetSubtype="0" repeatCount="indefinite" fill="hold" grpId="1" nodeType="withEffect">
                                  <p:stCondLst>
                                    <p:cond delay="5250"/>
                                  </p:stCondLst>
                                  <p:childTnLst>
                                    <p:animMotion origin="layout" path="M -2.91667E-6 -0.04039 L -2.91667E-6 0.09433 " pathEditMode="relative" rAng="0" ptsTypes="AA">
                                      <p:cBhvr>
                                        <p:cTn id="175" dur="1100" spd="-100000" fill="hold"/>
                                        <p:tgtEl>
                                          <p:spTgt spid="41"/>
                                        </p:tgtEl>
                                        <p:attrNameLst>
                                          <p:attrName>ppt_x</p:attrName>
                                          <p:attrName>ppt_y</p:attrName>
                                        </p:attrNameLst>
                                      </p:cBhvr>
                                      <p:rCtr x="0" y="6736"/>
                                    </p:animMotion>
                                  </p:childTnLst>
                                </p:cTn>
                              </p:par>
                              <p:par>
                                <p:cTn id="176" presetID="1" presetClass="entr" presetSubtype="0" fill="hold" grpId="0" nodeType="withEffect">
                                  <p:stCondLst>
                                    <p:cond delay="6450"/>
                                  </p:stCondLst>
                                  <p:childTnLst>
                                    <p:set>
                                      <p:cBhvr>
                                        <p:cTn id="177" dur="1" fill="hold">
                                          <p:stCondLst>
                                            <p:cond delay="0"/>
                                          </p:stCondLst>
                                        </p:cTn>
                                        <p:tgtEl>
                                          <p:spTgt spid="125"/>
                                        </p:tgtEl>
                                        <p:attrNameLst>
                                          <p:attrName>style.visibility</p:attrName>
                                        </p:attrNameLst>
                                      </p:cBhvr>
                                      <p:to>
                                        <p:strVal val="visible"/>
                                      </p:to>
                                    </p:set>
                                  </p:childTnLst>
                                </p:cTn>
                              </p:par>
                              <p:par>
                                <p:cTn id="178" presetID="42" presetClass="path" presetSubtype="0" repeatCount="indefinite" fill="hold" grpId="1" nodeType="withEffect">
                                  <p:stCondLst>
                                    <p:cond delay="6450"/>
                                  </p:stCondLst>
                                  <p:childTnLst>
                                    <p:animMotion origin="layout" path="M 1.66667E-6 -0.03391 L 1.66667E-6 0.10081 " pathEditMode="relative" rAng="0" ptsTypes="AA">
                                      <p:cBhvr>
                                        <p:cTn id="179" dur="1250" spd="-100000" fill="hold"/>
                                        <p:tgtEl>
                                          <p:spTgt spid="125"/>
                                        </p:tgtEl>
                                        <p:attrNameLst>
                                          <p:attrName>ppt_x</p:attrName>
                                          <p:attrName>ppt_y</p:attrName>
                                        </p:attrNameLst>
                                      </p:cBhvr>
                                      <p:rCtr x="0" y="6736"/>
                                    </p:animMotion>
                                  </p:childTnLst>
                                </p:cTn>
                              </p:par>
                              <p:par>
                                <p:cTn id="180" presetID="1" presetClass="entr" presetSubtype="0" fill="hold" grpId="0" nodeType="withEffect">
                                  <p:stCondLst>
                                    <p:cond delay="6500"/>
                                  </p:stCondLst>
                                  <p:childTnLst>
                                    <p:set>
                                      <p:cBhvr>
                                        <p:cTn id="181" dur="1" fill="hold">
                                          <p:stCondLst>
                                            <p:cond delay="0"/>
                                          </p:stCondLst>
                                        </p:cTn>
                                        <p:tgtEl>
                                          <p:spTgt spid="181"/>
                                        </p:tgtEl>
                                        <p:attrNameLst>
                                          <p:attrName>style.visibility</p:attrName>
                                        </p:attrNameLst>
                                      </p:cBhvr>
                                      <p:to>
                                        <p:strVal val="visible"/>
                                      </p:to>
                                    </p:set>
                                  </p:childTnLst>
                                </p:cTn>
                              </p:par>
                              <p:par>
                                <p:cTn id="182" presetID="42" presetClass="path" presetSubtype="0" repeatCount="indefinite" fill="hold" grpId="1" nodeType="withEffect">
                                  <p:stCondLst>
                                    <p:cond delay="6500"/>
                                  </p:stCondLst>
                                  <p:childTnLst>
                                    <p:animMotion origin="layout" path="M -1.77083E-6 -0.08496 L -1.77083E-6 0.0493 " pathEditMode="relative" rAng="0" ptsTypes="AA">
                                      <p:cBhvr>
                                        <p:cTn id="183" dur="1100" spd="-100000" fill="hold"/>
                                        <p:tgtEl>
                                          <p:spTgt spid="181"/>
                                        </p:tgtEl>
                                        <p:attrNameLst>
                                          <p:attrName>ppt_x</p:attrName>
                                          <p:attrName>ppt_y</p:attrName>
                                        </p:attrNameLst>
                                      </p:cBhvr>
                                      <p:rCtr x="0" y="6713"/>
                                    </p:animMotion>
                                  </p:childTnLst>
                                </p:cTn>
                              </p:par>
                              <p:par>
                                <p:cTn id="184" presetID="10" presetClass="entr" presetSubtype="0" fill="hold" grpId="0" nodeType="withEffect">
                                  <p:stCondLst>
                                    <p:cond delay="0"/>
                                  </p:stCondLst>
                                  <p:childTnLst>
                                    <p:set>
                                      <p:cBhvr>
                                        <p:cTn id="185" dur="1" fill="hold">
                                          <p:stCondLst>
                                            <p:cond delay="0"/>
                                          </p:stCondLst>
                                        </p:cTn>
                                        <p:tgtEl>
                                          <p:spTgt spid="122"/>
                                        </p:tgtEl>
                                        <p:attrNameLst>
                                          <p:attrName>style.visibility</p:attrName>
                                        </p:attrNameLst>
                                      </p:cBhvr>
                                      <p:to>
                                        <p:strVal val="visible"/>
                                      </p:to>
                                    </p:set>
                                    <p:animEffect transition="in" filter="fade">
                                      <p:cBhvr>
                                        <p:cTn id="186" dur="500"/>
                                        <p:tgtEl>
                                          <p:spTgt spid="122"/>
                                        </p:tgtEl>
                                      </p:cBhvr>
                                    </p:animEffect>
                                  </p:childTnLst>
                                </p:cTn>
                              </p:par>
                              <p:par>
                                <p:cTn id="187" presetID="42" presetClass="path" presetSubtype="0" decel="100000" fill="hold" grpId="1" nodeType="withEffect">
                                  <p:stCondLst>
                                    <p:cond delay="0"/>
                                  </p:stCondLst>
                                  <p:childTnLst>
                                    <p:animMotion origin="layout" path="M -4.79167E-6 1.11111E-6 L -4.79167E-6 0.03542 " pathEditMode="relative" rAng="0" ptsTypes="AA">
                                      <p:cBhvr>
                                        <p:cTn id="188" dur="700" spd="-100000" fill="hold"/>
                                        <p:tgtEl>
                                          <p:spTgt spid="1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8" grpId="0" animBg="1"/>
      <p:bldP spid="38" grpId="1" animBg="1"/>
      <p:bldP spid="23" grpId="0" animBg="1"/>
      <p:bldP spid="23"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69" grpId="0" animBg="1"/>
      <p:bldP spid="169" grpId="1" animBg="1"/>
      <p:bldP spid="170" grpId="0" animBg="1"/>
      <p:bldP spid="170"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6" grpId="0" animBg="1"/>
      <p:bldP spid="16" grpId="1" animBg="1"/>
      <p:bldP spid="22" grpId="0" animBg="1"/>
      <p:bldP spid="22" grpId="1" animBg="1"/>
      <p:bldP spid="25" grpId="0" animBg="1"/>
      <p:bldP spid="25" grpId="1" animBg="1"/>
      <p:bldP spid="27" grpId="0" animBg="1"/>
      <p:bldP spid="27" grpId="1" animBg="1"/>
      <p:bldP spid="30" grpId="0" animBg="1"/>
      <p:bldP spid="30" grpId="1" animBg="1"/>
      <p:bldP spid="35" grpId="0" animBg="1"/>
      <p:bldP spid="35"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71" grpId="0" animBg="1"/>
      <p:bldP spid="171" grpId="1" animBg="1"/>
      <p:bldP spid="173" grpId="0" animBg="1"/>
      <p:bldP spid="173" grpId="1" animBg="1"/>
      <p:bldP spid="174" grpId="0" animBg="1"/>
      <p:bldP spid="174" grpId="1" animBg="1"/>
      <p:bldP spid="178" grpId="0" animBg="1"/>
      <p:bldP spid="178" grpId="1" animBg="1"/>
      <p:bldP spid="179" grpId="0" animBg="1"/>
      <p:bldP spid="179" grpId="1" animBg="1"/>
      <p:bldP spid="33" grpId="0" animBg="1"/>
      <p:bldP spid="33" grpId="1" animBg="1"/>
      <p:bldP spid="181" grpId="0" animBg="1"/>
      <p:bldP spid="181" grpId="1" animBg="1"/>
      <p:bldP spid="122" grpId="0"/>
      <p:bldP spid="12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 Same Side Corner Rectangle 38">
            <a:extLst>
              <a:ext uri="{FF2B5EF4-FFF2-40B4-BE49-F238E27FC236}">
                <a16:creationId xmlns:a16="http://schemas.microsoft.com/office/drawing/2014/main" id="{21968D06-BB07-214C-91C5-0D3D58A2E020}"/>
              </a:ext>
              <a:ext uri="{C183D7F6-B498-43B3-948B-1728B52AA6E4}">
                <adec:decorative xmlns:adec="http://schemas.microsoft.com/office/drawing/2017/decorative" val="1"/>
              </a:ext>
            </a:extLst>
          </p:cNvPr>
          <p:cNvSpPr/>
          <p:nvPr/>
        </p:nvSpPr>
        <p:spPr>
          <a:xfrm rot="16200000" flipH="1">
            <a:off x="5768715" y="-67455"/>
            <a:ext cx="5816185" cy="7030385"/>
          </a:xfrm>
          <a:prstGeom prst="round2SameRect">
            <a:avLst>
              <a:gd name="adj1" fmla="val 5472"/>
              <a:gd name="adj2" fmla="val 0"/>
            </a:avLst>
          </a:prstGeom>
          <a:solidFill>
            <a:schemeClr val="accent1"/>
          </a:solidFill>
          <a:ln w="12700" cap="flat" cmpd="sng" algn="ctr">
            <a:noFill/>
            <a:prstDash val="solid"/>
            <a:miter lim="800000"/>
          </a:ln>
          <a:effectLst/>
        </p:spPr>
        <p:txBody>
          <a:bodyPr rtlCol="0" anchor="ctr"/>
          <a:lstStyle/>
          <a:p>
            <a:pPr marL="0" marR="0" lvl="0" indent="0" algn="ctr"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grpSp>
        <p:nvGrpSpPr>
          <p:cNvPr id="40" name="Group 94">
            <a:extLst>
              <a:ext uri="{FF2B5EF4-FFF2-40B4-BE49-F238E27FC236}">
                <a16:creationId xmlns:a16="http://schemas.microsoft.com/office/drawing/2014/main" id="{8BDD2D7F-44FB-6945-8D03-432003E17391}"/>
              </a:ext>
              <a:ext uri="{C183D7F6-B498-43B3-948B-1728B52AA6E4}">
                <adec:decorative xmlns:adec="http://schemas.microsoft.com/office/drawing/2017/decorative" val="1"/>
              </a:ext>
            </a:extLst>
          </p:cNvPr>
          <p:cNvGrpSpPr>
            <a:grpSpLocks noChangeAspect="1"/>
          </p:cNvGrpSpPr>
          <p:nvPr/>
        </p:nvGrpSpPr>
        <p:grpSpPr bwMode="auto">
          <a:xfrm>
            <a:off x="5829300" y="1574980"/>
            <a:ext cx="630937" cy="630937"/>
            <a:chOff x="2812" y="2781"/>
            <a:chExt cx="312" cy="312"/>
          </a:xfrm>
          <a:solidFill>
            <a:schemeClr val="accent2"/>
          </a:solidFill>
        </p:grpSpPr>
        <p:sp>
          <p:nvSpPr>
            <p:cNvPr id="41" name="Freeform 95">
              <a:extLst>
                <a:ext uri="{FF2B5EF4-FFF2-40B4-BE49-F238E27FC236}">
                  <a16:creationId xmlns:a16="http://schemas.microsoft.com/office/drawing/2014/main" id="{48665106-C22C-4344-B3BE-E59C90323637}"/>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96">
              <a:extLst>
                <a:ext uri="{FF2B5EF4-FFF2-40B4-BE49-F238E27FC236}">
                  <a16:creationId xmlns:a16="http://schemas.microsoft.com/office/drawing/2014/main" id="{845B5524-8424-5B4E-8525-6DE7A789F9CA}"/>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97">
              <a:extLst>
                <a:ext uri="{FF2B5EF4-FFF2-40B4-BE49-F238E27FC236}">
                  <a16:creationId xmlns:a16="http://schemas.microsoft.com/office/drawing/2014/main" id="{3ED37693-122C-8C44-9615-49745285ACE8}"/>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7" name="Group 94">
            <a:extLst>
              <a:ext uri="{FF2B5EF4-FFF2-40B4-BE49-F238E27FC236}">
                <a16:creationId xmlns:a16="http://schemas.microsoft.com/office/drawing/2014/main" id="{2072EA9A-9916-8A4C-BF5C-822982B11BA6}"/>
              </a:ext>
              <a:ext uri="{C183D7F6-B498-43B3-948B-1728B52AA6E4}">
                <adec:decorative xmlns:adec="http://schemas.microsoft.com/office/drawing/2017/decorative" val="1"/>
              </a:ext>
            </a:extLst>
          </p:cNvPr>
          <p:cNvGrpSpPr>
            <a:grpSpLocks noChangeAspect="1"/>
          </p:cNvGrpSpPr>
          <p:nvPr/>
        </p:nvGrpSpPr>
        <p:grpSpPr bwMode="auto">
          <a:xfrm>
            <a:off x="5818534" y="3084317"/>
            <a:ext cx="630937" cy="630937"/>
            <a:chOff x="2812" y="2781"/>
            <a:chExt cx="312" cy="312"/>
          </a:xfrm>
          <a:solidFill>
            <a:schemeClr val="bg1"/>
          </a:solidFill>
        </p:grpSpPr>
        <p:sp>
          <p:nvSpPr>
            <p:cNvPr id="48" name="Freeform 95">
              <a:extLst>
                <a:ext uri="{FF2B5EF4-FFF2-40B4-BE49-F238E27FC236}">
                  <a16:creationId xmlns:a16="http://schemas.microsoft.com/office/drawing/2014/main" id="{9FD841CA-69B4-3F43-BE19-17A597371D55}"/>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96">
              <a:extLst>
                <a:ext uri="{FF2B5EF4-FFF2-40B4-BE49-F238E27FC236}">
                  <a16:creationId xmlns:a16="http://schemas.microsoft.com/office/drawing/2014/main" id="{7577FE3A-4D54-6D4B-94B4-34A9333AEFAA}"/>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97">
              <a:extLst>
                <a:ext uri="{FF2B5EF4-FFF2-40B4-BE49-F238E27FC236}">
                  <a16:creationId xmlns:a16="http://schemas.microsoft.com/office/drawing/2014/main" id="{D18C2F01-35B4-8F4E-9002-2B5162546B15}"/>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1" name="Group 94">
            <a:extLst>
              <a:ext uri="{FF2B5EF4-FFF2-40B4-BE49-F238E27FC236}">
                <a16:creationId xmlns:a16="http://schemas.microsoft.com/office/drawing/2014/main" id="{0545B6C4-F714-1046-A244-621A5A3D9A8B}"/>
              </a:ext>
              <a:ext uri="{C183D7F6-B498-43B3-948B-1728B52AA6E4}">
                <adec:decorative xmlns:adec="http://schemas.microsoft.com/office/drawing/2017/decorative" val="1"/>
              </a:ext>
            </a:extLst>
          </p:cNvPr>
          <p:cNvGrpSpPr>
            <a:grpSpLocks noChangeAspect="1"/>
          </p:cNvGrpSpPr>
          <p:nvPr/>
        </p:nvGrpSpPr>
        <p:grpSpPr bwMode="auto">
          <a:xfrm>
            <a:off x="5818534" y="4574898"/>
            <a:ext cx="630937" cy="630937"/>
            <a:chOff x="2812" y="2781"/>
            <a:chExt cx="312" cy="312"/>
          </a:xfrm>
          <a:solidFill>
            <a:schemeClr val="accent2"/>
          </a:solidFill>
        </p:grpSpPr>
        <p:sp>
          <p:nvSpPr>
            <p:cNvPr id="52" name="Freeform 95">
              <a:extLst>
                <a:ext uri="{FF2B5EF4-FFF2-40B4-BE49-F238E27FC236}">
                  <a16:creationId xmlns:a16="http://schemas.microsoft.com/office/drawing/2014/main" id="{05B70CD9-8D08-4D4C-80FA-C7612CA2E1A6}"/>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96">
              <a:extLst>
                <a:ext uri="{FF2B5EF4-FFF2-40B4-BE49-F238E27FC236}">
                  <a16:creationId xmlns:a16="http://schemas.microsoft.com/office/drawing/2014/main" id="{DD567F47-C15C-6E46-8B26-750470F0FF4F}"/>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97">
              <a:extLst>
                <a:ext uri="{FF2B5EF4-FFF2-40B4-BE49-F238E27FC236}">
                  <a16:creationId xmlns:a16="http://schemas.microsoft.com/office/drawing/2014/main" id="{A71E43D1-5675-1241-97CE-613ECC53D9EB}"/>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4D2E84EA-BAEC-44B9-A98E-9220D0062420}"/>
              </a:ext>
            </a:extLst>
          </p:cNvPr>
          <p:cNvSpPr>
            <a:spLocks noGrp="1"/>
          </p:cNvSpPr>
          <p:nvPr>
            <p:ph type="title"/>
          </p:nvPr>
        </p:nvSpPr>
        <p:spPr>
          <a:xfrm>
            <a:off x="593438" y="2463682"/>
            <a:ext cx="3925808" cy="1900198"/>
          </a:xfrm>
        </p:spPr>
        <p:txBody>
          <a:bodyPr/>
          <a:lstStyle/>
          <a:p>
            <a:r>
              <a:rPr lang="en-US" dirty="0"/>
              <a:t>Hyperscale demanding workloads</a:t>
            </a:r>
          </a:p>
        </p:txBody>
      </p:sp>
      <p:grpSp>
        <p:nvGrpSpPr>
          <p:cNvPr id="19" name="Group 183">
            <a:extLst>
              <a:ext uri="{FF2B5EF4-FFF2-40B4-BE49-F238E27FC236}">
                <a16:creationId xmlns:a16="http://schemas.microsoft.com/office/drawing/2014/main" id="{B24B9D1F-4E4F-4BDF-BC67-70BDE169E4CA}"/>
              </a:ext>
              <a:ext uri="{C183D7F6-B498-43B3-948B-1728B52AA6E4}">
                <adec:decorative xmlns:adec="http://schemas.microsoft.com/office/drawing/2017/decorative" val="1"/>
              </a:ext>
            </a:extLst>
          </p:cNvPr>
          <p:cNvGrpSpPr>
            <a:grpSpLocks noChangeAspect="1"/>
          </p:cNvGrpSpPr>
          <p:nvPr/>
        </p:nvGrpSpPr>
        <p:grpSpPr bwMode="auto">
          <a:xfrm>
            <a:off x="670353" y="1310190"/>
            <a:ext cx="1064358" cy="1064358"/>
            <a:chOff x="2812" y="2781"/>
            <a:chExt cx="312" cy="312"/>
          </a:xfrm>
        </p:grpSpPr>
        <p:sp>
          <p:nvSpPr>
            <p:cNvPr id="20" name="AutoShape 182">
              <a:extLst>
                <a:ext uri="{FF2B5EF4-FFF2-40B4-BE49-F238E27FC236}">
                  <a16:creationId xmlns:a16="http://schemas.microsoft.com/office/drawing/2014/main" id="{E9470A44-A282-41C2-B0CD-6D01C103DA7A}"/>
                </a:ext>
                <a:ext uri="{C183D7F6-B498-43B3-948B-1728B52AA6E4}">
                  <adec:decorative xmlns:adec="http://schemas.microsoft.com/office/drawing/2017/decorative" val="1"/>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84">
              <a:extLst>
                <a:ext uri="{FF2B5EF4-FFF2-40B4-BE49-F238E27FC236}">
                  <a16:creationId xmlns:a16="http://schemas.microsoft.com/office/drawing/2014/main" id="{08209AF2-6C91-4AF6-983B-FFA8006AF0FB}"/>
                </a:ext>
                <a:ext uri="{C183D7F6-B498-43B3-948B-1728B52AA6E4}">
                  <adec:decorative xmlns:adec="http://schemas.microsoft.com/office/drawing/2017/decorative" val="1"/>
                </a:ext>
              </a:extLst>
            </p:cNvPr>
            <p:cNvSpPr>
              <a:spLocks noChangeArrowheads="1"/>
            </p:cNvSpPr>
            <p:nvPr/>
          </p:nvSpPr>
          <p:spPr bwMode="auto">
            <a:xfrm>
              <a:off x="3095" y="2781"/>
              <a:ext cx="29" cy="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5">
              <a:extLst>
                <a:ext uri="{FF2B5EF4-FFF2-40B4-BE49-F238E27FC236}">
                  <a16:creationId xmlns:a16="http://schemas.microsoft.com/office/drawing/2014/main" id="{5DEBF7E2-F49C-43F7-B76D-97660D705C12}"/>
                </a:ext>
                <a:ext uri="{C183D7F6-B498-43B3-948B-1728B52AA6E4}">
                  <adec:decorative xmlns:adec="http://schemas.microsoft.com/office/drawing/2017/decorative" val="1"/>
                </a:ext>
              </a:extLst>
            </p:cNvPr>
            <p:cNvSpPr>
              <a:spLocks noChangeArrowheads="1"/>
            </p:cNvSpPr>
            <p:nvPr/>
          </p:nvSpPr>
          <p:spPr bwMode="auto">
            <a:xfrm>
              <a:off x="3027" y="2781"/>
              <a:ext cx="97" cy="3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6">
              <a:extLst>
                <a:ext uri="{FF2B5EF4-FFF2-40B4-BE49-F238E27FC236}">
                  <a16:creationId xmlns:a16="http://schemas.microsoft.com/office/drawing/2014/main" id="{F40B6C9D-DEFD-4417-A140-D232E57B4FD0}"/>
                </a:ext>
                <a:ext uri="{C183D7F6-B498-43B3-948B-1728B52AA6E4}">
                  <adec:decorative xmlns:adec="http://schemas.microsoft.com/office/drawing/2017/decorative" val="1"/>
                </a:ext>
              </a:extLst>
            </p:cNvPr>
            <p:cNvSpPr>
              <a:spLocks noChangeArrowheads="1"/>
            </p:cNvSpPr>
            <p:nvPr/>
          </p:nvSpPr>
          <p:spPr bwMode="auto">
            <a:xfrm>
              <a:off x="3027" y="3064"/>
              <a:ext cx="97"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87">
              <a:extLst>
                <a:ext uri="{FF2B5EF4-FFF2-40B4-BE49-F238E27FC236}">
                  <a16:creationId xmlns:a16="http://schemas.microsoft.com/office/drawing/2014/main" id="{BEDFAE1C-28AA-4A05-880A-49D8282C8B79}"/>
                </a:ext>
                <a:ext uri="{C183D7F6-B498-43B3-948B-1728B52AA6E4}">
                  <adec:decorative xmlns:adec="http://schemas.microsoft.com/office/drawing/2017/decorative" val="1"/>
                </a:ext>
              </a:extLst>
            </p:cNvPr>
            <p:cNvSpPr>
              <a:spLocks noChangeArrowheads="1"/>
            </p:cNvSpPr>
            <p:nvPr/>
          </p:nvSpPr>
          <p:spPr bwMode="auto">
            <a:xfrm>
              <a:off x="3095" y="2995"/>
              <a:ext cx="29" cy="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88">
              <a:extLst>
                <a:ext uri="{FF2B5EF4-FFF2-40B4-BE49-F238E27FC236}">
                  <a16:creationId xmlns:a16="http://schemas.microsoft.com/office/drawing/2014/main" id="{CCC87943-E653-4CE1-9BC8-49BC3945221A}"/>
                </a:ext>
                <a:ext uri="{C183D7F6-B498-43B3-948B-1728B52AA6E4}">
                  <adec:decorative xmlns:adec="http://schemas.microsoft.com/office/drawing/2017/decorative" val="1"/>
                </a:ext>
              </a:extLst>
            </p:cNvPr>
            <p:cNvSpPr>
              <a:spLocks noChangeArrowheads="1"/>
            </p:cNvSpPr>
            <p:nvPr/>
          </p:nvSpPr>
          <p:spPr bwMode="auto">
            <a:xfrm>
              <a:off x="2812" y="2995"/>
              <a:ext cx="29" cy="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89">
              <a:extLst>
                <a:ext uri="{FF2B5EF4-FFF2-40B4-BE49-F238E27FC236}">
                  <a16:creationId xmlns:a16="http://schemas.microsoft.com/office/drawing/2014/main" id="{7B0814AF-AEFD-4E76-955A-74FC011F6449}"/>
                </a:ext>
                <a:ext uri="{C183D7F6-B498-43B3-948B-1728B52AA6E4}">
                  <adec:decorative xmlns:adec="http://schemas.microsoft.com/office/drawing/2017/decorative" val="1"/>
                </a:ext>
              </a:extLst>
            </p:cNvPr>
            <p:cNvSpPr>
              <a:spLocks noChangeArrowheads="1"/>
            </p:cNvSpPr>
            <p:nvPr/>
          </p:nvSpPr>
          <p:spPr bwMode="auto">
            <a:xfrm>
              <a:off x="2812" y="3064"/>
              <a:ext cx="98"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0">
              <a:extLst>
                <a:ext uri="{FF2B5EF4-FFF2-40B4-BE49-F238E27FC236}">
                  <a16:creationId xmlns:a16="http://schemas.microsoft.com/office/drawing/2014/main" id="{989011C0-094C-40C7-8B5D-2B3E913A7F18}"/>
                </a:ext>
                <a:ext uri="{C183D7F6-B498-43B3-948B-1728B52AA6E4}">
                  <adec:decorative xmlns:adec="http://schemas.microsoft.com/office/drawing/2017/decorative" val="1"/>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1">
              <a:extLst>
                <a:ext uri="{FF2B5EF4-FFF2-40B4-BE49-F238E27FC236}">
                  <a16:creationId xmlns:a16="http://schemas.microsoft.com/office/drawing/2014/main" id="{3220EBD1-9141-4874-8E5D-C19E7EC71EB9}"/>
                </a:ext>
                <a:ext uri="{C183D7F6-B498-43B3-948B-1728B52AA6E4}">
                  <adec:decorative xmlns:adec="http://schemas.microsoft.com/office/drawing/2017/decorative" val="1"/>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92">
              <a:extLst>
                <a:ext uri="{FF2B5EF4-FFF2-40B4-BE49-F238E27FC236}">
                  <a16:creationId xmlns:a16="http://schemas.microsoft.com/office/drawing/2014/main" id="{7322B8B1-C23B-48D0-AD4F-B843B5D28215}"/>
                </a:ext>
                <a:ext uri="{C183D7F6-B498-43B3-948B-1728B52AA6E4}">
                  <adec:decorative xmlns:adec="http://schemas.microsoft.com/office/drawing/2017/decorative" val="1"/>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93">
              <a:extLst>
                <a:ext uri="{FF2B5EF4-FFF2-40B4-BE49-F238E27FC236}">
                  <a16:creationId xmlns:a16="http://schemas.microsoft.com/office/drawing/2014/main" id="{314AD170-EC3A-4AB0-A040-8B9C8A6336A4}"/>
                </a:ext>
                <a:ext uri="{C183D7F6-B498-43B3-948B-1728B52AA6E4}">
                  <adec:decorative xmlns:adec="http://schemas.microsoft.com/office/drawing/2017/decorative" val="1"/>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94">
              <a:extLst>
                <a:ext uri="{FF2B5EF4-FFF2-40B4-BE49-F238E27FC236}">
                  <a16:creationId xmlns:a16="http://schemas.microsoft.com/office/drawing/2014/main" id="{B48E343B-A81D-4FC0-AF8C-08DCA8FF7001}"/>
                </a:ext>
                <a:ext uri="{C183D7F6-B498-43B3-948B-1728B52AA6E4}">
                  <adec:decorative xmlns:adec="http://schemas.microsoft.com/office/drawing/2017/decorative" val="1"/>
                </a:ext>
              </a:extLst>
            </p:cNvPr>
            <p:cNvSpPr>
              <a:spLocks noChangeArrowheads="1"/>
            </p:cNvSpPr>
            <p:nvPr/>
          </p:nvSpPr>
          <p:spPr bwMode="auto">
            <a:xfrm>
              <a:off x="2812" y="2781"/>
              <a:ext cx="98"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95">
              <a:extLst>
                <a:ext uri="{FF2B5EF4-FFF2-40B4-BE49-F238E27FC236}">
                  <a16:creationId xmlns:a16="http://schemas.microsoft.com/office/drawing/2014/main" id="{DF9CD166-CC77-41DF-B30A-3399763AB784}"/>
                </a:ext>
                <a:ext uri="{C183D7F6-B498-43B3-948B-1728B52AA6E4}">
                  <adec:decorative xmlns:adec="http://schemas.microsoft.com/office/drawing/2017/decorative" val="1"/>
                </a:ext>
              </a:extLst>
            </p:cNvPr>
            <p:cNvSpPr>
              <a:spLocks noChangeArrowheads="1"/>
            </p:cNvSpPr>
            <p:nvPr/>
          </p:nvSpPr>
          <p:spPr bwMode="auto">
            <a:xfrm>
              <a:off x="2812" y="2781"/>
              <a:ext cx="30"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a:extLst>
              <a:ext uri="{FF2B5EF4-FFF2-40B4-BE49-F238E27FC236}">
                <a16:creationId xmlns:a16="http://schemas.microsoft.com/office/drawing/2014/main" id="{6B3F11C6-E016-4DBF-A4F9-8A596462EF33}"/>
              </a:ext>
            </a:extLst>
          </p:cNvPr>
          <p:cNvSpPr>
            <a:spLocks noGrp="1"/>
          </p:cNvSpPr>
          <p:nvPr>
            <p:ph type="body" sz="quarter" idx="10"/>
          </p:nvPr>
        </p:nvSpPr>
        <p:spPr>
          <a:xfrm>
            <a:off x="6675527" y="1574746"/>
            <a:ext cx="5218315" cy="615553"/>
          </a:xfrm>
        </p:spPr>
        <p:txBody>
          <a:bodyPr/>
          <a:lstStyle/>
          <a:p>
            <a:pPr marL="0" lvl="0" indent="0" defTabSz="914192">
              <a:spcBef>
                <a:spcPts val="0"/>
              </a:spcBef>
              <a:buSzTx/>
              <a:buNone/>
              <a:defRPr/>
            </a:pPr>
            <a:r>
              <a:rPr lang="en-US" dirty="0">
                <a:solidFill>
                  <a:schemeClr val="bg1"/>
                </a:solidFill>
                <a:latin typeface="Segoe UI Semibold"/>
                <a:cs typeface="+mn-cs"/>
              </a:rPr>
              <a:t>Limitless scale that breaks through the constraints of modern app development</a:t>
            </a:r>
          </a:p>
        </p:txBody>
      </p:sp>
      <p:sp>
        <p:nvSpPr>
          <p:cNvPr id="8" name="Content Placeholder 7">
            <a:extLst>
              <a:ext uri="{FF2B5EF4-FFF2-40B4-BE49-F238E27FC236}">
                <a16:creationId xmlns:a16="http://schemas.microsoft.com/office/drawing/2014/main" id="{0E20820D-9527-43A0-9D6C-C4745A76778B}"/>
              </a:ext>
            </a:extLst>
          </p:cNvPr>
          <p:cNvSpPr>
            <a:spLocks noGrp="1"/>
          </p:cNvSpPr>
          <p:nvPr>
            <p:ph sz="quarter" idx="11"/>
          </p:nvPr>
        </p:nvSpPr>
        <p:spPr>
          <a:xfrm>
            <a:off x="6681672" y="3137489"/>
            <a:ext cx="4682932" cy="615553"/>
          </a:xfrm>
        </p:spPr>
        <p:txBody>
          <a:bodyPr/>
          <a:lstStyle/>
          <a:p>
            <a:pPr marL="0" lvl="0" indent="0" defTabSz="914192">
              <a:spcBef>
                <a:spcPts val="0"/>
              </a:spcBef>
              <a:buSzTx/>
              <a:buNone/>
              <a:defRPr/>
            </a:pPr>
            <a:r>
              <a:rPr lang="en-US" sz="2000" dirty="0">
                <a:solidFill>
                  <a:schemeClr val="bg1"/>
                </a:solidFill>
                <a:latin typeface="Segoe UI Semibold"/>
                <a:cs typeface="+mn-cs"/>
              </a:rPr>
              <a:t>Rapid scalability not impacted by the size of the data operation</a:t>
            </a:r>
          </a:p>
        </p:txBody>
      </p:sp>
      <p:sp>
        <p:nvSpPr>
          <p:cNvPr id="9" name="Content Placeholder 8">
            <a:extLst>
              <a:ext uri="{FF2B5EF4-FFF2-40B4-BE49-F238E27FC236}">
                <a16:creationId xmlns:a16="http://schemas.microsoft.com/office/drawing/2014/main" id="{BEA7661D-6D77-4C5B-A2CD-37522216DAA7}"/>
              </a:ext>
            </a:extLst>
          </p:cNvPr>
          <p:cNvSpPr>
            <a:spLocks noGrp="1"/>
          </p:cNvSpPr>
          <p:nvPr>
            <p:ph sz="quarter" idx="12"/>
          </p:nvPr>
        </p:nvSpPr>
        <p:spPr>
          <a:xfrm>
            <a:off x="6704103" y="4545455"/>
            <a:ext cx="5068888" cy="615553"/>
          </a:xfrm>
        </p:spPr>
        <p:txBody>
          <a:bodyPr/>
          <a:lstStyle/>
          <a:p>
            <a:pPr marL="0" lvl="0" indent="0" defTabSz="914192">
              <a:spcBef>
                <a:spcPts val="0"/>
              </a:spcBef>
              <a:buSzTx/>
              <a:buNone/>
              <a:defRPr/>
            </a:pPr>
            <a:r>
              <a:rPr lang="en-US" sz="2000" dirty="0">
                <a:solidFill>
                  <a:schemeClr val="bg1"/>
                </a:solidFill>
                <a:latin typeface="Segoe UI Semibold"/>
                <a:cs typeface="+mn-cs"/>
              </a:rPr>
              <a:t>Nearly instantaneous backups and fast database restores in minutes</a:t>
            </a:r>
          </a:p>
        </p:txBody>
      </p:sp>
    </p:spTree>
    <p:extLst>
      <p:ext uri="{BB962C8B-B14F-4D97-AF65-F5344CB8AC3E}">
        <p14:creationId xmlns:p14="http://schemas.microsoft.com/office/powerpoint/2010/main" val="3021297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7FF31D87-42BD-714B-865C-6558B273371B}"/>
              </a:ext>
              <a:ext uri="{C183D7F6-B498-43B3-948B-1728B52AA6E4}">
                <adec:decorative xmlns:adec="http://schemas.microsoft.com/office/drawing/2017/decorative" val="1"/>
              </a:ext>
            </a:extLst>
          </p:cNvPr>
          <p:cNvSpPr/>
          <p:nvPr/>
        </p:nvSpPr>
        <p:spPr>
          <a:xfrm>
            <a:off x="584200" y="1837024"/>
            <a:ext cx="3442344" cy="1687226"/>
          </a:xfrm>
          <a:prstGeom prst="roundRect">
            <a:avLst>
              <a:gd name="adj" fmla="val 78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6" name="Rounded Rectangle 55">
            <a:extLst>
              <a:ext uri="{FF2B5EF4-FFF2-40B4-BE49-F238E27FC236}">
                <a16:creationId xmlns:a16="http://schemas.microsoft.com/office/drawing/2014/main" id="{924E88DE-5679-C442-BEBA-7C7AE9DC40A0}"/>
              </a:ext>
              <a:ext uri="{C183D7F6-B498-43B3-948B-1728B52AA6E4}">
                <adec:decorative xmlns:adec="http://schemas.microsoft.com/office/drawing/2017/decorative" val="1"/>
              </a:ext>
            </a:extLst>
          </p:cNvPr>
          <p:cNvSpPr/>
          <p:nvPr/>
        </p:nvSpPr>
        <p:spPr>
          <a:xfrm>
            <a:off x="584200" y="2570591"/>
            <a:ext cx="3442344" cy="3266005"/>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FB5C0878-40BB-E14A-979C-E547E371E5F5}"/>
              </a:ext>
              <a:ext uri="{C183D7F6-B498-43B3-948B-1728B52AA6E4}">
                <adec:decorative xmlns:adec="http://schemas.microsoft.com/office/drawing/2017/decorative" val="1"/>
              </a:ext>
            </a:extLst>
          </p:cNvPr>
          <p:cNvSpPr/>
          <p:nvPr/>
        </p:nvSpPr>
        <p:spPr>
          <a:xfrm>
            <a:off x="4375622" y="1837024"/>
            <a:ext cx="3442344" cy="1687226"/>
          </a:xfrm>
          <a:prstGeom prst="roundRect">
            <a:avLst>
              <a:gd name="adj" fmla="val 677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8" name="Rounded Rectangle 57">
            <a:extLst>
              <a:ext uri="{FF2B5EF4-FFF2-40B4-BE49-F238E27FC236}">
                <a16:creationId xmlns:a16="http://schemas.microsoft.com/office/drawing/2014/main" id="{9A4F1C4C-DEA3-0E4C-902B-7132A4E747BB}"/>
              </a:ext>
              <a:ext uri="{C183D7F6-B498-43B3-948B-1728B52AA6E4}">
                <adec:decorative xmlns:adec="http://schemas.microsoft.com/office/drawing/2017/decorative" val="1"/>
              </a:ext>
            </a:extLst>
          </p:cNvPr>
          <p:cNvSpPr/>
          <p:nvPr/>
        </p:nvSpPr>
        <p:spPr>
          <a:xfrm>
            <a:off x="4375622" y="2570591"/>
            <a:ext cx="3442344" cy="3266005"/>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DEEA33F1-F02A-7A4B-A305-DF3B0C85980E}"/>
              </a:ext>
              <a:ext uri="{C183D7F6-B498-43B3-948B-1728B52AA6E4}">
                <adec:decorative xmlns:adec="http://schemas.microsoft.com/office/drawing/2017/decorative" val="1"/>
              </a:ext>
            </a:extLst>
          </p:cNvPr>
          <p:cNvSpPr/>
          <p:nvPr/>
        </p:nvSpPr>
        <p:spPr>
          <a:xfrm>
            <a:off x="8167044" y="1837024"/>
            <a:ext cx="3442344" cy="1687226"/>
          </a:xfrm>
          <a:prstGeom prst="roundRect">
            <a:avLst>
              <a:gd name="adj" fmla="val 625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3" name="Rounded Rectangle 62">
            <a:extLst>
              <a:ext uri="{FF2B5EF4-FFF2-40B4-BE49-F238E27FC236}">
                <a16:creationId xmlns:a16="http://schemas.microsoft.com/office/drawing/2014/main" id="{8126C710-C852-3748-B5FB-B8D2240C8ADF}"/>
              </a:ext>
              <a:ext uri="{C183D7F6-B498-43B3-948B-1728B52AA6E4}">
                <adec:decorative xmlns:adec="http://schemas.microsoft.com/office/drawing/2017/decorative" val="1"/>
              </a:ext>
            </a:extLst>
          </p:cNvPr>
          <p:cNvSpPr/>
          <p:nvPr/>
        </p:nvSpPr>
        <p:spPr>
          <a:xfrm>
            <a:off x="8167044" y="2570591"/>
            <a:ext cx="3442344" cy="3266005"/>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36C7E90-CBEA-4467-B6A3-8F2B5FA6CBAA}"/>
              </a:ext>
            </a:extLst>
          </p:cNvPr>
          <p:cNvSpPr>
            <a:spLocks noGrp="1"/>
          </p:cNvSpPr>
          <p:nvPr>
            <p:ph type="title"/>
          </p:nvPr>
        </p:nvSpPr>
        <p:spPr>
          <a:xfrm>
            <a:off x="588263" y="457200"/>
            <a:ext cx="11018520" cy="1107996"/>
          </a:xfrm>
        </p:spPr>
        <p:txBody>
          <a:bodyPr/>
          <a:lstStyle/>
          <a:p>
            <a:r>
              <a:rPr lang="en-US" dirty="0"/>
              <a:t>Unmatched scale with Azure SQL </a:t>
            </a:r>
            <a:br>
              <a:rPr lang="en-US" dirty="0"/>
            </a:br>
            <a:r>
              <a:rPr lang="en-US" dirty="0"/>
              <a:t>Database Hyperscale</a:t>
            </a:r>
          </a:p>
        </p:txBody>
      </p:sp>
      <p:grpSp>
        <p:nvGrpSpPr>
          <p:cNvPr id="7" name="Group 6">
            <a:extLst>
              <a:ext uri="{FF2B5EF4-FFF2-40B4-BE49-F238E27FC236}">
                <a16:creationId xmlns:a16="http://schemas.microsoft.com/office/drawing/2014/main" id="{883B2019-6A71-41EA-9F7B-D57C382D303A}"/>
              </a:ext>
              <a:ext uri="{C183D7F6-B498-43B3-948B-1728B52AA6E4}">
                <adec:decorative xmlns:adec="http://schemas.microsoft.com/office/drawing/2017/decorative" val="1"/>
              </a:ext>
            </a:extLst>
          </p:cNvPr>
          <p:cNvGrpSpPr/>
          <p:nvPr/>
        </p:nvGrpSpPr>
        <p:grpSpPr>
          <a:xfrm>
            <a:off x="1669571" y="2836044"/>
            <a:ext cx="1248727" cy="1332231"/>
            <a:chOff x="1530995" y="2076123"/>
            <a:chExt cx="892982" cy="952697"/>
          </a:xfrm>
        </p:grpSpPr>
        <p:sp>
          <p:nvSpPr>
            <p:cNvPr id="69" name="Freeform 182">
              <a:extLst>
                <a:ext uri="{FF2B5EF4-FFF2-40B4-BE49-F238E27FC236}">
                  <a16:creationId xmlns:a16="http://schemas.microsoft.com/office/drawing/2014/main" id="{FEDDE527-C987-4A8C-94BD-2339F8B9A596}"/>
                </a:ext>
              </a:extLst>
            </p:cNvPr>
            <p:cNvSpPr/>
            <p:nvPr/>
          </p:nvSpPr>
          <p:spPr bwMode="auto">
            <a:xfrm flipH="1">
              <a:off x="1986995" y="2076123"/>
              <a:ext cx="436982" cy="52477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149">
              <a:extLst>
                <a:ext uri="{FF2B5EF4-FFF2-40B4-BE49-F238E27FC236}">
                  <a16:creationId xmlns:a16="http://schemas.microsoft.com/office/drawing/2014/main" id="{829C426B-9E67-4359-AE9A-66F6118A2E68}"/>
                </a:ext>
              </a:extLst>
            </p:cNvPr>
            <p:cNvSpPr>
              <a:spLocks/>
            </p:cNvSpPr>
            <p:nvPr/>
          </p:nvSpPr>
          <p:spPr bwMode="auto">
            <a:xfrm>
              <a:off x="1710186" y="2592162"/>
              <a:ext cx="266700" cy="265113"/>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50">
              <a:extLst>
                <a:ext uri="{FF2B5EF4-FFF2-40B4-BE49-F238E27FC236}">
                  <a16:creationId xmlns:a16="http://schemas.microsoft.com/office/drawing/2014/main" id="{7329C335-9854-4A68-8BAA-765DCC84FB09}"/>
                </a:ext>
              </a:extLst>
            </p:cNvPr>
            <p:cNvSpPr>
              <a:spLocks noChangeArrowheads="1"/>
            </p:cNvSpPr>
            <p:nvPr/>
          </p:nvSpPr>
          <p:spPr bwMode="auto">
            <a:xfrm>
              <a:off x="1943549" y="2577874"/>
              <a:ext cx="46038"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51">
              <a:extLst>
                <a:ext uri="{FF2B5EF4-FFF2-40B4-BE49-F238E27FC236}">
                  <a16:creationId xmlns:a16="http://schemas.microsoft.com/office/drawing/2014/main" id="{2536DFD0-E517-49B1-892A-4F558952A4CE}"/>
                </a:ext>
                <a:ext uri="{C183D7F6-B498-43B3-948B-1728B52AA6E4}">
                  <adec:decorative xmlns:adec="http://schemas.microsoft.com/office/drawing/2017/decorative" val="1"/>
                </a:ext>
              </a:extLst>
            </p:cNvPr>
            <p:cNvSpPr>
              <a:spLocks noChangeArrowheads="1"/>
            </p:cNvSpPr>
            <p:nvPr/>
          </p:nvSpPr>
          <p:spPr bwMode="auto">
            <a:xfrm>
              <a:off x="1834011" y="2577874"/>
              <a:ext cx="1555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2">
              <a:extLst>
                <a:ext uri="{FF2B5EF4-FFF2-40B4-BE49-F238E27FC236}">
                  <a16:creationId xmlns:a16="http://schemas.microsoft.com/office/drawing/2014/main" id="{5CE20E0D-D701-447E-AED7-D95D668B3E1B}"/>
                </a:ext>
                <a:ext uri="{C183D7F6-B498-43B3-948B-1728B52AA6E4}">
                  <adec:decorative xmlns:adec="http://schemas.microsoft.com/office/drawing/2017/decorative" val="1"/>
                </a:ext>
              </a:extLst>
            </p:cNvPr>
            <p:cNvSpPr/>
            <p:nvPr/>
          </p:nvSpPr>
          <p:spPr bwMode="auto">
            <a:xfrm flipH="1">
              <a:off x="1530995" y="2828882"/>
              <a:ext cx="166490" cy="19993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8" name="Picture 97">
            <a:extLst>
              <a:ext uri="{FF2B5EF4-FFF2-40B4-BE49-F238E27FC236}">
                <a16:creationId xmlns:a16="http://schemas.microsoft.com/office/drawing/2014/main" id="{A63FD22C-AF3B-4037-A1A2-EA25FF2CF10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49851" y="2733987"/>
            <a:ext cx="1540056" cy="1540056"/>
          </a:xfrm>
          <a:prstGeom prst="rect">
            <a:avLst/>
          </a:prstGeom>
        </p:spPr>
      </p:pic>
      <p:grpSp>
        <p:nvGrpSpPr>
          <p:cNvPr id="25" name="Group 24">
            <a:extLst>
              <a:ext uri="{FF2B5EF4-FFF2-40B4-BE49-F238E27FC236}">
                <a16:creationId xmlns:a16="http://schemas.microsoft.com/office/drawing/2014/main" id="{BCA9FB90-AA63-42E1-AC28-5E03E8FF425B}"/>
              </a:ext>
              <a:ext uri="{C183D7F6-B498-43B3-948B-1728B52AA6E4}">
                <adec:decorative xmlns:adec="http://schemas.microsoft.com/office/drawing/2017/decorative" val="1"/>
              </a:ext>
            </a:extLst>
          </p:cNvPr>
          <p:cNvGrpSpPr/>
          <p:nvPr/>
        </p:nvGrpSpPr>
        <p:grpSpPr>
          <a:xfrm>
            <a:off x="8958401" y="2961399"/>
            <a:ext cx="2148855" cy="1260406"/>
            <a:chOff x="9347508" y="2124820"/>
            <a:chExt cx="1281304" cy="751546"/>
          </a:xfrm>
        </p:grpSpPr>
        <p:sp>
          <p:nvSpPr>
            <p:cNvPr id="47" name="Freeform 182">
              <a:extLst>
                <a:ext uri="{FF2B5EF4-FFF2-40B4-BE49-F238E27FC236}">
                  <a16:creationId xmlns:a16="http://schemas.microsoft.com/office/drawing/2014/main" id="{D975D9DB-9CA2-4F49-87A3-DB82AD16E0B7}"/>
                </a:ext>
                <a:ext uri="{C183D7F6-B498-43B3-948B-1728B52AA6E4}">
                  <adec:decorative xmlns:adec="http://schemas.microsoft.com/office/drawing/2017/decorative" val="1"/>
                </a:ext>
              </a:extLst>
            </p:cNvPr>
            <p:cNvSpPr/>
            <p:nvPr/>
          </p:nvSpPr>
          <p:spPr bwMode="auto">
            <a:xfrm flipH="1">
              <a:off x="9347508" y="2124820"/>
              <a:ext cx="575947" cy="69165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182">
              <a:extLst>
                <a:ext uri="{FF2B5EF4-FFF2-40B4-BE49-F238E27FC236}">
                  <a16:creationId xmlns:a16="http://schemas.microsoft.com/office/drawing/2014/main" id="{D0891BA9-742B-4E5D-BCA9-B14591F8560A}"/>
                </a:ext>
                <a:ext uri="{C183D7F6-B498-43B3-948B-1728B52AA6E4}">
                  <adec:decorative xmlns:adec="http://schemas.microsoft.com/office/drawing/2017/decorative" val="1"/>
                </a:ext>
              </a:extLst>
            </p:cNvPr>
            <p:cNvSpPr/>
            <p:nvPr/>
          </p:nvSpPr>
          <p:spPr bwMode="auto">
            <a:xfrm flipH="1">
              <a:off x="9849794" y="2133882"/>
              <a:ext cx="560854" cy="673528"/>
            </a:xfrm>
            <a:prstGeom prst="can">
              <a:avLst>
                <a:gd name="adj" fmla="val 29177"/>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4ED22A6-19B9-4077-8F26-91E4EFA8CC08}"/>
                </a:ext>
                <a:ext uri="{C183D7F6-B498-43B3-948B-1728B52AA6E4}">
                  <adec:decorative xmlns:adec="http://schemas.microsoft.com/office/drawing/2017/decorative" val="1"/>
                </a:ext>
              </a:extLst>
            </p:cNvPr>
            <p:cNvSpPr/>
            <p:nvPr/>
          </p:nvSpPr>
          <p:spPr bwMode="auto">
            <a:xfrm>
              <a:off x="10228439" y="2470646"/>
              <a:ext cx="378278" cy="37827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6">
              <a:extLst>
                <a:ext uri="{FF2B5EF4-FFF2-40B4-BE49-F238E27FC236}">
                  <a16:creationId xmlns:a16="http://schemas.microsoft.com/office/drawing/2014/main" id="{B1951D87-FACD-4EBA-9305-9A768A74E1C1}"/>
                </a:ext>
              </a:extLst>
            </p:cNvPr>
            <p:cNvGrpSpPr>
              <a:grpSpLocks noChangeAspect="1"/>
            </p:cNvGrpSpPr>
            <p:nvPr/>
          </p:nvGrpSpPr>
          <p:grpSpPr bwMode="auto">
            <a:xfrm>
              <a:off x="10206400" y="2453956"/>
              <a:ext cx="422412" cy="422410"/>
              <a:chOff x="2812" y="999"/>
              <a:chExt cx="312" cy="312"/>
            </a:xfrm>
          </p:grpSpPr>
          <p:sp>
            <p:nvSpPr>
              <p:cNvPr id="51" name="AutoShape 45">
                <a:extLst>
                  <a:ext uri="{FF2B5EF4-FFF2-40B4-BE49-F238E27FC236}">
                    <a16:creationId xmlns:a16="http://schemas.microsoft.com/office/drawing/2014/main" id="{35CE76E4-8869-4B61-B140-65CBA28228DC}"/>
                  </a:ext>
                  <a:ext uri="{C183D7F6-B498-43B3-948B-1728B52AA6E4}">
                    <adec:decorative xmlns:adec="http://schemas.microsoft.com/office/drawing/2017/decorative" val="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7">
                <a:extLst>
                  <a:ext uri="{FF2B5EF4-FFF2-40B4-BE49-F238E27FC236}">
                    <a16:creationId xmlns:a16="http://schemas.microsoft.com/office/drawing/2014/main" id="{D23A064B-B0A5-402A-B7FC-C340B3A7179F}"/>
                  </a:ext>
                  <a:ext uri="{C183D7F6-B498-43B3-948B-1728B52AA6E4}">
                    <adec:decorative xmlns:adec="http://schemas.microsoft.com/office/drawing/2017/decorative" val="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a:extLst>
                  <a:ext uri="{FF2B5EF4-FFF2-40B4-BE49-F238E27FC236}">
                    <a16:creationId xmlns:a16="http://schemas.microsoft.com/office/drawing/2014/main" id="{0C61688B-D538-4935-9620-D4296BD59592}"/>
                  </a:ext>
                  <a:ext uri="{C183D7F6-B498-43B3-948B-1728B52AA6E4}">
                    <adec:decorative xmlns:adec="http://schemas.microsoft.com/office/drawing/2017/decorative" val="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9">
                <a:extLst>
                  <a:ext uri="{FF2B5EF4-FFF2-40B4-BE49-F238E27FC236}">
                    <a16:creationId xmlns:a16="http://schemas.microsoft.com/office/drawing/2014/main" id="{7B974AD0-F1F4-41AE-A251-1530A1F04531}"/>
                  </a:ext>
                  <a:ext uri="{C183D7F6-B498-43B3-948B-1728B52AA6E4}">
                    <adec:decorative xmlns:adec="http://schemas.microsoft.com/office/drawing/2017/decorative" val="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80">
              <a:extLst>
                <a:ext uri="{FF2B5EF4-FFF2-40B4-BE49-F238E27FC236}">
                  <a16:creationId xmlns:a16="http://schemas.microsoft.com/office/drawing/2014/main" id="{F9E54BF2-BF0A-4586-85C2-9FE91978A2A2}"/>
                </a:ext>
                <a:ext uri="{C183D7F6-B498-43B3-948B-1728B52AA6E4}">
                  <adec:decorative xmlns:adec="http://schemas.microsoft.com/office/drawing/2017/decorative" val="1"/>
                </a:ext>
              </a:extLst>
            </p:cNvPr>
            <p:cNvSpPr>
              <a:spLocks/>
            </p:cNvSpPr>
            <p:nvPr/>
          </p:nvSpPr>
          <p:spPr bwMode="auto">
            <a:xfrm flipH="1">
              <a:off x="9581787" y="2470646"/>
              <a:ext cx="274978" cy="241648"/>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4" name="Content Placeholder 1">
            <a:extLst>
              <a:ext uri="{FF2B5EF4-FFF2-40B4-BE49-F238E27FC236}">
                <a16:creationId xmlns:a16="http://schemas.microsoft.com/office/drawing/2014/main" id="{B560A8E3-9013-6F42-8E04-A1392D589603}"/>
              </a:ext>
            </a:extLst>
          </p:cNvPr>
          <p:cNvSpPr txBox="1">
            <a:spLocks/>
          </p:cNvSpPr>
          <p:nvPr/>
        </p:nvSpPr>
        <p:spPr>
          <a:xfrm>
            <a:off x="827088" y="2022775"/>
            <a:ext cx="2947244" cy="40913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39">
              <a:spcBef>
                <a:spcPts val="0"/>
              </a:spcBef>
              <a:spcAft>
                <a:spcPts val="2448"/>
              </a:spcAft>
              <a:buSzTx/>
              <a:buFont typeface="Wingdings" panose="05000000000000000000" pitchFamily="2" charset="2"/>
              <a:buNone/>
              <a:defRPr/>
            </a:pPr>
            <a:r>
              <a:rPr lang="en-US" sz="1800" b="1" kern="0" dirty="0">
                <a:solidFill>
                  <a:schemeClr val="bg1"/>
                </a:solidFill>
                <a:latin typeface="Segoe UI Semibold" panose="020B0502040204020203" pitchFamily="34" charset="0"/>
                <a:ea typeface="Segoe UI Semilight" charset="0"/>
                <a:cs typeface="Segoe UI Semibold" panose="020B0502040204020203" pitchFamily="34" charset="0"/>
              </a:rPr>
              <a:t>Highly scalable storage</a:t>
            </a:r>
          </a:p>
        </p:txBody>
      </p:sp>
      <p:sp>
        <p:nvSpPr>
          <p:cNvPr id="65" name="Content Placeholder 3">
            <a:extLst>
              <a:ext uri="{FF2B5EF4-FFF2-40B4-BE49-F238E27FC236}">
                <a16:creationId xmlns:a16="http://schemas.microsoft.com/office/drawing/2014/main" id="{8F400654-1AB1-BC46-AE06-52120E388F58}"/>
              </a:ext>
            </a:extLst>
          </p:cNvPr>
          <p:cNvSpPr txBox="1">
            <a:spLocks/>
          </p:cNvSpPr>
          <p:nvPr/>
        </p:nvSpPr>
        <p:spPr>
          <a:xfrm>
            <a:off x="607933" y="4554142"/>
            <a:ext cx="3111500" cy="107721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Auto-scales quickly up to 100TB</a:t>
            </a:r>
          </a:p>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Compute and storage scale independently without sacrificing performance</a:t>
            </a:r>
          </a:p>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Operations perform in constant time, regardless of the data operation size</a:t>
            </a:r>
          </a:p>
        </p:txBody>
      </p:sp>
      <p:sp>
        <p:nvSpPr>
          <p:cNvPr id="66" name="Content Placeholder 4">
            <a:extLst>
              <a:ext uri="{FF2B5EF4-FFF2-40B4-BE49-F238E27FC236}">
                <a16:creationId xmlns:a16="http://schemas.microsoft.com/office/drawing/2014/main" id="{D203CF0A-0221-664F-A9F7-0B58C5A6DAF6}"/>
              </a:ext>
            </a:extLst>
          </p:cNvPr>
          <p:cNvSpPr txBox="1">
            <a:spLocks/>
          </p:cNvSpPr>
          <p:nvPr/>
        </p:nvSpPr>
        <p:spPr>
          <a:xfrm>
            <a:off x="4811825" y="2022775"/>
            <a:ext cx="2581196" cy="50032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39">
              <a:spcBef>
                <a:spcPts val="0"/>
              </a:spcBef>
              <a:spcAft>
                <a:spcPts val="2448"/>
              </a:spcAft>
              <a:buSzTx/>
              <a:buFont typeface="Wingdings" panose="05000000000000000000" pitchFamily="2" charset="2"/>
              <a:buNone/>
              <a:defRPr/>
            </a:pPr>
            <a:r>
              <a:rPr lang="en-US" sz="1800" b="1" kern="0" dirty="0">
                <a:solidFill>
                  <a:schemeClr val="bg1"/>
                </a:solidFill>
                <a:latin typeface="Segoe UI Semibold" panose="020B0502040204020203" pitchFamily="34" charset="0"/>
                <a:ea typeface="Segoe UI Semilight" charset="0"/>
                <a:cs typeface="Segoe UI Semibold" panose="020B0502040204020203" pitchFamily="34" charset="0"/>
              </a:rPr>
              <a:t>High performance</a:t>
            </a:r>
          </a:p>
        </p:txBody>
      </p:sp>
      <p:sp>
        <p:nvSpPr>
          <p:cNvPr id="67" name="Content Placeholder 7">
            <a:extLst>
              <a:ext uri="{FF2B5EF4-FFF2-40B4-BE49-F238E27FC236}">
                <a16:creationId xmlns:a16="http://schemas.microsoft.com/office/drawing/2014/main" id="{3BAF77C1-6296-FC49-AC62-39D55EE79846}"/>
              </a:ext>
            </a:extLst>
          </p:cNvPr>
          <p:cNvSpPr txBox="1">
            <a:spLocks/>
          </p:cNvSpPr>
          <p:nvPr/>
        </p:nvSpPr>
        <p:spPr>
          <a:xfrm>
            <a:off x="4412905" y="4554142"/>
            <a:ext cx="3155214" cy="116955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Low latency, high throughput for large databases</a:t>
            </a:r>
          </a:p>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Snapshot-based backups – no impact on query performance</a:t>
            </a:r>
          </a:p>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Rapid database restore</a:t>
            </a:r>
          </a:p>
        </p:txBody>
      </p:sp>
      <p:sp>
        <p:nvSpPr>
          <p:cNvPr id="68" name="Content Placeholder 8">
            <a:extLst>
              <a:ext uri="{FF2B5EF4-FFF2-40B4-BE49-F238E27FC236}">
                <a16:creationId xmlns:a16="http://schemas.microsoft.com/office/drawing/2014/main" id="{A2D3BF6D-0EC4-5544-A24D-FC525F0A90C0}"/>
              </a:ext>
            </a:extLst>
          </p:cNvPr>
          <p:cNvSpPr txBox="1">
            <a:spLocks/>
          </p:cNvSpPr>
          <p:nvPr/>
        </p:nvSpPr>
        <p:spPr>
          <a:xfrm>
            <a:off x="8638162" y="2022775"/>
            <a:ext cx="2608269" cy="34454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39">
              <a:spcBef>
                <a:spcPts val="0"/>
              </a:spcBef>
              <a:spcAft>
                <a:spcPts val="2448"/>
              </a:spcAft>
              <a:buSzTx/>
              <a:buFont typeface="Wingdings" panose="05000000000000000000" pitchFamily="2" charset="2"/>
              <a:buNone/>
              <a:defRPr/>
            </a:pPr>
            <a:r>
              <a:rPr lang="en-US" sz="1800" b="1" kern="0" dirty="0">
                <a:solidFill>
                  <a:schemeClr val="bg1"/>
                </a:solidFill>
                <a:latin typeface="Segoe UI Semibold" panose="020B0502040204020203" pitchFamily="34" charset="0"/>
                <a:ea typeface="Segoe UI Semilight" charset="0"/>
                <a:cs typeface="Segoe UI Semibold" panose="020B0502040204020203" pitchFamily="34" charset="0"/>
              </a:rPr>
              <a:t>Reliable and available</a:t>
            </a:r>
          </a:p>
        </p:txBody>
      </p:sp>
      <p:sp>
        <p:nvSpPr>
          <p:cNvPr id="70" name="Content Placeholder 9">
            <a:extLst>
              <a:ext uri="{FF2B5EF4-FFF2-40B4-BE49-F238E27FC236}">
                <a16:creationId xmlns:a16="http://schemas.microsoft.com/office/drawing/2014/main" id="{C5A10910-45AD-7847-B32D-1490CA9C9A61}"/>
              </a:ext>
            </a:extLst>
          </p:cNvPr>
          <p:cNvSpPr txBox="1">
            <a:spLocks/>
          </p:cNvSpPr>
          <p:nvPr/>
        </p:nvSpPr>
        <p:spPr>
          <a:xfrm>
            <a:off x="8366009" y="4554142"/>
            <a:ext cx="3209905" cy="70788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Multiple levels of redundancy</a:t>
            </a:r>
          </a:p>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No single points of failure</a:t>
            </a:r>
          </a:p>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99.95% availability SLA</a:t>
            </a:r>
          </a:p>
        </p:txBody>
      </p:sp>
      <p:grpSp>
        <p:nvGrpSpPr>
          <p:cNvPr id="72" name="Group 32">
            <a:extLst>
              <a:ext uri="{FF2B5EF4-FFF2-40B4-BE49-F238E27FC236}">
                <a16:creationId xmlns:a16="http://schemas.microsoft.com/office/drawing/2014/main" id="{5ABAEC7D-FCCE-F74A-9500-92083728FB1D}"/>
              </a:ext>
              <a:ext uri="{C183D7F6-B498-43B3-948B-1728B52AA6E4}">
                <adec:decorative xmlns:adec="http://schemas.microsoft.com/office/drawing/2017/decorative" val="1"/>
              </a:ext>
            </a:extLst>
          </p:cNvPr>
          <p:cNvGrpSpPr>
            <a:grpSpLocks noChangeAspect="1"/>
          </p:cNvGrpSpPr>
          <p:nvPr/>
        </p:nvGrpSpPr>
        <p:grpSpPr bwMode="auto">
          <a:xfrm>
            <a:off x="197612" y="6203936"/>
            <a:ext cx="424959" cy="424959"/>
            <a:chOff x="2812" y="999"/>
            <a:chExt cx="312" cy="312"/>
          </a:xfrm>
        </p:grpSpPr>
        <p:sp>
          <p:nvSpPr>
            <p:cNvPr id="73" name="AutoShape 31">
              <a:extLst>
                <a:ext uri="{FF2B5EF4-FFF2-40B4-BE49-F238E27FC236}">
                  <a16:creationId xmlns:a16="http://schemas.microsoft.com/office/drawing/2014/main" id="{7FE90B7E-719F-0340-A3FA-8E9A8348AD52}"/>
                </a:ext>
                <a:ext uri="{C183D7F6-B498-43B3-948B-1728B52AA6E4}">
                  <adec:decorative xmlns:adec="http://schemas.microsoft.com/office/drawing/2017/decorative" val="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33">
              <a:extLst>
                <a:ext uri="{FF2B5EF4-FFF2-40B4-BE49-F238E27FC236}">
                  <a16:creationId xmlns:a16="http://schemas.microsoft.com/office/drawing/2014/main" id="{DEB56DFC-F245-3E47-AEF8-BA45C42246E3}"/>
                </a:ext>
                <a:ext uri="{C183D7F6-B498-43B3-948B-1728B52AA6E4}">
                  <adec:decorative xmlns:adec="http://schemas.microsoft.com/office/drawing/2017/decorative" val="1"/>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4">
              <a:extLst>
                <a:ext uri="{FF2B5EF4-FFF2-40B4-BE49-F238E27FC236}">
                  <a16:creationId xmlns:a16="http://schemas.microsoft.com/office/drawing/2014/main" id="{0C302533-40DF-5E45-8495-7BCC7E986C0B}"/>
                </a:ext>
                <a:ext uri="{C183D7F6-B498-43B3-948B-1728B52AA6E4}">
                  <adec:decorative xmlns:adec="http://schemas.microsoft.com/office/drawing/2017/decorative" val="1"/>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35">
              <a:extLst>
                <a:ext uri="{FF2B5EF4-FFF2-40B4-BE49-F238E27FC236}">
                  <a16:creationId xmlns:a16="http://schemas.microsoft.com/office/drawing/2014/main" id="{EA62B5AB-C28D-1846-876B-366EBE3830BD}"/>
                </a:ext>
                <a:ext uri="{C183D7F6-B498-43B3-948B-1728B52AA6E4}">
                  <adec:decorative xmlns:adec="http://schemas.microsoft.com/office/drawing/2017/decorative" val="1"/>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36">
              <a:extLst>
                <a:ext uri="{FF2B5EF4-FFF2-40B4-BE49-F238E27FC236}">
                  <a16:creationId xmlns:a16="http://schemas.microsoft.com/office/drawing/2014/main" id="{FE6F5D19-D4A4-C240-BCE0-E4407FB067F9}"/>
                </a:ext>
                <a:ext uri="{C183D7F6-B498-43B3-948B-1728B52AA6E4}">
                  <adec:decorative xmlns:adec="http://schemas.microsoft.com/office/drawing/2017/decorative" val="1"/>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37">
              <a:extLst>
                <a:ext uri="{FF2B5EF4-FFF2-40B4-BE49-F238E27FC236}">
                  <a16:creationId xmlns:a16="http://schemas.microsoft.com/office/drawing/2014/main" id="{085E511C-2D95-874C-BFEF-92EC712265F2}"/>
                </a:ext>
                <a:ext uri="{C183D7F6-B498-43B3-948B-1728B52AA6E4}">
                  <adec:decorative xmlns:adec="http://schemas.microsoft.com/office/drawing/2017/decorative" val="1"/>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38">
              <a:extLst>
                <a:ext uri="{FF2B5EF4-FFF2-40B4-BE49-F238E27FC236}">
                  <a16:creationId xmlns:a16="http://schemas.microsoft.com/office/drawing/2014/main" id="{86257904-0FA5-3A4C-8941-F9FA7AF913F3}"/>
                </a:ext>
                <a:ext uri="{C183D7F6-B498-43B3-948B-1728B52AA6E4}">
                  <adec:decorative xmlns:adec="http://schemas.microsoft.com/office/drawing/2017/decorative" val="1"/>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9">
              <a:extLst>
                <a:ext uri="{FF2B5EF4-FFF2-40B4-BE49-F238E27FC236}">
                  <a16:creationId xmlns:a16="http://schemas.microsoft.com/office/drawing/2014/main" id="{88F78AF8-90E5-1844-BCC0-F1EC6C66E1DA}"/>
                </a:ext>
                <a:ext uri="{C183D7F6-B498-43B3-948B-1728B52AA6E4}">
                  <adec:decorative xmlns:adec="http://schemas.microsoft.com/office/drawing/2017/decorative" val="1"/>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0">
              <a:extLst>
                <a:ext uri="{FF2B5EF4-FFF2-40B4-BE49-F238E27FC236}">
                  <a16:creationId xmlns:a16="http://schemas.microsoft.com/office/drawing/2014/main" id="{4D1B3A80-17EB-E045-BBB8-1E64B4FAF59C}"/>
                </a:ext>
                <a:ext uri="{C183D7F6-B498-43B3-948B-1728B52AA6E4}">
                  <adec:decorative xmlns:adec="http://schemas.microsoft.com/office/drawing/2017/decorative" val="1"/>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1">
              <a:extLst>
                <a:ext uri="{FF2B5EF4-FFF2-40B4-BE49-F238E27FC236}">
                  <a16:creationId xmlns:a16="http://schemas.microsoft.com/office/drawing/2014/main" id="{4190D87B-399C-274B-8420-EC3DC735B4D3}"/>
                </a:ext>
                <a:ext uri="{C183D7F6-B498-43B3-948B-1728B52AA6E4}">
                  <adec:decorative xmlns:adec="http://schemas.microsoft.com/office/drawing/2017/decorative" val="1"/>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2">
              <a:extLst>
                <a:ext uri="{FF2B5EF4-FFF2-40B4-BE49-F238E27FC236}">
                  <a16:creationId xmlns:a16="http://schemas.microsoft.com/office/drawing/2014/main" id="{862C85AD-BA3C-6E42-B990-30C8B8B0E6AC}"/>
                </a:ext>
                <a:ext uri="{C183D7F6-B498-43B3-948B-1728B52AA6E4}">
                  <adec:decorative xmlns:adec="http://schemas.microsoft.com/office/drawing/2017/decorative" val="1"/>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3">
              <a:extLst>
                <a:ext uri="{FF2B5EF4-FFF2-40B4-BE49-F238E27FC236}">
                  <a16:creationId xmlns:a16="http://schemas.microsoft.com/office/drawing/2014/main" id="{A37F3FF4-37C2-744F-9EB4-F44719A00DBF}"/>
                </a:ext>
                <a:ext uri="{C183D7F6-B498-43B3-948B-1728B52AA6E4}">
                  <adec:decorative xmlns:adec="http://schemas.microsoft.com/office/drawing/2017/decorative" val="1"/>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4">
              <a:extLst>
                <a:ext uri="{FF2B5EF4-FFF2-40B4-BE49-F238E27FC236}">
                  <a16:creationId xmlns:a16="http://schemas.microsoft.com/office/drawing/2014/main" id="{5B4A92AA-19B1-AC49-B681-5559F8FB79BC}"/>
                </a:ext>
                <a:ext uri="{C183D7F6-B498-43B3-948B-1728B52AA6E4}">
                  <adec:decorative xmlns:adec="http://schemas.microsoft.com/office/drawing/2017/decorative" val="1"/>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692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3B190-64B7-4345-982D-294E1E2EA842}"/>
              </a:ext>
            </a:extLst>
          </p:cNvPr>
          <p:cNvSpPr>
            <a:spLocks noGrp="1"/>
          </p:cNvSpPr>
          <p:nvPr>
            <p:ph type="title"/>
          </p:nvPr>
        </p:nvSpPr>
        <p:spPr>
          <a:xfrm>
            <a:off x="588263" y="457200"/>
            <a:ext cx="5034324" cy="2154436"/>
          </a:xfrm>
        </p:spPr>
        <p:txBody>
          <a:bodyPr/>
          <a:lstStyle/>
          <a:p>
            <a:pPr>
              <a:spcBef>
                <a:spcPts val="1000"/>
              </a:spcBef>
            </a:pPr>
            <a:r>
              <a:rPr lang="en-US" sz="1200" b="1" spc="0" dirty="0">
                <a:ln>
                  <a:noFill/>
                </a:ln>
                <a:solidFill>
                  <a:srgbClr val="0078D4"/>
                </a:solidFill>
                <a:latin typeface="Segoe UI"/>
              </a:rPr>
              <a:t>Case study </a:t>
            </a:r>
            <a:br>
              <a:rPr lang="en-US" sz="1200" b="1" spc="0" dirty="0">
                <a:ln>
                  <a:noFill/>
                </a:ln>
                <a:solidFill>
                  <a:srgbClr val="0078D4"/>
                </a:solidFill>
                <a:latin typeface="Segoe UI"/>
              </a:rPr>
            </a:br>
            <a:r>
              <a:rPr lang="en-US" sz="3200" dirty="0"/>
              <a:t>BMI uses Azure to efficiently manage data at scale when distributing royalties to its affiliates</a:t>
            </a:r>
          </a:p>
        </p:txBody>
      </p:sp>
      <p:sp>
        <p:nvSpPr>
          <p:cNvPr id="95" name="Round Same Side Corner Rectangle 94">
            <a:extLst>
              <a:ext uri="{FF2B5EF4-FFF2-40B4-BE49-F238E27FC236}">
                <a16:creationId xmlns:a16="http://schemas.microsoft.com/office/drawing/2014/main" id="{BCA04CFE-2233-A549-9155-0E2C50EA5936}"/>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 Same Side Corner Rectangle 95">
            <a:extLst>
              <a:ext uri="{FF2B5EF4-FFF2-40B4-BE49-F238E27FC236}">
                <a16:creationId xmlns:a16="http://schemas.microsoft.com/office/drawing/2014/main" id="{1D525E46-B402-F248-8F33-A7065BAA955B}"/>
              </a:ext>
              <a:ext uri="{C183D7F6-B498-43B3-948B-1728B52AA6E4}">
                <adec:decorative xmlns:adec="http://schemas.microsoft.com/office/drawing/2017/decorative" val="1"/>
              </a:ext>
            </a:extLst>
          </p:cNvPr>
          <p:cNvSpPr/>
          <p:nvPr/>
        </p:nvSpPr>
        <p:spPr bwMode="auto">
          <a:xfrm>
            <a:off x="6182359" y="552449"/>
            <a:ext cx="5435601" cy="3276601"/>
          </a:xfrm>
          <a:prstGeom prst="round2SameRect">
            <a:avLst>
              <a:gd name="adj1" fmla="val 6202"/>
              <a:gd name="adj2" fmla="val 0"/>
            </a:avLst>
          </a:prstGeom>
          <a:solidFill>
            <a:schemeClr val="bg1"/>
          </a:solidFill>
          <a:ln>
            <a:noFill/>
            <a:headEnd type="none" w="med" len="med"/>
            <a:tailEnd type="none" w="med" len="med"/>
          </a:ln>
          <a:effectLst>
            <a:outerShdw blurRad="268285" algn="tl" rotWithShape="0">
              <a:schemeClr val="tx1">
                <a:alpha val="21651"/>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2" name="Text Placeholder 1">
            <a:extLst>
              <a:ext uri="{FF2B5EF4-FFF2-40B4-BE49-F238E27FC236}">
                <a16:creationId xmlns:a16="http://schemas.microsoft.com/office/drawing/2014/main" id="{EAA2FBB9-0B63-42D3-8D57-CD69FBEF38F3}"/>
              </a:ext>
            </a:extLst>
          </p:cNvPr>
          <p:cNvSpPr>
            <a:spLocks noGrp="1"/>
          </p:cNvSpPr>
          <p:nvPr>
            <p:ph type="body" sz="quarter" idx="4294967295"/>
          </p:nvPr>
        </p:nvSpPr>
        <p:spPr>
          <a:xfrm>
            <a:off x="590550" y="2933578"/>
            <a:ext cx="5229958" cy="3262432"/>
          </a:xfrm>
        </p:spPr>
        <p:txBody>
          <a:bodyPr/>
          <a:lstStyle/>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Challenge</a:t>
            </a:r>
          </a:p>
          <a:p>
            <a:pPr marL="1588" lvl="1" indent="0">
              <a:spcBef>
                <a:spcPts val="0"/>
              </a:spcBef>
              <a:spcAft>
                <a:spcPts val="600"/>
              </a:spcAft>
              <a:buNone/>
            </a:pPr>
            <a:r>
              <a:rPr lang="en-US" sz="1600" dirty="0"/>
              <a:t>Needed a scalable way to process growing volumes of data from the digital music market.</a:t>
            </a:r>
          </a:p>
          <a:p>
            <a:pPr marL="1588" lvl="1" indent="0">
              <a:spcBef>
                <a:spcPts val="0"/>
              </a:spcBef>
              <a:spcAft>
                <a:spcPts val="600"/>
              </a:spcAft>
              <a:buNone/>
            </a:pPr>
            <a:r>
              <a:rPr lang="en-US" sz="1600" dirty="0"/>
              <a:t>Mainframe database too expensive and time consuming to upgrade.</a:t>
            </a:r>
            <a:br>
              <a:rPr lang="en-US" sz="1600" dirty="0"/>
            </a:br>
            <a:br>
              <a:rPr lang="en-US" sz="1600" dirty="0"/>
            </a:br>
            <a:r>
              <a:rPr lang="en-US" sz="1600" dirty="0">
                <a:solidFill>
                  <a:schemeClr val="accent1"/>
                </a:solidFill>
                <a:latin typeface="+mj-lt"/>
                <a:cs typeface="Segoe UI Semilight" panose="020B0402040204020203" pitchFamily="34" charset="0"/>
              </a:rPr>
              <a:t>Impact</a:t>
            </a:r>
          </a:p>
          <a:p>
            <a:pPr marL="1588" lvl="1" indent="0">
              <a:spcBef>
                <a:spcPts val="0"/>
              </a:spcBef>
              <a:spcAft>
                <a:spcPts val="600"/>
              </a:spcAft>
              <a:buNone/>
            </a:pPr>
            <a:r>
              <a:rPr lang="en-US" sz="1600" dirty="0"/>
              <a:t>Improved scalability, reduced database costs, and increased automation, operational and technical teams now invest in other activities.</a:t>
            </a:r>
          </a:p>
          <a:p>
            <a:pPr marL="1588" lvl="1" indent="0">
              <a:spcBef>
                <a:spcPts val="0"/>
              </a:spcBef>
              <a:spcAft>
                <a:spcPts val="600"/>
              </a:spcAft>
              <a:buNone/>
            </a:pPr>
            <a:r>
              <a:rPr lang="en-US" sz="1600" dirty="0"/>
              <a:t>Processing time improvements by a minimum of 20% - and several hundred percent in some areas.</a:t>
            </a:r>
          </a:p>
        </p:txBody>
      </p:sp>
      <p:sp>
        <p:nvSpPr>
          <p:cNvPr id="3" name="Content Placeholder 2">
            <a:extLst>
              <a:ext uri="{FF2B5EF4-FFF2-40B4-BE49-F238E27FC236}">
                <a16:creationId xmlns:a16="http://schemas.microsoft.com/office/drawing/2014/main" id="{8509A3BC-486F-4385-939F-5ECA81F88588}"/>
              </a:ext>
            </a:extLst>
          </p:cNvPr>
          <p:cNvSpPr>
            <a:spLocks noGrp="1"/>
          </p:cNvSpPr>
          <p:nvPr>
            <p:ph sz="quarter" idx="4294967295"/>
          </p:nvPr>
        </p:nvSpPr>
        <p:spPr>
          <a:xfrm>
            <a:off x="6448425" y="4986338"/>
            <a:ext cx="4962525" cy="1415772"/>
          </a:xfrm>
        </p:spPr>
        <p:txBody>
          <a:bodyPr/>
          <a:lstStyle/>
          <a:p>
            <a:pPr marL="0" indent="0" defTabSz="914400">
              <a:spcBef>
                <a:spcPts val="0"/>
              </a:spcBef>
              <a:buSzTx/>
              <a:buNone/>
            </a:pPr>
            <a:r>
              <a:rPr lang="en-US" sz="1600" b="1" dirty="0">
                <a:solidFill>
                  <a:schemeClr val="bg1"/>
                </a:solidFill>
                <a:latin typeface="Segoe UI"/>
                <a:cs typeface="+mn-cs"/>
              </a:rPr>
              <a:t>“With Hyperscale, we can scale up compute in less than two minutes, whether it’s a 10-gigabyte database or a 10-terabyte database. The less time we spend on maintenance and index builds, the more time our staff have to run processing jobs.” </a:t>
            </a:r>
            <a:br>
              <a:rPr lang="en-US" sz="1600" dirty="0">
                <a:solidFill>
                  <a:schemeClr val="bg1"/>
                </a:solidFill>
                <a:latin typeface="Segoe UI"/>
                <a:cs typeface="Segoe UI" panose="020B0502040204020203" pitchFamily="34" charset="0"/>
              </a:rPr>
            </a:br>
            <a:r>
              <a:rPr lang="en-US" sz="1200" i="1" dirty="0">
                <a:solidFill>
                  <a:schemeClr val="bg1"/>
                </a:solidFill>
                <a:latin typeface="Segoe UI"/>
                <a:cs typeface="+mn-cs"/>
              </a:rPr>
              <a:t>Greg Walrath: Executive Director of Enterprise Architecture</a:t>
            </a:r>
          </a:p>
        </p:txBody>
      </p:sp>
      <p:grpSp>
        <p:nvGrpSpPr>
          <p:cNvPr id="58" name="Group 32">
            <a:extLst>
              <a:ext uri="{FF2B5EF4-FFF2-40B4-BE49-F238E27FC236}">
                <a16:creationId xmlns:a16="http://schemas.microsoft.com/office/drawing/2014/main" id="{5105E09F-A19D-7540-A5ED-D0E2AD4C7B87}"/>
              </a:ext>
              <a:ext uri="{C183D7F6-B498-43B3-948B-1728B52AA6E4}">
                <adec:decorative xmlns:adec="http://schemas.microsoft.com/office/drawing/2017/decorative" val="1"/>
              </a:ext>
            </a:extLst>
          </p:cNvPr>
          <p:cNvGrpSpPr>
            <a:grpSpLocks noChangeAspect="1"/>
          </p:cNvGrpSpPr>
          <p:nvPr/>
        </p:nvGrpSpPr>
        <p:grpSpPr bwMode="auto">
          <a:xfrm>
            <a:off x="197612" y="6203936"/>
            <a:ext cx="424959" cy="424959"/>
            <a:chOff x="2812" y="999"/>
            <a:chExt cx="312" cy="312"/>
          </a:xfrm>
        </p:grpSpPr>
        <p:sp>
          <p:nvSpPr>
            <p:cNvPr id="59" name="AutoShape 31">
              <a:extLst>
                <a:ext uri="{FF2B5EF4-FFF2-40B4-BE49-F238E27FC236}">
                  <a16:creationId xmlns:a16="http://schemas.microsoft.com/office/drawing/2014/main" id="{43151459-A7B7-1949-915B-841568E94021}"/>
                </a:ext>
                <a:ext uri="{C183D7F6-B498-43B3-948B-1728B52AA6E4}">
                  <adec:decorative xmlns:adec="http://schemas.microsoft.com/office/drawing/2017/decorative" val="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a:extLst>
                <a:ext uri="{FF2B5EF4-FFF2-40B4-BE49-F238E27FC236}">
                  <a16:creationId xmlns:a16="http://schemas.microsoft.com/office/drawing/2014/main" id="{4440020E-B28D-D241-91C4-56348612B3A4}"/>
                </a:ext>
                <a:ext uri="{C183D7F6-B498-43B3-948B-1728B52AA6E4}">
                  <adec:decorative xmlns:adec="http://schemas.microsoft.com/office/drawing/2017/decorative" val="1"/>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a:extLst>
                <a:ext uri="{FF2B5EF4-FFF2-40B4-BE49-F238E27FC236}">
                  <a16:creationId xmlns:a16="http://schemas.microsoft.com/office/drawing/2014/main" id="{F7C128C3-FC3F-8F4E-ABAF-F8FB8B2DAB15}"/>
                </a:ext>
                <a:ext uri="{C183D7F6-B498-43B3-948B-1728B52AA6E4}">
                  <adec:decorative xmlns:adec="http://schemas.microsoft.com/office/drawing/2017/decorative" val="1"/>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a:extLst>
                <a:ext uri="{FF2B5EF4-FFF2-40B4-BE49-F238E27FC236}">
                  <a16:creationId xmlns:a16="http://schemas.microsoft.com/office/drawing/2014/main" id="{AAEB2E1E-B5F9-3143-8F55-542F714DDFAB}"/>
                </a:ext>
                <a:ext uri="{C183D7F6-B498-43B3-948B-1728B52AA6E4}">
                  <adec:decorative xmlns:adec="http://schemas.microsoft.com/office/drawing/2017/decorative" val="1"/>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a:extLst>
                <a:ext uri="{FF2B5EF4-FFF2-40B4-BE49-F238E27FC236}">
                  <a16:creationId xmlns:a16="http://schemas.microsoft.com/office/drawing/2014/main" id="{0E0A03FE-37F8-914D-B59C-5775C3CC284C}"/>
                </a:ext>
                <a:ext uri="{C183D7F6-B498-43B3-948B-1728B52AA6E4}">
                  <adec:decorative xmlns:adec="http://schemas.microsoft.com/office/drawing/2017/decorative" val="1"/>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a:extLst>
                <a:ext uri="{FF2B5EF4-FFF2-40B4-BE49-F238E27FC236}">
                  <a16:creationId xmlns:a16="http://schemas.microsoft.com/office/drawing/2014/main" id="{1507BBA1-9F31-8143-BF41-B5FF6015B825}"/>
                </a:ext>
                <a:ext uri="{C183D7F6-B498-43B3-948B-1728B52AA6E4}">
                  <adec:decorative xmlns:adec="http://schemas.microsoft.com/office/drawing/2017/decorative" val="1"/>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a:extLst>
                <a:ext uri="{FF2B5EF4-FFF2-40B4-BE49-F238E27FC236}">
                  <a16:creationId xmlns:a16="http://schemas.microsoft.com/office/drawing/2014/main" id="{250D5ACB-B86E-3144-AE43-AF1A8C1C1359}"/>
                </a:ext>
                <a:ext uri="{C183D7F6-B498-43B3-948B-1728B52AA6E4}">
                  <adec:decorative xmlns:adec="http://schemas.microsoft.com/office/drawing/2017/decorative" val="1"/>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9">
              <a:extLst>
                <a:ext uri="{FF2B5EF4-FFF2-40B4-BE49-F238E27FC236}">
                  <a16:creationId xmlns:a16="http://schemas.microsoft.com/office/drawing/2014/main" id="{FD61FEDF-4550-624F-9FC9-EE64C50D9EA3}"/>
                </a:ext>
                <a:ext uri="{C183D7F6-B498-43B3-948B-1728B52AA6E4}">
                  <adec:decorative xmlns:adec="http://schemas.microsoft.com/office/drawing/2017/decorative" val="1"/>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0">
              <a:extLst>
                <a:ext uri="{FF2B5EF4-FFF2-40B4-BE49-F238E27FC236}">
                  <a16:creationId xmlns:a16="http://schemas.microsoft.com/office/drawing/2014/main" id="{E26902FC-3E9E-634F-8E75-ED204C6D88AB}"/>
                </a:ext>
                <a:ext uri="{C183D7F6-B498-43B3-948B-1728B52AA6E4}">
                  <adec:decorative xmlns:adec="http://schemas.microsoft.com/office/drawing/2017/decorative" val="1"/>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1">
              <a:extLst>
                <a:ext uri="{FF2B5EF4-FFF2-40B4-BE49-F238E27FC236}">
                  <a16:creationId xmlns:a16="http://schemas.microsoft.com/office/drawing/2014/main" id="{233891D5-F07C-B74A-B7F1-19A1A48479ED}"/>
                </a:ext>
                <a:ext uri="{C183D7F6-B498-43B3-948B-1728B52AA6E4}">
                  <adec:decorative xmlns:adec="http://schemas.microsoft.com/office/drawing/2017/decorative" val="1"/>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2">
              <a:extLst>
                <a:ext uri="{FF2B5EF4-FFF2-40B4-BE49-F238E27FC236}">
                  <a16:creationId xmlns:a16="http://schemas.microsoft.com/office/drawing/2014/main" id="{7D142125-9CBA-4F4D-88CD-36F125D448E4}"/>
                </a:ext>
                <a:ext uri="{C183D7F6-B498-43B3-948B-1728B52AA6E4}">
                  <adec:decorative xmlns:adec="http://schemas.microsoft.com/office/drawing/2017/decorative" val="1"/>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3">
              <a:extLst>
                <a:ext uri="{FF2B5EF4-FFF2-40B4-BE49-F238E27FC236}">
                  <a16:creationId xmlns:a16="http://schemas.microsoft.com/office/drawing/2014/main" id="{49DEF830-FC94-AA41-9E9C-84AAF814D628}"/>
                </a:ext>
                <a:ext uri="{C183D7F6-B498-43B3-948B-1728B52AA6E4}">
                  <adec:decorative xmlns:adec="http://schemas.microsoft.com/office/drawing/2017/decorative" val="1"/>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4">
              <a:extLst>
                <a:ext uri="{FF2B5EF4-FFF2-40B4-BE49-F238E27FC236}">
                  <a16:creationId xmlns:a16="http://schemas.microsoft.com/office/drawing/2014/main" id="{920F111D-4FCD-2E48-9224-B48B5E000541}"/>
                </a:ext>
                <a:ext uri="{C183D7F6-B498-43B3-948B-1728B52AA6E4}">
                  <adec:decorative xmlns:adec="http://schemas.microsoft.com/office/drawing/2017/decorative" val="1"/>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2" name="Picture 2" descr="Story logo">
            <a:extLst>
              <a:ext uri="{FF2B5EF4-FFF2-40B4-BE49-F238E27FC236}">
                <a16:creationId xmlns:a16="http://schemas.microsoft.com/office/drawing/2014/main" id="{88AB0495-FF58-F044-9270-2D7AE78D5D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426922" y="4084322"/>
            <a:ext cx="849367" cy="688717"/>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descr="Image of solution architecture">
            <a:extLst>
              <a:ext uri="{FF2B5EF4-FFF2-40B4-BE49-F238E27FC236}">
                <a16:creationId xmlns:a16="http://schemas.microsoft.com/office/drawing/2014/main" id="{94A26D03-31F9-4C4E-8CB7-052302F300BF}"/>
              </a:ext>
            </a:extLst>
          </p:cNvPr>
          <p:cNvGrpSpPr/>
          <p:nvPr/>
        </p:nvGrpSpPr>
        <p:grpSpPr>
          <a:xfrm>
            <a:off x="6329957" y="653237"/>
            <a:ext cx="5238128" cy="3143700"/>
            <a:chOff x="6310500" y="1840009"/>
            <a:chExt cx="5238128" cy="3143700"/>
          </a:xfrm>
        </p:grpSpPr>
        <p:sp>
          <p:nvSpPr>
            <p:cNvPr id="76" name="Rectangle 75">
              <a:extLst>
                <a:ext uri="{FF2B5EF4-FFF2-40B4-BE49-F238E27FC236}">
                  <a16:creationId xmlns:a16="http://schemas.microsoft.com/office/drawing/2014/main" id="{AD4C2483-B079-3849-AF72-D5432C76BB2F}"/>
                </a:ext>
                <a:ext uri="{C183D7F6-B498-43B3-948B-1728B52AA6E4}">
                  <adec:decorative xmlns:adec="http://schemas.microsoft.com/office/drawing/2017/decorative" val="1"/>
                </a:ext>
              </a:extLst>
            </p:cNvPr>
            <p:cNvSpPr/>
            <p:nvPr/>
          </p:nvSpPr>
          <p:spPr bwMode="auto">
            <a:xfrm>
              <a:off x="6444886" y="1840009"/>
              <a:ext cx="676978" cy="31109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77" name="Rectangle 76">
              <a:extLst>
                <a:ext uri="{FF2B5EF4-FFF2-40B4-BE49-F238E27FC236}">
                  <a16:creationId xmlns:a16="http://schemas.microsoft.com/office/drawing/2014/main" id="{78C63C54-DBE0-6348-B03D-FEBA05629EC2}"/>
                </a:ext>
                <a:ext uri="{C183D7F6-B498-43B3-948B-1728B52AA6E4}">
                  <adec:decorative xmlns:adec="http://schemas.microsoft.com/office/drawing/2017/decorative" val="1"/>
                </a:ext>
              </a:extLst>
            </p:cNvPr>
            <p:cNvSpPr/>
            <p:nvPr/>
          </p:nvSpPr>
          <p:spPr>
            <a:xfrm>
              <a:off x="6418004" y="1899576"/>
              <a:ext cx="670942" cy="215444"/>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BMI</a:t>
              </a:r>
            </a:p>
          </p:txBody>
        </p:sp>
        <p:sp>
          <p:nvSpPr>
            <p:cNvPr id="78" name="Rectangle 77">
              <a:extLst>
                <a:ext uri="{FF2B5EF4-FFF2-40B4-BE49-F238E27FC236}">
                  <a16:creationId xmlns:a16="http://schemas.microsoft.com/office/drawing/2014/main" id="{D2D83492-EE74-4A4D-98A4-F14DF2603ABF}"/>
                </a:ext>
                <a:ext uri="{C183D7F6-B498-43B3-948B-1728B52AA6E4}">
                  <adec:decorative xmlns:adec="http://schemas.microsoft.com/office/drawing/2017/decorative" val="1"/>
                </a:ext>
              </a:extLst>
            </p:cNvPr>
            <p:cNvSpPr/>
            <p:nvPr/>
          </p:nvSpPr>
          <p:spPr bwMode="auto">
            <a:xfrm>
              <a:off x="8314266" y="1840009"/>
              <a:ext cx="676978" cy="1529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79" name="Rectangle 78">
              <a:extLst>
                <a:ext uri="{FF2B5EF4-FFF2-40B4-BE49-F238E27FC236}">
                  <a16:creationId xmlns:a16="http://schemas.microsoft.com/office/drawing/2014/main" id="{7A718E4F-801F-ED4B-A27D-93D6A56251E9}"/>
                </a:ext>
                <a:ext uri="{C183D7F6-B498-43B3-948B-1728B52AA6E4}">
                  <adec:decorative xmlns:adec="http://schemas.microsoft.com/office/drawing/2017/decorative" val="1"/>
                </a:ext>
              </a:extLst>
            </p:cNvPr>
            <p:cNvSpPr/>
            <p:nvPr/>
          </p:nvSpPr>
          <p:spPr>
            <a:xfrm>
              <a:off x="8250242" y="1848198"/>
              <a:ext cx="793093" cy="338554"/>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App service plan</a:t>
              </a:r>
            </a:p>
          </p:txBody>
        </p:sp>
        <p:cxnSp>
          <p:nvCxnSpPr>
            <p:cNvPr id="80" name="Straight Arrow Connector 79">
              <a:extLst>
                <a:ext uri="{FF2B5EF4-FFF2-40B4-BE49-F238E27FC236}">
                  <a16:creationId xmlns:a16="http://schemas.microsoft.com/office/drawing/2014/main" id="{F05BD65E-9B6D-6C4C-B927-BDE6773E9F02}"/>
                </a:ext>
                <a:ext uri="{C183D7F6-B498-43B3-948B-1728B52AA6E4}">
                  <adec:decorative xmlns:adec="http://schemas.microsoft.com/office/drawing/2017/decorative" val="1"/>
                </a:ext>
              </a:extLst>
            </p:cNvPr>
            <p:cNvCxnSpPr>
              <a:cxnSpLocks/>
              <a:endCxn id="89" idx="1"/>
            </p:cNvCxnSpPr>
            <p:nvPr/>
          </p:nvCxnSpPr>
          <p:spPr>
            <a:xfrm flipV="1">
              <a:off x="7163674" y="3637934"/>
              <a:ext cx="1221332" cy="5751"/>
            </a:xfrm>
            <a:prstGeom prst="straightConnector1">
              <a:avLst/>
            </a:prstGeom>
            <a:ln w="12700">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DFE2006-F170-C046-B060-B8B26BF78737}"/>
                </a:ext>
                <a:ext uri="{C183D7F6-B498-43B3-948B-1728B52AA6E4}">
                  <adec:decorative xmlns:adec="http://schemas.microsoft.com/office/drawing/2017/decorative" val="1"/>
                </a:ext>
              </a:extLst>
            </p:cNvPr>
            <p:cNvSpPr/>
            <p:nvPr/>
          </p:nvSpPr>
          <p:spPr>
            <a:xfrm>
              <a:off x="10817272" y="2834316"/>
              <a:ext cx="731356" cy="461665"/>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Database Hyperscale</a:t>
              </a:r>
            </a:p>
          </p:txBody>
        </p:sp>
        <p:pic>
          <p:nvPicPr>
            <p:cNvPr id="82" name="Graphic 81">
              <a:extLst>
                <a:ext uri="{FF2B5EF4-FFF2-40B4-BE49-F238E27FC236}">
                  <a16:creationId xmlns:a16="http://schemas.microsoft.com/office/drawing/2014/main" id="{AF01B10E-4213-6B49-8810-C63E270833B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29141" y="2653257"/>
              <a:ext cx="765249" cy="765249"/>
            </a:xfrm>
            <a:prstGeom prst="rect">
              <a:avLst/>
            </a:prstGeom>
          </p:spPr>
        </p:pic>
        <p:pic>
          <p:nvPicPr>
            <p:cNvPr id="83" name="Graphic 82">
              <a:extLst>
                <a:ext uri="{FF2B5EF4-FFF2-40B4-BE49-F238E27FC236}">
                  <a16:creationId xmlns:a16="http://schemas.microsoft.com/office/drawing/2014/main" id="{25872E67-9A6A-9B4E-95EA-8BC28E0EC3B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34156" y="4211707"/>
              <a:ext cx="364619" cy="379811"/>
            </a:xfrm>
            <a:prstGeom prst="rect">
              <a:avLst/>
            </a:prstGeom>
          </p:spPr>
        </p:pic>
        <p:sp>
          <p:nvSpPr>
            <p:cNvPr id="84" name="Rectangle 83">
              <a:extLst>
                <a:ext uri="{FF2B5EF4-FFF2-40B4-BE49-F238E27FC236}">
                  <a16:creationId xmlns:a16="http://schemas.microsoft.com/office/drawing/2014/main" id="{E40C5B47-2306-F44D-BCA2-EABDDAA45723}"/>
                </a:ext>
                <a:ext uri="{C183D7F6-B498-43B3-948B-1728B52AA6E4}">
                  <adec:decorative xmlns:adec="http://schemas.microsoft.com/office/drawing/2017/decorative" val="1"/>
                </a:ext>
              </a:extLst>
            </p:cNvPr>
            <p:cNvSpPr/>
            <p:nvPr/>
          </p:nvSpPr>
          <p:spPr>
            <a:xfrm>
              <a:off x="7518319" y="4645155"/>
              <a:ext cx="765974" cy="338554"/>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cxnSp>
          <p:nvCxnSpPr>
            <p:cNvPr id="85" name="Connector: Elbow 164">
              <a:extLst>
                <a:ext uri="{FF2B5EF4-FFF2-40B4-BE49-F238E27FC236}">
                  <a16:creationId xmlns:a16="http://schemas.microsoft.com/office/drawing/2014/main" id="{E4A46741-998F-C946-BEDD-1505F81353C6}"/>
                </a:ext>
                <a:ext uri="{C183D7F6-B498-43B3-948B-1728B52AA6E4}">
                  <adec:decorative xmlns:adec="http://schemas.microsoft.com/office/drawing/2017/decorative" val="1"/>
                </a:ext>
              </a:extLst>
            </p:cNvPr>
            <p:cNvCxnSpPr>
              <a:cxnSpLocks/>
              <a:stCxn id="88" idx="3"/>
              <a:endCxn id="100" idx="1"/>
            </p:cNvCxnSpPr>
            <p:nvPr/>
          </p:nvCxnSpPr>
          <p:spPr>
            <a:xfrm>
              <a:off x="8160476" y="4401612"/>
              <a:ext cx="957542" cy="0"/>
            </a:xfrm>
            <a:prstGeom prst="bentConnector3">
              <a:avLst>
                <a:gd name="adj1" fmla="val 50000"/>
              </a:avLst>
            </a:prstGeom>
            <a:ln w="127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165">
              <a:extLst>
                <a:ext uri="{FF2B5EF4-FFF2-40B4-BE49-F238E27FC236}">
                  <a16:creationId xmlns:a16="http://schemas.microsoft.com/office/drawing/2014/main" id="{145B283B-9F5C-CB49-915E-1D0E48517849}"/>
                </a:ext>
                <a:ext uri="{C183D7F6-B498-43B3-948B-1728B52AA6E4}">
                  <adec:decorative xmlns:adec="http://schemas.microsoft.com/office/drawing/2017/decorative" val="1"/>
                </a:ext>
              </a:extLst>
            </p:cNvPr>
            <p:cNvCxnSpPr>
              <a:cxnSpLocks/>
              <a:stCxn id="100" idx="3"/>
              <a:endCxn id="83" idx="1"/>
            </p:cNvCxnSpPr>
            <p:nvPr/>
          </p:nvCxnSpPr>
          <p:spPr>
            <a:xfrm>
              <a:off x="9637324" y="4401612"/>
              <a:ext cx="796832" cy="1"/>
            </a:xfrm>
            <a:prstGeom prst="bentConnector3">
              <a:avLst>
                <a:gd name="adj1" fmla="val 50000"/>
              </a:avLst>
            </a:prstGeom>
            <a:ln w="127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166">
              <a:extLst>
                <a:ext uri="{FF2B5EF4-FFF2-40B4-BE49-F238E27FC236}">
                  <a16:creationId xmlns:a16="http://schemas.microsoft.com/office/drawing/2014/main" id="{B05104BA-57D7-2A44-BABF-21A8D6952DCA}"/>
                </a:ext>
                <a:ext uri="{C183D7F6-B498-43B3-948B-1728B52AA6E4}">
                  <adec:decorative xmlns:adec="http://schemas.microsoft.com/office/drawing/2017/decorative" val="1"/>
                </a:ext>
              </a:extLst>
            </p:cNvPr>
            <p:cNvCxnSpPr>
              <a:cxnSpLocks/>
              <a:stCxn id="83" idx="0"/>
              <a:endCxn id="82" idx="2"/>
            </p:cNvCxnSpPr>
            <p:nvPr/>
          </p:nvCxnSpPr>
          <p:spPr>
            <a:xfrm rot="16200000" flipV="1">
              <a:off x="10215166" y="3815107"/>
              <a:ext cx="793201" cy="0"/>
            </a:xfrm>
            <a:prstGeom prst="bentConnector3">
              <a:avLst>
                <a:gd name="adj1" fmla="val 50000"/>
              </a:avLst>
            </a:prstGeom>
            <a:ln w="127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8" name="Graphic 87">
              <a:extLst>
                <a:ext uri="{FF2B5EF4-FFF2-40B4-BE49-F238E27FC236}">
                  <a16:creationId xmlns:a16="http://schemas.microsoft.com/office/drawing/2014/main" id="{140C8D2F-EFF3-4841-95B9-5DC811CAB8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1170" y="4141959"/>
              <a:ext cx="519306" cy="519306"/>
            </a:xfrm>
            <a:prstGeom prst="rect">
              <a:avLst/>
            </a:prstGeom>
          </p:spPr>
        </p:pic>
        <p:pic>
          <p:nvPicPr>
            <p:cNvPr id="89" name="Graphic 88">
              <a:extLst>
                <a:ext uri="{FF2B5EF4-FFF2-40B4-BE49-F238E27FC236}">
                  <a16:creationId xmlns:a16="http://schemas.microsoft.com/office/drawing/2014/main" id="{E018EB3F-0C02-8A4B-9524-9E2A963660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5006" y="3408340"/>
              <a:ext cx="459187" cy="459187"/>
            </a:xfrm>
            <a:prstGeom prst="rect">
              <a:avLst/>
            </a:prstGeom>
          </p:spPr>
        </p:pic>
        <p:pic>
          <p:nvPicPr>
            <p:cNvPr id="90" name="Graphic 89">
              <a:extLst>
                <a:ext uri="{FF2B5EF4-FFF2-40B4-BE49-F238E27FC236}">
                  <a16:creationId xmlns:a16="http://schemas.microsoft.com/office/drawing/2014/main" id="{9B4DFEFC-7663-7A45-AC91-48D33641094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9144" y="2189989"/>
              <a:ext cx="367089" cy="367089"/>
            </a:xfrm>
            <a:prstGeom prst="rect">
              <a:avLst/>
            </a:prstGeom>
          </p:spPr>
        </p:pic>
        <p:pic>
          <p:nvPicPr>
            <p:cNvPr id="91" name="Graphic 90">
              <a:extLst>
                <a:ext uri="{FF2B5EF4-FFF2-40B4-BE49-F238E27FC236}">
                  <a16:creationId xmlns:a16="http://schemas.microsoft.com/office/drawing/2014/main" id="{89AD5CFA-BF3C-B540-AE80-42026E9727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80007" y="2774503"/>
              <a:ext cx="367089" cy="367089"/>
            </a:xfrm>
            <a:prstGeom prst="rect">
              <a:avLst/>
            </a:prstGeom>
          </p:spPr>
        </p:pic>
        <p:sp>
          <p:nvSpPr>
            <p:cNvPr id="92" name="Rectangle 91">
              <a:extLst>
                <a:ext uri="{FF2B5EF4-FFF2-40B4-BE49-F238E27FC236}">
                  <a16:creationId xmlns:a16="http://schemas.microsoft.com/office/drawing/2014/main" id="{BCC56F54-E3E1-0843-8132-94F64675DFD5}"/>
                </a:ext>
                <a:ext uri="{C183D7F6-B498-43B3-948B-1728B52AA6E4}">
                  <adec:decorative xmlns:adec="http://schemas.microsoft.com/office/drawing/2017/decorative" val="1"/>
                </a:ext>
              </a:extLst>
            </p:cNvPr>
            <p:cNvSpPr/>
            <p:nvPr/>
          </p:nvSpPr>
          <p:spPr>
            <a:xfrm>
              <a:off x="8241214" y="2529924"/>
              <a:ext cx="793093" cy="215444"/>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Web apps</a:t>
              </a:r>
            </a:p>
          </p:txBody>
        </p:sp>
        <p:sp>
          <p:nvSpPr>
            <p:cNvPr id="93" name="Rectangle 92">
              <a:extLst>
                <a:ext uri="{FF2B5EF4-FFF2-40B4-BE49-F238E27FC236}">
                  <a16:creationId xmlns:a16="http://schemas.microsoft.com/office/drawing/2014/main" id="{63B6FE76-7A08-EE45-84D5-F48307EB9D72}"/>
                </a:ext>
                <a:ext uri="{C183D7F6-B498-43B3-948B-1728B52AA6E4}">
                  <adec:decorative xmlns:adec="http://schemas.microsoft.com/office/drawing/2017/decorative" val="1"/>
                </a:ext>
              </a:extLst>
            </p:cNvPr>
            <p:cNvSpPr/>
            <p:nvPr/>
          </p:nvSpPr>
          <p:spPr>
            <a:xfrm>
              <a:off x="8255953" y="3104462"/>
              <a:ext cx="793093" cy="215444"/>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Web jobs</a:t>
              </a:r>
            </a:p>
          </p:txBody>
        </p:sp>
        <p:sp>
          <p:nvSpPr>
            <p:cNvPr id="94" name="Rectangle 93">
              <a:extLst>
                <a:ext uri="{FF2B5EF4-FFF2-40B4-BE49-F238E27FC236}">
                  <a16:creationId xmlns:a16="http://schemas.microsoft.com/office/drawing/2014/main" id="{7D222670-D9A2-DD48-94F6-1D1E6FA360CC}"/>
                </a:ext>
                <a:ext uri="{C183D7F6-B498-43B3-948B-1728B52AA6E4}">
                  <adec:decorative xmlns:adec="http://schemas.microsoft.com/office/drawing/2017/decorative" val="1"/>
                </a:ext>
              </a:extLst>
            </p:cNvPr>
            <p:cNvSpPr/>
            <p:nvPr/>
          </p:nvSpPr>
          <p:spPr>
            <a:xfrm>
              <a:off x="10252952" y="4633983"/>
              <a:ext cx="731356" cy="338554"/>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100" name="Graphic 99">
              <a:extLst>
                <a:ext uri="{FF2B5EF4-FFF2-40B4-BE49-F238E27FC236}">
                  <a16:creationId xmlns:a16="http://schemas.microsoft.com/office/drawing/2014/main" id="{7B173756-855E-6942-840B-0559814D9E0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18018" y="4141959"/>
              <a:ext cx="519306" cy="519306"/>
            </a:xfrm>
            <a:prstGeom prst="rect">
              <a:avLst/>
            </a:prstGeom>
          </p:spPr>
        </p:pic>
        <p:sp>
          <p:nvSpPr>
            <p:cNvPr id="101" name="Rectangle 100">
              <a:extLst>
                <a:ext uri="{FF2B5EF4-FFF2-40B4-BE49-F238E27FC236}">
                  <a16:creationId xmlns:a16="http://schemas.microsoft.com/office/drawing/2014/main" id="{B6905DD1-9145-184E-B793-ED93D04A4F25}"/>
                </a:ext>
                <a:ext uri="{C183D7F6-B498-43B3-948B-1728B52AA6E4}">
                  <adec:decorative xmlns:adec="http://schemas.microsoft.com/office/drawing/2017/decorative" val="1"/>
                </a:ext>
              </a:extLst>
            </p:cNvPr>
            <p:cNvSpPr/>
            <p:nvPr/>
          </p:nvSpPr>
          <p:spPr>
            <a:xfrm>
              <a:off x="9013483" y="4624856"/>
              <a:ext cx="765974" cy="338554"/>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36" name="Rectangle 135">
              <a:extLst>
                <a:ext uri="{FF2B5EF4-FFF2-40B4-BE49-F238E27FC236}">
                  <a16:creationId xmlns:a16="http://schemas.microsoft.com/office/drawing/2014/main" id="{D9F3F219-C174-B349-AA96-0F58316FEB9A}"/>
                </a:ext>
                <a:ext uri="{C183D7F6-B498-43B3-948B-1728B52AA6E4}">
                  <adec:decorative xmlns:adec="http://schemas.microsoft.com/office/drawing/2017/decorative" val="1"/>
                </a:ext>
              </a:extLst>
            </p:cNvPr>
            <p:cNvSpPr/>
            <p:nvPr/>
          </p:nvSpPr>
          <p:spPr>
            <a:xfrm>
              <a:off x="8245657" y="3857124"/>
              <a:ext cx="765974" cy="215444"/>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pic>
          <p:nvPicPr>
            <p:cNvPr id="137" name="Graphic 136">
              <a:extLst>
                <a:ext uri="{FF2B5EF4-FFF2-40B4-BE49-F238E27FC236}">
                  <a16:creationId xmlns:a16="http://schemas.microsoft.com/office/drawing/2014/main" id="{435CE381-7B6F-C74E-9FCA-B60C5C587C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21930" y="2067528"/>
              <a:ext cx="523777" cy="523777"/>
            </a:xfrm>
            <a:prstGeom prst="rect">
              <a:avLst/>
            </a:prstGeom>
          </p:spPr>
        </p:pic>
        <p:sp>
          <p:nvSpPr>
            <p:cNvPr id="138" name="Rectangle 137">
              <a:extLst>
                <a:ext uri="{FF2B5EF4-FFF2-40B4-BE49-F238E27FC236}">
                  <a16:creationId xmlns:a16="http://schemas.microsoft.com/office/drawing/2014/main" id="{AD299FAF-698B-6D46-A995-21CEA7D4E485}"/>
                </a:ext>
                <a:ext uri="{C183D7F6-B498-43B3-948B-1728B52AA6E4}">
                  <adec:decorative xmlns:adec="http://schemas.microsoft.com/office/drawing/2017/decorative" val="1"/>
                </a:ext>
              </a:extLst>
            </p:cNvPr>
            <p:cNvSpPr/>
            <p:nvPr/>
          </p:nvSpPr>
          <p:spPr>
            <a:xfrm>
              <a:off x="9524545" y="2493249"/>
              <a:ext cx="731356" cy="461665"/>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Cognitive Search</a:t>
              </a:r>
            </a:p>
          </p:txBody>
        </p:sp>
        <p:cxnSp>
          <p:nvCxnSpPr>
            <p:cNvPr id="139" name="Connector: Elbow 51">
              <a:extLst>
                <a:ext uri="{FF2B5EF4-FFF2-40B4-BE49-F238E27FC236}">
                  <a16:creationId xmlns:a16="http://schemas.microsoft.com/office/drawing/2014/main" id="{0C400938-2768-344E-AFC2-C96700DFA9A4}"/>
                </a:ext>
                <a:ext uri="{C183D7F6-B498-43B3-948B-1728B52AA6E4}">
                  <adec:decorative xmlns:adec="http://schemas.microsoft.com/office/drawing/2017/decorative" val="1"/>
                </a:ext>
              </a:extLst>
            </p:cNvPr>
            <p:cNvCxnSpPr>
              <a:cxnSpLocks/>
              <a:stCxn id="137" idx="3"/>
              <a:endCxn id="82" idx="0"/>
            </p:cNvCxnSpPr>
            <p:nvPr/>
          </p:nvCxnSpPr>
          <p:spPr>
            <a:xfrm>
              <a:off x="10145707" y="2329417"/>
              <a:ext cx="466059" cy="323840"/>
            </a:xfrm>
            <a:prstGeom prst="bentConnector2">
              <a:avLst/>
            </a:prstGeom>
            <a:ln w="127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54">
              <a:extLst>
                <a:ext uri="{FF2B5EF4-FFF2-40B4-BE49-F238E27FC236}">
                  <a16:creationId xmlns:a16="http://schemas.microsoft.com/office/drawing/2014/main" id="{1A723AC8-291C-624F-A678-F434F24473A8}"/>
                </a:ext>
                <a:ext uri="{C183D7F6-B498-43B3-948B-1728B52AA6E4}">
                  <adec:decorative xmlns:adec="http://schemas.microsoft.com/office/drawing/2017/decorative" val="1"/>
                </a:ext>
              </a:extLst>
            </p:cNvPr>
            <p:cNvCxnSpPr>
              <a:cxnSpLocks/>
              <a:endCxn id="137" idx="1"/>
            </p:cNvCxnSpPr>
            <p:nvPr/>
          </p:nvCxnSpPr>
          <p:spPr>
            <a:xfrm flipV="1">
              <a:off x="9034307" y="2329417"/>
              <a:ext cx="587623" cy="0"/>
            </a:xfrm>
            <a:prstGeom prst="bentConnector3">
              <a:avLst>
                <a:gd name="adj1" fmla="val 50000"/>
              </a:avLst>
            </a:prstGeom>
            <a:ln w="127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1" name="Graphic 140">
              <a:extLst>
                <a:ext uri="{FF2B5EF4-FFF2-40B4-BE49-F238E27FC236}">
                  <a16:creationId xmlns:a16="http://schemas.microsoft.com/office/drawing/2014/main" id="{E2796715-F91B-C14F-934C-826DBF715E1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01589" y="2142103"/>
              <a:ext cx="273878" cy="273878"/>
            </a:xfrm>
            <a:prstGeom prst="rect">
              <a:avLst/>
            </a:prstGeom>
          </p:spPr>
        </p:pic>
        <p:pic>
          <p:nvPicPr>
            <p:cNvPr id="142" name="Graphic 141">
              <a:extLst>
                <a:ext uri="{FF2B5EF4-FFF2-40B4-BE49-F238E27FC236}">
                  <a16:creationId xmlns:a16="http://schemas.microsoft.com/office/drawing/2014/main" id="{FC3E01FF-E331-B444-A7CE-0C347E3CDEB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77242" y="2283200"/>
              <a:ext cx="273878" cy="273878"/>
            </a:xfrm>
            <a:prstGeom prst="rect">
              <a:avLst/>
            </a:prstGeom>
          </p:spPr>
        </p:pic>
        <p:pic>
          <p:nvPicPr>
            <p:cNvPr id="143" name="Graphic 142">
              <a:extLst>
                <a:ext uri="{FF2B5EF4-FFF2-40B4-BE49-F238E27FC236}">
                  <a16:creationId xmlns:a16="http://schemas.microsoft.com/office/drawing/2014/main" id="{3DF1F84A-2F73-FB40-B6B2-2753F0C35E2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07271" y="2467583"/>
              <a:ext cx="273878" cy="273878"/>
            </a:xfrm>
            <a:prstGeom prst="rect">
              <a:avLst/>
            </a:prstGeom>
          </p:spPr>
        </p:pic>
        <p:pic>
          <p:nvPicPr>
            <p:cNvPr id="144" name="Graphic 143">
              <a:extLst>
                <a:ext uri="{FF2B5EF4-FFF2-40B4-BE49-F238E27FC236}">
                  <a16:creationId xmlns:a16="http://schemas.microsoft.com/office/drawing/2014/main" id="{E4BFD75D-92C9-2A4E-8A42-3B537132CA6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78703" y="2613655"/>
              <a:ext cx="273878" cy="273878"/>
            </a:xfrm>
            <a:prstGeom prst="rect">
              <a:avLst/>
            </a:prstGeom>
          </p:spPr>
        </p:pic>
        <p:pic>
          <p:nvPicPr>
            <p:cNvPr id="145" name="Graphic 144">
              <a:extLst>
                <a:ext uri="{FF2B5EF4-FFF2-40B4-BE49-F238E27FC236}">
                  <a16:creationId xmlns:a16="http://schemas.microsoft.com/office/drawing/2014/main" id="{B4A8A891-1200-3549-B01F-EED906E6306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18634" y="2783507"/>
              <a:ext cx="273878" cy="273878"/>
            </a:xfrm>
            <a:prstGeom prst="rect">
              <a:avLst/>
            </a:prstGeom>
          </p:spPr>
        </p:pic>
        <p:pic>
          <p:nvPicPr>
            <p:cNvPr id="146" name="Graphic 145">
              <a:extLst>
                <a:ext uri="{FF2B5EF4-FFF2-40B4-BE49-F238E27FC236}">
                  <a16:creationId xmlns:a16="http://schemas.microsoft.com/office/drawing/2014/main" id="{B5539A81-E9C7-D24F-8931-A56EC2C9532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74975" y="2934462"/>
              <a:ext cx="273878" cy="273878"/>
            </a:xfrm>
            <a:prstGeom prst="rect">
              <a:avLst/>
            </a:prstGeom>
          </p:spPr>
        </p:pic>
        <p:pic>
          <p:nvPicPr>
            <p:cNvPr id="147" name="Graphic 146">
              <a:extLst>
                <a:ext uri="{FF2B5EF4-FFF2-40B4-BE49-F238E27FC236}">
                  <a16:creationId xmlns:a16="http://schemas.microsoft.com/office/drawing/2014/main" id="{4F7EAB59-EA24-7B4E-9BD3-CEC8673BEA4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12953" y="3104234"/>
              <a:ext cx="273878" cy="273878"/>
            </a:xfrm>
            <a:prstGeom prst="rect">
              <a:avLst/>
            </a:prstGeom>
          </p:spPr>
        </p:pic>
        <p:cxnSp>
          <p:nvCxnSpPr>
            <p:cNvPr id="148" name="Straight Arrow Connector 147">
              <a:extLst>
                <a:ext uri="{FF2B5EF4-FFF2-40B4-BE49-F238E27FC236}">
                  <a16:creationId xmlns:a16="http://schemas.microsoft.com/office/drawing/2014/main" id="{743C7F56-C99D-8A49-81A3-CF6C1077D90F}"/>
                </a:ext>
                <a:ext uri="{C183D7F6-B498-43B3-948B-1728B52AA6E4}">
                  <adec:decorative xmlns:adec="http://schemas.microsoft.com/office/drawing/2017/decorative" val="1"/>
                </a:ext>
              </a:extLst>
            </p:cNvPr>
            <p:cNvCxnSpPr>
              <a:cxnSpLocks/>
            </p:cNvCxnSpPr>
            <p:nvPr/>
          </p:nvCxnSpPr>
          <p:spPr>
            <a:xfrm>
              <a:off x="7163674" y="2473664"/>
              <a:ext cx="1097280" cy="6242"/>
            </a:xfrm>
            <a:prstGeom prst="straightConnector1">
              <a:avLst/>
            </a:prstGeom>
            <a:ln w="12700">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365085E2-671E-B04E-AAF7-BC8A7B09D55C}"/>
                </a:ext>
                <a:ext uri="{C183D7F6-B498-43B3-948B-1728B52AA6E4}">
                  <adec:decorative xmlns:adec="http://schemas.microsoft.com/office/drawing/2017/decorative" val="1"/>
                </a:ext>
              </a:extLst>
            </p:cNvPr>
            <p:cNvCxnSpPr>
              <a:cxnSpLocks/>
            </p:cNvCxnSpPr>
            <p:nvPr/>
          </p:nvCxnSpPr>
          <p:spPr>
            <a:xfrm flipV="1">
              <a:off x="7169360" y="2612679"/>
              <a:ext cx="1097280" cy="1"/>
            </a:xfrm>
            <a:prstGeom prst="straightConnector1">
              <a:avLst/>
            </a:prstGeom>
            <a:ln w="12700">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4267974A-4594-3A4D-961F-5BF4D63B755A}"/>
                </a:ext>
                <a:ext uri="{C183D7F6-B498-43B3-948B-1728B52AA6E4}">
                  <adec:decorative xmlns:adec="http://schemas.microsoft.com/office/drawing/2017/decorative" val="1"/>
                </a:ext>
              </a:extLst>
            </p:cNvPr>
            <p:cNvCxnSpPr>
              <a:cxnSpLocks/>
            </p:cNvCxnSpPr>
            <p:nvPr/>
          </p:nvCxnSpPr>
          <p:spPr>
            <a:xfrm>
              <a:off x="7162158" y="2746630"/>
              <a:ext cx="1097280" cy="1594"/>
            </a:xfrm>
            <a:prstGeom prst="straightConnector1">
              <a:avLst/>
            </a:prstGeom>
            <a:ln w="12700">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9778EB46-752F-A24A-927D-C507F13B0570}"/>
                </a:ext>
                <a:ext uri="{C183D7F6-B498-43B3-948B-1728B52AA6E4}">
                  <adec:decorative xmlns:adec="http://schemas.microsoft.com/office/drawing/2017/decorative" val="1"/>
                </a:ext>
              </a:extLst>
            </p:cNvPr>
            <p:cNvSpPr/>
            <p:nvPr/>
          </p:nvSpPr>
          <p:spPr>
            <a:xfrm>
              <a:off x="6310500" y="4643028"/>
              <a:ext cx="914137" cy="338554"/>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On-premises datacenter</a:t>
              </a:r>
            </a:p>
          </p:txBody>
        </p:sp>
        <p:pic>
          <p:nvPicPr>
            <p:cNvPr id="152" name="Picture 2" descr="\\MAGNUM\Projects\Microsoft\Cloud Power FY12\Design\ICONS_PNG\Building.png">
              <a:extLst>
                <a:ext uri="{FF2B5EF4-FFF2-40B4-BE49-F238E27FC236}">
                  <a16:creationId xmlns:a16="http://schemas.microsoft.com/office/drawing/2014/main" id="{A27E9DC1-4B16-BD4C-B586-A6F2C54829B3}"/>
                </a:ext>
              </a:extLst>
            </p:cNvPr>
            <p:cNvPicPr>
              <a:picLocks noChangeAspect="1" noChangeArrowheads="1"/>
            </p:cNvPicPr>
            <p:nvPr/>
          </p:nvPicPr>
          <p:blipFill>
            <a:blip r:embed="rId20" cstate="print">
              <a:duotone>
                <a:prstClr val="black"/>
                <a:schemeClr val="tx2">
                  <a:tint val="45000"/>
                  <a:satMod val="400000"/>
                </a:schemeClr>
              </a:duotone>
            </a:blip>
            <a:srcRect/>
            <a:stretch>
              <a:fillRect/>
            </a:stretch>
          </p:blipFill>
          <p:spPr bwMode="auto">
            <a:xfrm>
              <a:off x="6366842" y="4057838"/>
              <a:ext cx="740447" cy="740447"/>
            </a:xfrm>
            <a:prstGeom prst="rect">
              <a:avLst/>
            </a:prstGeom>
            <a:noFill/>
          </p:spPr>
        </p:pic>
        <p:cxnSp>
          <p:nvCxnSpPr>
            <p:cNvPr id="153" name="Connector: Elbow 1024">
              <a:extLst>
                <a:ext uri="{FF2B5EF4-FFF2-40B4-BE49-F238E27FC236}">
                  <a16:creationId xmlns:a16="http://schemas.microsoft.com/office/drawing/2014/main" id="{AB6D4CC2-BA96-7F45-83F7-1E47FC147954}"/>
                </a:ext>
                <a:ext uri="{C183D7F6-B498-43B3-948B-1728B52AA6E4}">
                  <adec:decorative xmlns:adec="http://schemas.microsoft.com/office/drawing/2017/decorative" val="1"/>
                </a:ext>
              </a:extLst>
            </p:cNvPr>
            <p:cNvCxnSpPr>
              <a:cxnSpLocks/>
              <a:stCxn id="89" idx="3"/>
            </p:cNvCxnSpPr>
            <p:nvPr/>
          </p:nvCxnSpPr>
          <p:spPr>
            <a:xfrm flipV="1">
              <a:off x="8844193" y="3412389"/>
              <a:ext cx="1625940" cy="225545"/>
            </a:xfrm>
            <a:prstGeom prst="bentConnector3">
              <a:avLst>
                <a:gd name="adj1" fmla="val 100024"/>
              </a:avLst>
            </a:prstGeom>
            <a:ln w="127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036">
              <a:extLst>
                <a:ext uri="{FF2B5EF4-FFF2-40B4-BE49-F238E27FC236}">
                  <a16:creationId xmlns:a16="http://schemas.microsoft.com/office/drawing/2014/main" id="{4A8A3A1B-24FF-D94A-98B8-DC68ADBFCF65}"/>
                </a:ext>
                <a:ext uri="{C183D7F6-B498-43B3-948B-1728B52AA6E4}">
                  <adec:decorative xmlns:adec="http://schemas.microsoft.com/office/drawing/2017/decorative" val="1"/>
                </a:ext>
              </a:extLst>
            </p:cNvPr>
            <p:cNvCxnSpPr>
              <a:cxnSpLocks/>
              <a:endCxn id="82" idx="1"/>
            </p:cNvCxnSpPr>
            <p:nvPr/>
          </p:nvCxnSpPr>
          <p:spPr>
            <a:xfrm>
              <a:off x="9038870" y="3031457"/>
              <a:ext cx="1190271" cy="0"/>
            </a:xfrm>
            <a:prstGeom prst="bentConnector3">
              <a:avLst>
                <a:gd name="adj1" fmla="val 50000"/>
              </a:avLst>
            </a:prstGeom>
            <a:ln w="127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679971F-84D5-894E-974B-907E4C3CA3C7}"/>
                </a:ext>
              </a:extLst>
            </p:cNvPr>
            <p:cNvCxnSpPr>
              <a:cxnSpLocks/>
            </p:cNvCxnSpPr>
            <p:nvPr/>
          </p:nvCxnSpPr>
          <p:spPr>
            <a:xfrm>
              <a:off x="6510089" y="3976976"/>
              <a:ext cx="514958" cy="0"/>
            </a:xfrm>
            <a:prstGeom prst="line">
              <a:avLst/>
            </a:prstGeom>
            <a:ln w="12700">
              <a:solidFill>
                <a:schemeClr val="accent6">
                  <a:lumMod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Connector: Elbow 1053">
              <a:extLst>
                <a:ext uri="{FF2B5EF4-FFF2-40B4-BE49-F238E27FC236}">
                  <a16:creationId xmlns:a16="http://schemas.microsoft.com/office/drawing/2014/main" id="{384F76F6-85C6-7444-9E66-CF435E39BBE0}"/>
                </a:ext>
                <a:ext uri="{C183D7F6-B498-43B3-948B-1728B52AA6E4}">
                  <adec:decorative xmlns:adec="http://schemas.microsoft.com/office/drawing/2017/decorative" val="1"/>
                </a:ext>
              </a:extLst>
            </p:cNvPr>
            <p:cNvCxnSpPr>
              <a:cxnSpLocks/>
              <a:endCxn id="88" idx="1"/>
            </p:cNvCxnSpPr>
            <p:nvPr/>
          </p:nvCxnSpPr>
          <p:spPr>
            <a:xfrm>
              <a:off x="7162158" y="4401612"/>
              <a:ext cx="479012" cy="0"/>
            </a:xfrm>
            <a:prstGeom prst="bentConnector3">
              <a:avLst>
                <a:gd name="adj1" fmla="val 50000"/>
              </a:avLst>
            </a:prstGeom>
            <a:ln w="127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15395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3B190-64B7-4345-982D-294E1E2EA842}"/>
              </a:ext>
            </a:extLst>
          </p:cNvPr>
          <p:cNvSpPr>
            <a:spLocks noGrp="1"/>
          </p:cNvSpPr>
          <p:nvPr>
            <p:ph type="title"/>
          </p:nvPr>
        </p:nvSpPr>
        <p:spPr>
          <a:xfrm>
            <a:off x="588263" y="457200"/>
            <a:ext cx="5034324" cy="2154436"/>
          </a:xfrm>
        </p:spPr>
        <p:txBody>
          <a:bodyPr/>
          <a:lstStyle/>
          <a:p>
            <a:pPr>
              <a:spcBef>
                <a:spcPts val="1000"/>
              </a:spcBef>
            </a:pPr>
            <a:r>
              <a:rPr lang="en-US" sz="1200" b="1" spc="0" dirty="0">
                <a:ln>
                  <a:noFill/>
                </a:ln>
                <a:solidFill>
                  <a:srgbClr val="0078D4"/>
                </a:solidFill>
                <a:latin typeface="Segoe UI"/>
              </a:rPr>
              <a:t>Case study </a:t>
            </a:r>
            <a:br>
              <a:rPr lang="en-US" sz="1200" b="1" spc="0" dirty="0">
                <a:ln>
                  <a:noFill/>
                </a:ln>
                <a:solidFill>
                  <a:srgbClr val="0078D4"/>
                </a:solidFill>
                <a:latin typeface="Segoe UI"/>
              </a:rPr>
            </a:br>
            <a:r>
              <a:rPr lang="en-US" sz="3200" dirty="0" err="1"/>
              <a:t>ClearSale</a:t>
            </a:r>
            <a:r>
              <a:rPr lang="en-US" sz="3200" dirty="0"/>
              <a:t> builds foundation for growth and innovation with Azure SQL Database Hyperscale</a:t>
            </a:r>
          </a:p>
        </p:txBody>
      </p:sp>
      <p:sp>
        <p:nvSpPr>
          <p:cNvPr id="95" name="Round Same Side Corner Rectangle 94">
            <a:extLst>
              <a:ext uri="{FF2B5EF4-FFF2-40B4-BE49-F238E27FC236}">
                <a16:creationId xmlns:a16="http://schemas.microsoft.com/office/drawing/2014/main" id="{BCA04CFE-2233-A549-9155-0E2C50EA5936}"/>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 Same Side Corner Rectangle 95">
            <a:extLst>
              <a:ext uri="{FF2B5EF4-FFF2-40B4-BE49-F238E27FC236}">
                <a16:creationId xmlns:a16="http://schemas.microsoft.com/office/drawing/2014/main" id="{1D525E46-B402-F248-8F33-A7065BAA955B}"/>
              </a:ext>
              <a:ext uri="{C183D7F6-B498-43B3-948B-1728B52AA6E4}">
                <adec:decorative xmlns:adec="http://schemas.microsoft.com/office/drawing/2017/decorative" val="1"/>
              </a:ext>
            </a:extLst>
          </p:cNvPr>
          <p:cNvSpPr/>
          <p:nvPr/>
        </p:nvSpPr>
        <p:spPr bwMode="auto">
          <a:xfrm>
            <a:off x="6182359" y="552449"/>
            <a:ext cx="5435601" cy="3276601"/>
          </a:xfrm>
          <a:prstGeom prst="round2SameRect">
            <a:avLst>
              <a:gd name="adj1" fmla="val 6202"/>
              <a:gd name="adj2" fmla="val 0"/>
            </a:avLst>
          </a:prstGeom>
          <a:solidFill>
            <a:schemeClr val="bg1"/>
          </a:solidFill>
          <a:ln>
            <a:noFill/>
            <a:headEnd type="none" w="med" len="med"/>
            <a:tailEnd type="none" w="med" len="med"/>
          </a:ln>
          <a:effectLst>
            <a:outerShdw blurRad="268285" algn="tl" rotWithShape="0">
              <a:schemeClr val="tx1">
                <a:alpha val="21651"/>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2" name="Text Placeholder 1">
            <a:extLst>
              <a:ext uri="{FF2B5EF4-FFF2-40B4-BE49-F238E27FC236}">
                <a16:creationId xmlns:a16="http://schemas.microsoft.com/office/drawing/2014/main" id="{EAA2FBB9-0B63-42D3-8D57-CD69FBEF38F3}"/>
              </a:ext>
            </a:extLst>
          </p:cNvPr>
          <p:cNvSpPr>
            <a:spLocks noGrp="1"/>
          </p:cNvSpPr>
          <p:nvPr>
            <p:ph type="body" sz="quarter" idx="4294967295"/>
          </p:nvPr>
        </p:nvSpPr>
        <p:spPr>
          <a:xfrm>
            <a:off x="590550" y="2933578"/>
            <a:ext cx="5229958" cy="3093154"/>
          </a:xfrm>
        </p:spPr>
        <p:txBody>
          <a:bodyPr/>
          <a:lstStyle/>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Challenge</a:t>
            </a:r>
          </a:p>
          <a:p>
            <a:pPr marL="1588" lvl="1" indent="0">
              <a:spcBef>
                <a:spcPts val="0"/>
              </a:spcBef>
              <a:spcAft>
                <a:spcPts val="600"/>
              </a:spcAft>
              <a:buNone/>
            </a:pPr>
            <a:r>
              <a:rPr lang="en-US" sz="1600" dirty="0"/>
              <a:t>Inability to scale enough from its Rackspace-hosted environment to meet demand.</a:t>
            </a:r>
          </a:p>
          <a:p>
            <a:pPr marL="1588" lvl="1" indent="0">
              <a:spcBef>
                <a:spcPts val="0"/>
              </a:spcBef>
              <a:spcAft>
                <a:spcPts val="600"/>
              </a:spcAft>
              <a:buNone/>
            </a:pPr>
            <a:r>
              <a:rPr lang="en-US" sz="1600" dirty="0"/>
              <a:t>Too much time spent on manual provisioning and patching</a:t>
            </a:r>
            <a:br>
              <a:rPr lang="en-US" sz="1600" dirty="0"/>
            </a:br>
            <a:br>
              <a:rPr lang="en-US" sz="1600" dirty="0"/>
            </a:br>
            <a:r>
              <a:rPr lang="en-US" sz="1600" dirty="0">
                <a:solidFill>
                  <a:schemeClr val="accent1"/>
                </a:solidFill>
                <a:latin typeface="+mj-lt"/>
                <a:cs typeface="Segoe UI Semilight" panose="020B0402040204020203" pitchFamily="34" charset="0"/>
              </a:rPr>
              <a:t>Impact</a:t>
            </a:r>
          </a:p>
          <a:p>
            <a:pPr marL="1588" lvl="1" indent="0">
              <a:spcBef>
                <a:spcPts val="0"/>
              </a:spcBef>
              <a:spcAft>
                <a:spcPts val="600"/>
              </a:spcAft>
              <a:buNone/>
            </a:pPr>
            <a:r>
              <a:rPr lang="en-US" sz="1600" dirty="0"/>
              <a:t>Ability to scale up to manage 30% more transactions</a:t>
            </a:r>
          </a:p>
          <a:p>
            <a:pPr marL="1588" lvl="1" indent="0">
              <a:spcBef>
                <a:spcPts val="0"/>
              </a:spcBef>
              <a:spcAft>
                <a:spcPts val="600"/>
              </a:spcAft>
              <a:buNone/>
            </a:pPr>
            <a:r>
              <a:rPr lang="en-US" sz="1600" dirty="0"/>
              <a:t>Database backups and restores in minutes</a:t>
            </a:r>
          </a:p>
          <a:p>
            <a:pPr marL="1588" lvl="1" indent="0">
              <a:spcBef>
                <a:spcPts val="0"/>
              </a:spcBef>
              <a:spcAft>
                <a:spcPts val="600"/>
              </a:spcAft>
              <a:buNone/>
            </a:pPr>
            <a:r>
              <a:rPr lang="en-US" sz="1600" dirty="0"/>
              <a:t>Can now scan, validate and generate transaction recommendations in less than 500 milliseconds</a:t>
            </a:r>
          </a:p>
        </p:txBody>
      </p:sp>
      <p:sp>
        <p:nvSpPr>
          <p:cNvPr id="3" name="Content Placeholder 2">
            <a:extLst>
              <a:ext uri="{FF2B5EF4-FFF2-40B4-BE49-F238E27FC236}">
                <a16:creationId xmlns:a16="http://schemas.microsoft.com/office/drawing/2014/main" id="{8509A3BC-486F-4385-939F-5ECA81F88588}"/>
              </a:ext>
            </a:extLst>
          </p:cNvPr>
          <p:cNvSpPr>
            <a:spLocks noGrp="1"/>
          </p:cNvSpPr>
          <p:nvPr>
            <p:ph sz="quarter" idx="4294967295"/>
          </p:nvPr>
        </p:nvSpPr>
        <p:spPr>
          <a:xfrm>
            <a:off x="6448425" y="4986338"/>
            <a:ext cx="4962525" cy="1169551"/>
          </a:xfrm>
        </p:spPr>
        <p:txBody>
          <a:bodyPr/>
          <a:lstStyle/>
          <a:p>
            <a:pPr marL="0" indent="0" defTabSz="914400">
              <a:spcBef>
                <a:spcPts val="0"/>
              </a:spcBef>
              <a:buSzTx/>
              <a:buNone/>
            </a:pPr>
            <a:r>
              <a:rPr lang="en-US" sz="1600" b="1" dirty="0">
                <a:solidFill>
                  <a:schemeClr val="bg1"/>
                </a:solidFill>
                <a:latin typeface="Segoe UI"/>
                <a:cs typeface="+mn-cs"/>
              </a:rPr>
              <a:t>“Working in the Azure SQL Database Hyperscale tier helps us streamline upgrades to new and existing applications, and with instant, unlimited scaling, customers can rely on us when it counts.” </a:t>
            </a:r>
            <a:br>
              <a:rPr lang="en-US" sz="1600" dirty="0">
                <a:solidFill>
                  <a:schemeClr val="bg1"/>
                </a:solidFill>
                <a:latin typeface="Segoe UI"/>
                <a:cs typeface="Segoe UI" panose="020B0502040204020203" pitchFamily="34" charset="0"/>
              </a:rPr>
            </a:br>
            <a:r>
              <a:rPr lang="en-US" sz="1200" i="1" dirty="0" err="1">
                <a:solidFill>
                  <a:schemeClr val="bg1"/>
                </a:solidFill>
                <a:latin typeface="Segoe UI"/>
                <a:cs typeface="+mn-cs"/>
              </a:rPr>
              <a:t>Jelther</a:t>
            </a:r>
            <a:r>
              <a:rPr lang="en-US" sz="1200" i="1" dirty="0">
                <a:solidFill>
                  <a:schemeClr val="bg1"/>
                </a:solidFill>
                <a:latin typeface="Segoe UI"/>
                <a:cs typeface="+mn-cs"/>
              </a:rPr>
              <a:t> Gonçalves, Data Engineer</a:t>
            </a:r>
          </a:p>
        </p:txBody>
      </p:sp>
      <p:grpSp>
        <p:nvGrpSpPr>
          <p:cNvPr id="58" name="Group 32">
            <a:extLst>
              <a:ext uri="{FF2B5EF4-FFF2-40B4-BE49-F238E27FC236}">
                <a16:creationId xmlns:a16="http://schemas.microsoft.com/office/drawing/2014/main" id="{5105E09F-A19D-7540-A5ED-D0E2AD4C7B87}"/>
              </a:ext>
              <a:ext uri="{C183D7F6-B498-43B3-948B-1728B52AA6E4}">
                <adec:decorative xmlns:adec="http://schemas.microsoft.com/office/drawing/2017/decorative" val="1"/>
              </a:ext>
            </a:extLst>
          </p:cNvPr>
          <p:cNvGrpSpPr>
            <a:grpSpLocks noChangeAspect="1"/>
          </p:cNvGrpSpPr>
          <p:nvPr/>
        </p:nvGrpSpPr>
        <p:grpSpPr bwMode="auto">
          <a:xfrm>
            <a:off x="197612" y="6203936"/>
            <a:ext cx="424959" cy="424959"/>
            <a:chOff x="2812" y="999"/>
            <a:chExt cx="312" cy="312"/>
          </a:xfrm>
        </p:grpSpPr>
        <p:sp>
          <p:nvSpPr>
            <p:cNvPr id="59" name="AutoShape 31">
              <a:extLst>
                <a:ext uri="{FF2B5EF4-FFF2-40B4-BE49-F238E27FC236}">
                  <a16:creationId xmlns:a16="http://schemas.microsoft.com/office/drawing/2014/main" id="{43151459-A7B7-1949-915B-841568E94021}"/>
                </a:ext>
                <a:ext uri="{C183D7F6-B498-43B3-948B-1728B52AA6E4}">
                  <adec:decorative xmlns:adec="http://schemas.microsoft.com/office/drawing/2017/decorative" val="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a:extLst>
                <a:ext uri="{FF2B5EF4-FFF2-40B4-BE49-F238E27FC236}">
                  <a16:creationId xmlns:a16="http://schemas.microsoft.com/office/drawing/2014/main" id="{4440020E-B28D-D241-91C4-56348612B3A4}"/>
                </a:ext>
                <a:ext uri="{C183D7F6-B498-43B3-948B-1728B52AA6E4}">
                  <adec:decorative xmlns:adec="http://schemas.microsoft.com/office/drawing/2017/decorative" val="1"/>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a:extLst>
                <a:ext uri="{FF2B5EF4-FFF2-40B4-BE49-F238E27FC236}">
                  <a16:creationId xmlns:a16="http://schemas.microsoft.com/office/drawing/2014/main" id="{F7C128C3-FC3F-8F4E-ABAF-F8FB8B2DAB15}"/>
                </a:ext>
                <a:ext uri="{C183D7F6-B498-43B3-948B-1728B52AA6E4}">
                  <adec:decorative xmlns:adec="http://schemas.microsoft.com/office/drawing/2017/decorative" val="1"/>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a:extLst>
                <a:ext uri="{FF2B5EF4-FFF2-40B4-BE49-F238E27FC236}">
                  <a16:creationId xmlns:a16="http://schemas.microsoft.com/office/drawing/2014/main" id="{AAEB2E1E-B5F9-3143-8F55-542F714DDFAB}"/>
                </a:ext>
                <a:ext uri="{C183D7F6-B498-43B3-948B-1728B52AA6E4}">
                  <adec:decorative xmlns:adec="http://schemas.microsoft.com/office/drawing/2017/decorative" val="1"/>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a:extLst>
                <a:ext uri="{FF2B5EF4-FFF2-40B4-BE49-F238E27FC236}">
                  <a16:creationId xmlns:a16="http://schemas.microsoft.com/office/drawing/2014/main" id="{0E0A03FE-37F8-914D-B59C-5775C3CC284C}"/>
                </a:ext>
                <a:ext uri="{C183D7F6-B498-43B3-948B-1728B52AA6E4}">
                  <adec:decorative xmlns:adec="http://schemas.microsoft.com/office/drawing/2017/decorative" val="1"/>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a:extLst>
                <a:ext uri="{FF2B5EF4-FFF2-40B4-BE49-F238E27FC236}">
                  <a16:creationId xmlns:a16="http://schemas.microsoft.com/office/drawing/2014/main" id="{1507BBA1-9F31-8143-BF41-B5FF6015B825}"/>
                </a:ext>
                <a:ext uri="{C183D7F6-B498-43B3-948B-1728B52AA6E4}">
                  <adec:decorative xmlns:adec="http://schemas.microsoft.com/office/drawing/2017/decorative" val="1"/>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a:extLst>
                <a:ext uri="{FF2B5EF4-FFF2-40B4-BE49-F238E27FC236}">
                  <a16:creationId xmlns:a16="http://schemas.microsoft.com/office/drawing/2014/main" id="{250D5ACB-B86E-3144-AE43-AF1A8C1C1359}"/>
                </a:ext>
                <a:ext uri="{C183D7F6-B498-43B3-948B-1728B52AA6E4}">
                  <adec:decorative xmlns:adec="http://schemas.microsoft.com/office/drawing/2017/decorative" val="1"/>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9">
              <a:extLst>
                <a:ext uri="{FF2B5EF4-FFF2-40B4-BE49-F238E27FC236}">
                  <a16:creationId xmlns:a16="http://schemas.microsoft.com/office/drawing/2014/main" id="{FD61FEDF-4550-624F-9FC9-EE64C50D9EA3}"/>
                </a:ext>
                <a:ext uri="{C183D7F6-B498-43B3-948B-1728B52AA6E4}">
                  <adec:decorative xmlns:adec="http://schemas.microsoft.com/office/drawing/2017/decorative" val="1"/>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0">
              <a:extLst>
                <a:ext uri="{FF2B5EF4-FFF2-40B4-BE49-F238E27FC236}">
                  <a16:creationId xmlns:a16="http://schemas.microsoft.com/office/drawing/2014/main" id="{E26902FC-3E9E-634F-8E75-ED204C6D88AB}"/>
                </a:ext>
                <a:ext uri="{C183D7F6-B498-43B3-948B-1728B52AA6E4}">
                  <adec:decorative xmlns:adec="http://schemas.microsoft.com/office/drawing/2017/decorative" val="1"/>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1">
              <a:extLst>
                <a:ext uri="{FF2B5EF4-FFF2-40B4-BE49-F238E27FC236}">
                  <a16:creationId xmlns:a16="http://schemas.microsoft.com/office/drawing/2014/main" id="{233891D5-F07C-B74A-B7F1-19A1A48479ED}"/>
                </a:ext>
                <a:ext uri="{C183D7F6-B498-43B3-948B-1728B52AA6E4}">
                  <adec:decorative xmlns:adec="http://schemas.microsoft.com/office/drawing/2017/decorative" val="1"/>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2">
              <a:extLst>
                <a:ext uri="{FF2B5EF4-FFF2-40B4-BE49-F238E27FC236}">
                  <a16:creationId xmlns:a16="http://schemas.microsoft.com/office/drawing/2014/main" id="{7D142125-9CBA-4F4D-88CD-36F125D448E4}"/>
                </a:ext>
                <a:ext uri="{C183D7F6-B498-43B3-948B-1728B52AA6E4}">
                  <adec:decorative xmlns:adec="http://schemas.microsoft.com/office/drawing/2017/decorative" val="1"/>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3">
              <a:extLst>
                <a:ext uri="{FF2B5EF4-FFF2-40B4-BE49-F238E27FC236}">
                  <a16:creationId xmlns:a16="http://schemas.microsoft.com/office/drawing/2014/main" id="{49DEF830-FC94-AA41-9E9C-84AAF814D628}"/>
                </a:ext>
                <a:ext uri="{C183D7F6-B498-43B3-948B-1728B52AA6E4}">
                  <adec:decorative xmlns:adec="http://schemas.microsoft.com/office/drawing/2017/decorative" val="1"/>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4">
              <a:extLst>
                <a:ext uri="{FF2B5EF4-FFF2-40B4-BE49-F238E27FC236}">
                  <a16:creationId xmlns:a16="http://schemas.microsoft.com/office/drawing/2014/main" id="{920F111D-4FCD-2E48-9224-B48B5E000541}"/>
                </a:ext>
                <a:ext uri="{C183D7F6-B498-43B3-948B-1728B52AA6E4}">
                  <adec:decorative xmlns:adec="http://schemas.microsoft.com/office/drawing/2017/decorative" val="1"/>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3" name="Picture 72" descr="ClearSale logo">
            <a:extLst>
              <a:ext uri="{FF2B5EF4-FFF2-40B4-BE49-F238E27FC236}">
                <a16:creationId xmlns:a16="http://schemas.microsoft.com/office/drawing/2014/main" id="{1D1DC023-2680-0D40-9F1D-912350ABB15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427148" y="4238591"/>
            <a:ext cx="2224033" cy="317719"/>
          </a:xfrm>
          <a:prstGeom prst="rect">
            <a:avLst/>
          </a:prstGeom>
        </p:spPr>
      </p:pic>
      <p:grpSp>
        <p:nvGrpSpPr>
          <p:cNvPr id="97" name="Group 96">
            <a:extLst>
              <a:ext uri="{FF2B5EF4-FFF2-40B4-BE49-F238E27FC236}">
                <a16:creationId xmlns:a16="http://schemas.microsoft.com/office/drawing/2014/main" id="{0BE94060-D18E-F344-B3F5-725B21CD9D0B}"/>
              </a:ext>
              <a:ext uri="{C183D7F6-B498-43B3-948B-1728B52AA6E4}">
                <adec:decorative xmlns:adec="http://schemas.microsoft.com/office/drawing/2017/decorative" val="1"/>
              </a:ext>
            </a:extLst>
          </p:cNvPr>
          <p:cNvGrpSpPr/>
          <p:nvPr/>
        </p:nvGrpSpPr>
        <p:grpSpPr>
          <a:xfrm>
            <a:off x="9713351" y="971655"/>
            <a:ext cx="676978" cy="2089195"/>
            <a:chOff x="10424024" y="1991678"/>
            <a:chExt cx="676978" cy="2089195"/>
          </a:xfrm>
        </p:grpSpPr>
        <p:sp>
          <p:nvSpPr>
            <p:cNvPr id="168" name="Rectangle 167">
              <a:extLst>
                <a:ext uri="{FF2B5EF4-FFF2-40B4-BE49-F238E27FC236}">
                  <a16:creationId xmlns:a16="http://schemas.microsoft.com/office/drawing/2014/main" id="{6511B430-D8CF-B24F-9CA1-BC1BB8498D2F}"/>
                </a:ext>
              </a:extLst>
            </p:cNvPr>
            <p:cNvSpPr/>
            <p:nvPr/>
          </p:nvSpPr>
          <p:spPr bwMode="auto">
            <a:xfrm>
              <a:off x="10424024" y="1991678"/>
              <a:ext cx="676978" cy="2089195"/>
            </a:xfrm>
            <a:prstGeom prst="rect">
              <a:avLst/>
            </a:prstGeom>
            <a:solidFill>
              <a:schemeClr val="accent6">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pic>
          <p:nvPicPr>
            <p:cNvPr id="169" name="Graphic 168">
              <a:extLst>
                <a:ext uri="{FF2B5EF4-FFF2-40B4-BE49-F238E27FC236}">
                  <a16:creationId xmlns:a16="http://schemas.microsoft.com/office/drawing/2014/main" id="{E34E08D4-234D-984B-B296-D7A45809AC6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83939" y="2865585"/>
              <a:ext cx="386306" cy="386306"/>
            </a:xfrm>
            <a:prstGeom prst="rect">
              <a:avLst/>
            </a:prstGeom>
          </p:spPr>
        </p:pic>
        <p:pic>
          <p:nvPicPr>
            <p:cNvPr id="170" name="Graphic 169">
              <a:extLst>
                <a:ext uri="{FF2B5EF4-FFF2-40B4-BE49-F238E27FC236}">
                  <a16:creationId xmlns:a16="http://schemas.microsoft.com/office/drawing/2014/main" id="{A18E9FBA-723F-F443-AF59-C5E3F943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83939" y="3268996"/>
              <a:ext cx="386306" cy="386306"/>
            </a:xfrm>
            <a:prstGeom prst="rect">
              <a:avLst/>
            </a:prstGeom>
          </p:spPr>
        </p:pic>
        <p:pic>
          <p:nvPicPr>
            <p:cNvPr id="171" name="Graphic 170">
              <a:extLst>
                <a:ext uri="{FF2B5EF4-FFF2-40B4-BE49-F238E27FC236}">
                  <a16:creationId xmlns:a16="http://schemas.microsoft.com/office/drawing/2014/main" id="{9FDB21A2-4937-9C4D-A28E-29B97892DDA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96549" y="3652509"/>
              <a:ext cx="386306" cy="386306"/>
            </a:xfrm>
            <a:prstGeom prst="rect">
              <a:avLst/>
            </a:prstGeom>
          </p:spPr>
        </p:pic>
        <p:pic>
          <p:nvPicPr>
            <p:cNvPr id="172" name="Graphic 171">
              <a:extLst>
                <a:ext uri="{FF2B5EF4-FFF2-40B4-BE49-F238E27FC236}">
                  <a16:creationId xmlns:a16="http://schemas.microsoft.com/office/drawing/2014/main" id="{739D6071-E553-3642-8030-6D26DC059D4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69360" y="2175637"/>
              <a:ext cx="386306" cy="386306"/>
            </a:xfrm>
            <a:prstGeom prst="rect">
              <a:avLst/>
            </a:prstGeom>
          </p:spPr>
        </p:pic>
      </p:grpSp>
      <p:sp>
        <p:nvSpPr>
          <p:cNvPr id="98" name="Rectangle 97">
            <a:extLst>
              <a:ext uri="{FF2B5EF4-FFF2-40B4-BE49-F238E27FC236}">
                <a16:creationId xmlns:a16="http://schemas.microsoft.com/office/drawing/2014/main" id="{392A3970-1FFC-7D48-AE9F-E0E110589D16}"/>
              </a:ext>
              <a:ext uri="{C183D7F6-B498-43B3-948B-1728B52AA6E4}">
                <adec:decorative xmlns:adec="http://schemas.microsoft.com/office/drawing/2017/decorative" val="1"/>
              </a:ext>
            </a:extLst>
          </p:cNvPr>
          <p:cNvSpPr/>
          <p:nvPr/>
        </p:nvSpPr>
        <p:spPr bwMode="auto">
          <a:xfrm>
            <a:off x="9405864" y="823164"/>
            <a:ext cx="676978" cy="2089195"/>
          </a:xfrm>
          <a:prstGeom prst="rect">
            <a:avLst/>
          </a:prstGeom>
          <a:solidFill>
            <a:schemeClr val="accent6">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99" name="Rectangle 98">
            <a:extLst>
              <a:ext uri="{FF2B5EF4-FFF2-40B4-BE49-F238E27FC236}">
                <a16:creationId xmlns:a16="http://schemas.microsoft.com/office/drawing/2014/main" id="{401E80AF-144B-3648-9FBD-EE484C5A0634}"/>
              </a:ext>
              <a:ext uri="{C183D7F6-B498-43B3-948B-1728B52AA6E4}">
                <adec:decorative xmlns:adec="http://schemas.microsoft.com/office/drawing/2017/decorative" val="1"/>
              </a:ext>
            </a:extLst>
          </p:cNvPr>
          <p:cNvSpPr/>
          <p:nvPr/>
        </p:nvSpPr>
        <p:spPr bwMode="auto">
          <a:xfrm>
            <a:off x="6269164" y="823165"/>
            <a:ext cx="676978" cy="20891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pic>
        <p:nvPicPr>
          <p:cNvPr id="103" name="Graphic 102">
            <a:extLst>
              <a:ext uri="{FF2B5EF4-FFF2-40B4-BE49-F238E27FC236}">
                <a16:creationId xmlns:a16="http://schemas.microsoft.com/office/drawing/2014/main" id="{BDF407CC-EC06-C247-B29A-CE257E0D2F2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46568" y="1709526"/>
            <a:ext cx="522169" cy="522169"/>
          </a:xfrm>
          <a:prstGeom prst="rect">
            <a:avLst/>
          </a:prstGeom>
        </p:spPr>
      </p:pic>
      <p:sp>
        <p:nvSpPr>
          <p:cNvPr id="104" name="Rectangle 103">
            <a:extLst>
              <a:ext uri="{FF2B5EF4-FFF2-40B4-BE49-F238E27FC236}">
                <a16:creationId xmlns:a16="http://schemas.microsoft.com/office/drawing/2014/main" id="{C6761BD1-DCA4-AB4E-B8A5-193F36AE3E8B}"/>
              </a:ext>
              <a:ext uri="{C183D7F6-B498-43B3-948B-1728B52AA6E4}">
                <adec:decorative xmlns:adec="http://schemas.microsoft.com/office/drawing/2017/decorative" val="1"/>
              </a:ext>
            </a:extLst>
          </p:cNvPr>
          <p:cNvSpPr/>
          <p:nvPr/>
        </p:nvSpPr>
        <p:spPr>
          <a:xfrm>
            <a:off x="6269164" y="937471"/>
            <a:ext cx="670942" cy="461665"/>
          </a:xfrm>
          <a:prstGeom prst="rect">
            <a:avLst/>
          </a:prstGeom>
        </p:spPr>
        <p:txBody>
          <a:bodyPr wrap="square">
            <a:spAutoFit/>
          </a:bodyPr>
          <a:lstStyle/>
          <a:p>
            <a:pPr lvl="0" algn="ctr">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Change data capture</a:t>
            </a:r>
          </a:p>
        </p:txBody>
      </p:sp>
      <p:sp>
        <p:nvSpPr>
          <p:cNvPr id="105" name="Rectangle 104">
            <a:extLst>
              <a:ext uri="{FF2B5EF4-FFF2-40B4-BE49-F238E27FC236}">
                <a16:creationId xmlns:a16="http://schemas.microsoft.com/office/drawing/2014/main" id="{88368F75-30AA-EC45-B70F-CA36969744FF}"/>
              </a:ext>
              <a:ext uri="{C183D7F6-B498-43B3-948B-1728B52AA6E4}">
                <adec:decorative xmlns:adec="http://schemas.microsoft.com/office/drawing/2017/decorative" val="1"/>
              </a:ext>
            </a:extLst>
          </p:cNvPr>
          <p:cNvSpPr/>
          <p:nvPr/>
        </p:nvSpPr>
        <p:spPr>
          <a:xfrm>
            <a:off x="6272182" y="2320951"/>
            <a:ext cx="670942" cy="461665"/>
          </a:xfrm>
          <a:prstGeom prst="rect">
            <a:avLst/>
          </a:prstGeom>
        </p:spPr>
        <p:txBody>
          <a:bodyPr wrap="square">
            <a:spAutoFit/>
          </a:bodyPr>
          <a:lstStyle/>
          <a:p>
            <a:pPr lvl="0" algn="ctr">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SQL Server on-premises</a:t>
            </a:r>
          </a:p>
        </p:txBody>
      </p:sp>
      <p:pic>
        <p:nvPicPr>
          <p:cNvPr id="106" name="Graphic 105">
            <a:extLst>
              <a:ext uri="{FF2B5EF4-FFF2-40B4-BE49-F238E27FC236}">
                <a16:creationId xmlns:a16="http://schemas.microsoft.com/office/drawing/2014/main" id="{BDEB0DCB-101E-D74F-8277-6FB1289F32E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37002" y="2758448"/>
            <a:ext cx="518788" cy="518788"/>
          </a:xfrm>
          <a:prstGeom prst="rect">
            <a:avLst/>
          </a:prstGeom>
        </p:spPr>
      </p:pic>
      <p:sp>
        <p:nvSpPr>
          <p:cNvPr id="107" name="Rectangle 106">
            <a:extLst>
              <a:ext uri="{FF2B5EF4-FFF2-40B4-BE49-F238E27FC236}">
                <a16:creationId xmlns:a16="http://schemas.microsoft.com/office/drawing/2014/main" id="{7041CE65-7E2C-6042-8CBC-B261788675FC}"/>
              </a:ext>
              <a:ext uri="{C183D7F6-B498-43B3-948B-1728B52AA6E4}">
                <adec:decorative xmlns:adec="http://schemas.microsoft.com/office/drawing/2017/decorative" val="1"/>
              </a:ext>
            </a:extLst>
          </p:cNvPr>
          <p:cNvSpPr/>
          <p:nvPr/>
        </p:nvSpPr>
        <p:spPr>
          <a:xfrm>
            <a:off x="7060925" y="3222451"/>
            <a:ext cx="670942" cy="338554"/>
          </a:xfrm>
          <a:prstGeom prst="rect">
            <a:avLst/>
          </a:prstGeom>
        </p:spPr>
        <p:txBody>
          <a:bodyPr wrap="square">
            <a:spAutoFit/>
          </a:bodyPr>
          <a:lstStyle/>
          <a:p>
            <a:pPr lvl="0" algn="ctr">
              <a:buSzPct val="90000"/>
              <a:defRPr/>
            </a:pP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Control database</a:t>
            </a:r>
          </a:p>
        </p:txBody>
      </p:sp>
      <p:sp>
        <p:nvSpPr>
          <p:cNvPr id="108" name="Rectangle 107">
            <a:extLst>
              <a:ext uri="{FF2B5EF4-FFF2-40B4-BE49-F238E27FC236}">
                <a16:creationId xmlns:a16="http://schemas.microsoft.com/office/drawing/2014/main" id="{8721DD64-AC13-8040-9F18-11B7E119A8DA}"/>
              </a:ext>
              <a:ext uri="{C183D7F6-B498-43B3-948B-1728B52AA6E4}">
                <adec:decorative xmlns:adec="http://schemas.microsoft.com/office/drawing/2017/decorative" val="1"/>
              </a:ext>
            </a:extLst>
          </p:cNvPr>
          <p:cNvSpPr/>
          <p:nvPr/>
        </p:nvSpPr>
        <p:spPr bwMode="auto">
          <a:xfrm>
            <a:off x="7817992" y="823165"/>
            <a:ext cx="676978" cy="20891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pic>
        <p:nvPicPr>
          <p:cNvPr id="109" name="Graphic 108">
            <a:extLst>
              <a:ext uri="{FF2B5EF4-FFF2-40B4-BE49-F238E27FC236}">
                <a16:creationId xmlns:a16="http://schemas.microsoft.com/office/drawing/2014/main" id="{B6461C4A-A9FB-DA47-BF7C-740C10C78AC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43878" y="1086796"/>
            <a:ext cx="425206" cy="425206"/>
          </a:xfrm>
          <a:prstGeom prst="rect">
            <a:avLst/>
          </a:prstGeom>
        </p:spPr>
      </p:pic>
      <p:pic>
        <p:nvPicPr>
          <p:cNvPr id="110" name="Graphic 109">
            <a:extLst>
              <a:ext uri="{FF2B5EF4-FFF2-40B4-BE49-F238E27FC236}">
                <a16:creationId xmlns:a16="http://schemas.microsoft.com/office/drawing/2014/main" id="{0D1FDCBB-6203-3440-9E26-5A8F271CC64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43878" y="1756739"/>
            <a:ext cx="425206" cy="425206"/>
          </a:xfrm>
          <a:prstGeom prst="rect">
            <a:avLst/>
          </a:prstGeom>
        </p:spPr>
      </p:pic>
      <p:pic>
        <p:nvPicPr>
          <p:cNvPr id="111" name="Graphic 110">
            <a:extLst>
              <a:ext uri="{FF2B5EF4-FFF2-40B4-BE49-F238E27FC236}">
                <a16:creationId xmlns:a16="http://schemas.microsoft.com/office/drawing/2014/main" id="{61B6AFAF-8329-6C47-92F1-917E0E8D928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43878" y="2406586"/>
            <a:ext cx="425206" cy="425206"/>
          </a:xfrm>
          <a:prstGeom prst="rect">
            <a:avLst/>
          </a:prstGeom>
        </p:spPr>
      </p:pic>
      <p:sp>
        <p:nvSpPr>
          <p:cNvPr id="112" name="Rectangle 111">
            <a:extLst>
              <a:ext uri="{FF2B5EF4-FFF2-40B4-BE49-F238E27FC236}">
                <a16:creationId xmlns:a16="http://schemas.microsoft.com/office/drawing/2014/main" id="{78242FA4-D5C2-3045-B19F-75D481838E32}"/>
              </a:ext>
              <a:ext uri="{C183D7F6-B498-43B3-948B-1728B52AA6E4}">
                <adec:decorative xmlns:adec="http://schemas.microsoft.com/office/drawing/2017/decorative" val="1"/>
              </a:ext>
            </a:extLst>
          </p:cNvPr>
          <p:cNvSpPr/>
          <p:nvPr/>
        </p:nvSpPr>
        <p:spPr>
          <a:xfrm>
            <a:off x="7824028" y="882732"/>
            <a:ext cx="670942" cy="215444"/>
          </a:xfrm>
          <a:prstGeom prst="rect">
            <a:avLst/>
          </a:prstGeom>
        </p:spPr>
        <p:txBody>
          <a:bodyPr wrap="square">
            <a:spAutoFit/>
          </a:bodyPr>
          <a:lstStyle/>
          <a:p>
            <a:pPr lvl="0" algn="ctr">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 Hub</a:t>
            </a:r>
          </a:p>
        </p:txBody>
      </p:sp>
      <p:sp>
        <p:nvSpPr>
          <p:cNvPr id="113" name="Rectangle 112">
            <a:extLst>
              <a:ext uri="{FF2B5EF4-FFF2-40B4-BE49-F238E27FC236}">
                <a16:creationId xmlns:a16="http://schemas.microsoft.com/office/drawing/2014/main" id="{C994157B-3E47-0F43-9BAB-E382331F67A0}"/>
              </a:ext>
              <a:ext uri="{C183D7F6-B498-43B3-948B-1728B52AA6E4}">
                <adec:decorative xmlns:adec="http://schemas.microsoft.com/office/drawing/2017/decorative" val="1"/>
              </a:ext>
            </a:extLst>
          </p:cNvPr>
          <p:cNvSpPr/>
          <p:nvPr/>
        </p:nvSpPr>
        <p:spPr bwMode="auto">
          <a:xfrm>
            <a:off x="8593260" y="823165"/>
            <a:ext cx="676978" cy="20891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pic>
        <p:nvPicPr>
          <p:cNvPr id="114" name="Graphic 113">
            <a:extLst>
              <a:ext uri="{FF2B5EF4-FFF2-40B4-BE49-F238E27FC236}">
                <a16:creationId xmlns:a16="http://schemas.microsoft.com/office/drawing/2014/main" id="{F3FF44C6-E938-B948-9F71-A2D7A1BFFB3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783552" y="1157528"/>
            <a:ext cx="354473" cy="354473"/>
          </a:xfrm>
          <a:prstGeom prst="rect">
            <a:avLst/>
          </a:prstGeom>
        </p:spPr>
      </p:pic>
      <p:pic>
        <p:nvPicPr>
          <p:cNvPr id="115" name="Graphic 114">
            <a:extLst>
              <a:ext uri="{FF2B5EF4-FFF2-40B4-BE49-F238E27FC236}">
                <a16:creationId xmlns:a16="http://schemas.microsoft.com/office/drawing/2014/main" id="{C171A5D4-47D4-194F-9316-62D725E99B3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784403" y="1792366"/>
            <a:ext cx="354473" cy="354473"/>
          </a:xfrm>
          <a:prstGeom prst="rect">
            <a:avLst/>
          </a:prstGeom>
        </p:spPr>
      </p:pic>
      <p:pic>
        <p:nvPicPr>
          <p:cNvPr id="116" name="Graphic 115">
            <a:extLst>
              <a:ext uri="{FF2B5EF4-FFF2-40B4-BE49-F238E27FC236}">
                <a16:creationId xmlns:a16="http://schemas.microsoft.com/office/drawing/2014/main" id="{4FF0ABB9-CAB2-8347-9CBD-97A524911EE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783551" y="2439637"/>
            <a:ext cx="354473" cy="354473"/>
          </a:xfrm>
          <a:prstGeom prst="rect">
            <a:avLst/>
          </a:prstGeom>
        </p:spPr>
      </p:pic>
      <p:sp>
        <p:nvSpPr>
          <p:cNvPr id="117" name="Rectangle 116">
            <a:extLst>
              <a:ext uri="{FF2B5EF4-FFF2-40B4-BE49-F238E27FC236}">
                <a16:creationId xmlns:a16="http://schemas.microsoft.com/office/drawing/2014/main" id="{F4007AB5-823C-3C43-9115-480E3E72636A}"/>
              </a:ext>
              <a:ext uri="{C183D7F6-B498-43B3-948B-1728B52AA6E4}">
                <adec:decorative xmlns:adec="http://schemas.microsoft.com/office/drawing/2017/decorative" val="1"/>
              </a:ext>
            </a:extLst>
          </p:cNvPr>
          <p:cNvSpPr/>
          <p:nvPr/>
        </p:nvSpPr>
        <p:spPr>
          <a:xfrm>
            <a:off x="8622481" y="882625"/>
            <a:ext cx="670942" cy="215444"/>
          </a:xfrm>
          <a:prstGeom prst="rect">
            <a:avLst/>
          </a:prstGeom>
        </p:spPr>
        <p:txBody>
          <a:bodyPr wrap="square">
            <a:spAutoFit/>
          </a:bodyPr>
          <a:lstStyle/>
          <a:p>
            <a:pPr lvl="0" algn="ctr">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Functions</a:t>
            </a:r>
          </a:p>
        </p:txBody>
      </p:sp>
      <p:pic>
        <p:nvPicPr>
          <p:cNvPr id="118" name="Picture 117">
            <a:extLst>
              <a:ext uri="{FF2B5EF4-FFF2-40B4-BE49-F238E27FC236}">
                <a16:creationId xmlns:a16="http://schemas.microsoft.com/office/drawing/2014/main" id="{F04C1AC1-456E-EC45-A9CF-5F0A2E61E970}"/>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127556" y="1746691"/>
            <a:ext cx="502678" cy="447841"/>
          </a:xfrm>
          <a:prstGeom prst="rect">
            <a:avLst/>
          </a:prstGeom>
        </p:spPr>
      </p:pic>
      <p:cxnSp>
        <p:nvCxnSpPr>
          <p:cNvPr id="119" name="Straight Arrow Connector 118">
            <a:extLst>
              <a:ext uri="{FF2B5EF4-FFF2-40B4-BE49-F238E27FC236}">
                <a16:creationId xmlns:a16="http://schemas.microsoft.com/office/drawing/2014/main" id="{21F9C177-0AAF-1742-A968-CF44BF867D94}"/>
              </a:ext>
              <a:ext uri="{C183D7F6-B498-43B3-948B-1728B52AA6E4}">
                <adec:decorative xmlns:adec="http://schemas.microsoft.com/office/drawing/2017/decorative" val="1"/>
              </a:ext>
            </a:extLst>
          </p:cNvPr>
          <p:cNvCxnSpPr>
            <a:cxnSpLocks/>
            <a:stCxn id="103" idx="3"/>
            <a:endCxn id="118" idx="1"/>
          </p:cNvCxnSpPr>
          <p:nvPr/>
        </p:nvCxnSpPr>
        <p:spPr>
          <a:xfrm>
            <a:off x="6868737" y="1970611"/>
            <a:ext cx="258819" cy="1"/>
          </a:xfrm>
          <a:prstGeom prst="straightConnector1">
            <a:avLst/>
          </a:prstGeom>
          <a:ln w="12700">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917006B-37DE-C341-8C15-3C220864E2CE}"/>
              </a:ext>
              <a:ext uri="{C183D7F6-B498-43B3-948B-1728B52AA6E4}">
                <adec:decorative xmlns:adec="http://schemas.microsoft.com/office/drawing/2017/decorative" val="1"/>
              </a:ext>
            </a:extLst>
          </p:cNvPr>
          <p:cNvCxnSpPr>
            <a:cxnSpLocks/>
            <a:stCxn id="118" idx="2"/>
            <a:endCxn id="106" idx="0"/>
          </p:cNvCxnSpPr>
          <p:nvPr/>
        </p:nvCxnSpPr>
        <p:spPr>
          <a:xfrm>
            <a:off x="7378895" y="2194532"/>
            <a:ext cx="0" cy="563916"/>
          </a:xfrm>
          <a:prstGeom prst="straightConnector1">
            <a:avLst/>
          </a:prstGeom>
          <a:ln w="12700">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22B62FF3-C633-614B-8E67-6692052A3D12}"/>
              </a:ext>
              <a:ext uri="{C183D7F6-B498-43B3-948B-1728B52AA6E4}">
                <adec:decorative xmlns:adec="http://schemas.microsoft.com/office/drawing/2017/decorative" val="1"/>
              </a:ext>
            </a:extLst>
          </p:cNvPr>
          <p:cNvSpPr/>
          <p:nvPr/>
        </p:nvSpPr>
        <p:spPr>
          <a:xfrm>
            <a:off x="6981707" y="1552334"/>
            <a:ext cx="786408" cy="215444"/>
          </a:xfrm>
          <a:prstGeom prst="rect">
            <a:avLst/>
          </a:prstGeom>
        </p:spPr>
        <p:txBody>
          <a:bodyPr wrap="square">
            <a:spAutoFit/>
          </a:bodyPr>
          <a:lstStyle/>
          <a:p>
            <a:pPr lvl="0" algn="ctr">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ADF/Airflow</a:t>
            </a:r>
          </a:p>
        </p:txBody>
      </p:sp>
      <p:cxnSp>
        <p:nvCxnSpPr>
          <p:cNvPr id="122" name="Straight Arrow Connector 121">
            <a:extLst>
              <a:ext uri="{FF2B5EF4-FFF2-40B4-BE49-F238E27FC236}">
                <a16:creationId xmlns:a16="http://schemas.microsoft.com/office/drawing/2014/main" id="{5F450C47-061E-A846-B0D0-B6BB704DB8BC}"/>
              </a:ext>
              <a:ext uri="{C183D7F6-B498-43B3-948B-1728B52AA6E4}">
                <adec:decorative xmlns:adec="http://schemas.microsoft.com/office/drawing/2017/decorative" val="1"/>
              </a:ext>
            </a:extLst>
          </p:cNvPr>
          <p:cNvCxnSpPr>
            <a:cxnSpLocks/>
            <a:stCxn id="118" idx="3"/>
            <a:endCxn id="110" idx="1"/>
          </p:cNvCxnSpPr>
          <p:nvPr/>
        </p:nvCxnSpPr>
        <p:spPr>
          <a:xfrm flipV="1">
            <a:off x="7630234" y="1969342"/>
            <a:ext cx="313644" cy="1270"/>
          </a:xfrm>
          <a:prstGeom prst="straightConnector1">
            <a:avLst/>
          </a:prstGeom>
          <a:ln w="12700">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320D6FA-60DF-2F45-986F-AEB39A306697}"/>
              </a:ext>
              <a:ext uri="{C183D7F6-B498-43B3-948B-1728B52AA6E4}">
                <adec:decorative xmlns:adec="http://schemas.microsoft.com/office/drawing/2017/decorative" val="1"/>
              </a:ext>
            </a:extLst>
          </p:cNvPr>
          <p:cNvCxnSpPr>
            <a:cxnSpLocks/>
            <a:stCxn id="110" idx="3"/>
            <a:endCxn id="115" idx="1"/>
          </p:cNvCxnSpPr>
          <p:nvPr/>
        </p:nvCxnSpPr>
        <p:spPr>
          <a:xfrm>
            <a:off x="8369084" y="1969342"/>
            <a:ext cx="415319" cy="261"/>
          </a:xfrm>
          <a:prstGeom prst="straightConnector1">
            <a:avLst/>
          </a:prstGeom>
          <a:ln w="12700">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4" name="Graphic 123">
            <a:extLst>
              <a:ext uri="{FF2B5EF4-FFF2-40B4-BE49-F238E27FC236}">
                <a16:creationId xmlns:a16="http://schemas.microsoft.com/office/drawing/2014/main" id="{DCE2F738-3F9B-7944-A045-2F01B5F50D4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65779" y="997492"/>
            <a:ext cx="386306" cy="386306"/>
          </a:xfrm>
          <a:prstGeom prst="rect">
            <a:avLst/>
          </a:prstGeom>
        </p:spPr>
      </p:pic>
      <p:sp>
        <p:nvSpPr>
          <p:cNvPr id="125" name="Rectangle 124">
            <a:extLst>
              <a:ext uri="{FF2B5EF4-FFF2-40B4-BE49-F238E27FC236}">
                <a16:creationId xmlns:a16="http://schemas.microsoft.com/office/drawing/2014/main" id="{BDA866AE-4006-0D47-93A0-225460A82F13}"/>
              </a:ext>
              <a:ext uri="{C183D7F6-B498-43B3-948B-1728B52AA6E4}">
                <adec:decorative xmlns:adec="http://schemas.microsoft.com/office/drawing/2017/decorative" val="1"/>
              </a:ext>
            </a:extLst>
          </p:cNvPr>
          <p:cNvSpPr/>
          <p:nvPr/>
        </p:nvSpPr>
        <p:spPr>
          <a:xfrm>
            <a:off x="9378675" y="806059"/>
            <a:ext cx="731356" cy="215444"/>
          </a:xfrm>
          <a:prstGeom prst="rect">
            <a:avLst/>
          </a:prstGeom>
        </p:spPr>
        <p:txBody>
          <a:bodyPr wrap="square">
            <a:spAutoFit/>
          </a:bodyPr>
          <a:lstStyle/>
          <a:p>
            <a:pPr lvl="0" algn="ctr">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Read/write</a:t>
            </a:r>
          </a:p>
        </p:txBody>
      </p:sp>
      <p:sp>
        <p:nvSpPr>
          <p:cNvPr id="126" name="Rectangle 125">
            <a:extLst>
              <a:ext uri="{FF2B5EF4-FFF2-40B4-BE49-F238E27FC236}">
                <a16:creationId xmlns:a16="http://schemas.microsoft.com/office/drawing/2014/main" id="{302C425E-0B6B-8C47-918B-B07C2D58620E}"/>
              </a:ext>
              <a:ext uri="{C183D7F6-B498-43B3-948B-1728B52AA6E4}">
                <adec:decorative xmlns:adec="http://schemas.microsoft.com/office/drawing/2017/decorative" val="1"/>
              </a:ext>
            </a:extLst>
          </p:cNvPr>
          <p:cNvSpPr/>
          <p:nvPr/>
        </p:nvSpPr>
        <p:spPr>
          <a:xfrm>
            <a:off x="9393254" y="1399136"/>
            <a:ext cx="731356" cy="338554"/>
          </a:xfrm>
          <a:prstGeom prst="rect">
            <a:avLst/>
          </a:prstGeom>
        </p:spPr>
        <p:txBody>
          <a:bodyPr wrap="square">
            <a:spAutoFit/>
          </a:bodyPr>
          <a:lstStyle/>
          <a:p>
            <a:pPr lvl="0" algn="ctr">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Replicas</a:t>
            </a:r>
          </a:p>
        </p:txBody>
      </p:sp>
      <p:pic>
        <p:nvPicPr>
          <p:cNvPr id="127" name="Graphic 126">
            <a:extLst>
              <a:ext uri="{FF2B5EF4-FFF2-40B4-BE49-F238E27FC236}">
                <a16:creationId xmlns:a16="http://schemas.microsoft.com/office/drawing/2014/main" id="{6B2F33AE-E8FF-364B-A909-5A0633769D9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65779" y="1697071"/>
            <a:ext cx="386306" cy="386306"/>
          </a:xfrm>
          <a:prstGeom prst="rect">
            <a:avLst/>
          </a:prstGeom>
        </p:spPr>
      </p:pic>
      <p:pic>
        <p:nvPicPr>
          <p:cNvPr id="128" name="Graphic 127">
            <a:extLst>
              <a:ext uri="{FF2B5EF4-FFF2-40B4-BE49-F238E27FC236}">
                <a16:creationId xmlns:a16="http://schemas.microsoft.com/office/drawing/2014/main" id="{31E5CDB7-A12D-DF4B-BE44-078CF9AE6C9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65779" y="2100482"/>
            <a:ext cx="386306" cy="386306"/>
          </a:xfrm>
          <a:prstGeom prst="rect">
            <a:avLst/>
          </a:prstGeom>
        </p:spPr>
      </p:pic>
      <p:pic>
        <p:nvPicPr>
          <p:cNvPr id="129" name="Graphic 128">
            <a:extLst>
              <a:ext uri="{FF2B5EF4-FFF2-40B4-BE49-F238E27FC236}">
                <a16:creationId xmlns:a16="http://schemas.microsoft.com/office/drawing/2014/main" id="{F2A8CFA6-F688-F145-9F2B-DB27F12CEE0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78389" y="2483995"/>
            <a:ext cx="386306" cy="386306"/>
          </a:xfrm>
          <a:prstGeom prst="rect">
            <a:avLst/>
          </a:prstGeom>
        </p:spPr>
      </p:pic>
      <p:sp>
        <p:nvSpPr>
          <p:cNvPr id="130" name="Rectangle 129">
            <a:extLst>
              <a:ext uri="{FF2B5EF4-FFF2-40B4-BE49-F238E27FC236}">
                <a16:creationId xmlns:a16="http://schemas.microsoft.com/office/drawing/2014/main" id="{7237CE69-525A-E342-B882-6F6147B73324}"/>
              </a:ext>
              <a:ext uri="{C183D7F6-B498-43B3-948B-1728B52AA6E4}">
                <adec:decorative xmlns:adec="http://schemas.microsoft.com/office/drawing/2017/decorative" val="1"/>
              </a:ext>
            </a:extLst>
          </p:cNvPr>
          <p:cNvSpPr/>
          <p:nvPr/>
        </p:nvSpPr>
        <p:spPr>
          <a:xfrm>
            <a:off x="9523215" y="3103712"/>
            <a:ext cx="1001625" cy="584775"/>
          </a:xfrm>
          <a:prstGeom prst="rect">
            <a:avLst/>
          </a:prstGeom>
        </p:spPr>
        <p:txBody>
          <a:bodyPr wrap="square">
            <a:spAutoFit/>
          </a:bodyPr>
          <a:lstStyle/>
          <a:p>
            <a:pPr lvl="0" algn="ctr">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Different Hyperscale DBs based on clients/domains</a:t>
            </a:r>
          </a:p>
        </p:txBody>
      </p:sp>
      <p:pic>
        <p:nvPicPr>
          <p:cNvPr id="131" name="Graphic 130">
            <a:extLst>
              <a:ext uri="{FF2B5EF4-FFF2-40B4-BE49-F238E27FC236}">
                <a16:creationId xmlns:a16="http://schemas.microsoft.com/office/drawing/2014/main" id="{EC16CE2E-9BDB-BB4F-8E61-0D049AE11B2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040201" y="3056209"/>
            <a:ext cx="455667" cy="455667"/>
          </a:xfrm>
          <a:prstGeom prst="rect">
            <a:avLst/>
          </a:prstGeom>
        </p:spPr>
      </p:pic>
      <p:pic>
        <p:nvPicPr>
          <p:cNvPr id="132" name="Graphic 131">
            <a:extLst>
              <a:ext uri="{FF2B5EF4-FFF2-40B4-BE49-F238E27FC236}">
                <a16:creationId xmlns:a16="http://schemas.microsoft.com/office/drawing/2014/main" id="{BC259E7F-DEC9-0F49-B6C7-B345870993EB}"/>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249840" y="3099162"/>
            <a:ext cx="364619" cy="379811"/>
          </a:xfrm>
          <a:prstGeom prst="rect">
            <a:avLst/>
          </a:prstGeom>
        </p:spPr>
      </p:pic>
      <p:sp>
        <p:nvSpPr>
          <p:cNvPr id="133" name="Rectangle 132">
            <a:extLst>
              <a:ext uri="{FF2B5EF4-FFF2-40B4-BE49-F238E27FC236}">
                <a16:creationId xmlns:a16="http://schemas.microsoft.com/office/drawing/2014/main" id="{EF57FCC0-D641-0944-8070-89DFE71FA628}"/>
              </a:ext>
              <a:ext uri="{C183D7F6-B498-43B3-948B-1728B52AA6E4}">
                <adec:decorative xmlns:adec="http://schemas.microsoft.com/office/drawing/2017/decorative" val="1"/>
              </a:ext>
            </a:extLst>
          </p:cNvPr>
          <p:cNvSpPr/>
          <p:nvPr/>
        </p:nvSpPr>
        <p:spPr>
          <a:xfrm>
            <a:off x="8096678" y="3435573"/>
            <a:ext cx="670942" cy="215444"/>
          </a:xfrm>
          <a:prstGeom prst="rect">
            <a:avLst/>
          </a:prstGeom>
        </p:spPr>
        <p:txBody>
          <a:bodyPr wrap="square">
            <a:spAutoFit/>
          </a:bodyPr>
          <a:lstStyle/>
          <a:p>
            <a:pPr lvl="0" algn="ctr">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cxnSp>
        <p:nvCxnSpPr>
          <p:cNvPr id="134" name="Connector: Elbow 128">
            <a:extLst>
              <a:ext uri="{FF2B5EF4-FFF2-40B4-BE49-F238E27FC236}">
                <a16:creationId xmlns:a16="http://schemas.microsoft.com/office/drawing/2014/main" id="{3D480EAE-F150-004E-8CE9-77F27A9DDF29}"/>
              </a:ext>
              <a:ext uri="{C183D7F6-B498-43B3-948B-1728B52AA6E4}">
                <adec:decorative xmlns:adec="http://schemas.microsoft.com/office/drawing/2017/decorative" val="1"/>
              </a:ext>
            </a:extLst>
          </p:cNvPr>
          <p:cNvCxnSpPr>
            <a:stCxn id="113" idx="2"/>
            <a:endCxn id="106" idx="3"/>
          </p:cNvCxnSpPr>
          <p:nvPr/>
        </p:nvCxnSpPr>
        <p:spPr>
          <a:xfrm rot="5400000">
            <a:off x="8241029" y="2327122"/>
            <a:ext cx="105482" cy="1275959"/>
          </a:xfrm>
          <a:prstGeom prst="bentConnector2">
            <a:avLst/>
          </a:prstGeom>
          <a:ln w="127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29">
            <a:extLst>
              <a:ext uri="{FF2B5EF4-FFF2-40B4-BE49-F238E27FC236}">
                <a16:creationId xmlns:a16="http://schemas.microsoft.com/office/drawing/2014/main" id="{5D48D622-A7AA-FD49-9279-D1B2E71D49AF}"/>
              </a:ext>
              <a:ext uri="{C183D7F6-B498-43B3-948B-1728B52AA6E4}">
                <adec:decorative xmlns:adec="http://schemas.microsoft.com/office/drawing/2017/decorative" val="1"/>
              </a:ext>
            </a:extLst>
          </p:cNvPr>
          <p:cNvCxnSpPr>
            <a:cxnSpLocks/>
            <a:stCxn id="108" idx="2"/>
            <a:endCxn id="132" idx="1"/>
          </p:cNvCxnSpPr>
          <p:nvPr/>
        </p:nvCxnSpPr>
        <p:spPr>
          <a:xfrm rot="16200000" flipH="1">
            <a:off x="8014806" y="3054034"/>
            <a:ext cx="376708" cy="93359"/>
          </a:xfrm>
          <a:prstGeom prst="bentConnector2">
            <a:avLst/>
          </a:prstGeom>
          <a:ln w="127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3E1E4DD1-0467-B848-8DD0-D701D378A76B}"/>
              </a:ext>
              <a:ext uri="{C183D7F6-B498-43B3-948B-1728B52AA6E4}">
                <adec:decorative xmlns:adec="http://schemas.microsoft.com/office/drawing/2017/decorative" val="1"/>
              </a:ext>
            </a:extLst>
          </p:cNvPr>
          <p:cNvSpPr txBox="1"/>
          <p:nvPr/>
        </p:nvSpPr>
        <p:spPr>
          <a:xfrm>
            <a:off x="10474765" y="1332227"/>
            <a:ext cx="975113" cy="246221"/>
          </a:xfrm>
          <a:prstGeom prst="rect">
            <a:avLst/>
          </a:prstGeom>
          <a:noFill/>
        </p:spPr>
        <p:txBody>
          <a:bodyPr wrap="square" lIns="0" tIns="0" rIns="0" bIns="0" rtlCol="0">
            <a:spAutoFit/>
          </a:bodyPr>
          <a:lstStyle/>
          <a:p>
            <a:pPr algn="ctr"/>
            <a:r>
              <a:rPr lang="en-US" sz="800" b="1"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Automated </a:t>
            </a:r>
            <a:br>
              <a:rPr lang="en-US" sz="800" b="1"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br>
            <a:r>
              <a:rPr lang="en-US" sz="800" b="1"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Analysis</a:t>
            </a:r>
          </a:p>
        </p:txBody>
      </p:sp>
      <p:sp>
        <p:nvSpPr>
          <p:cNvPr id="159" name="TextBox 158">
            <a:extLst>
              <a:ext uri="{FF2B5EF4-FFF2-40B4-BE49-F238E27FC236}">
                <a16:creationId xmlns:a16="http://schemas.microsoft.com/office/drawing/2014/main" id="{F2570E1B-5044-0845-B63D-43694B024706}"/>
              </a:ext>
              <a:ext uri="{C183D7F6-B498-43B3-948B-1728B52AA6E4}">
                <adec:decorative xmlns:adec="http://schemas.microsoft.com/office/drawing/2017/decorative" val="1"/>
              </a:ext>
            </a:extLst>
          </p:cNvPr>
          <p:cNvSpPr txBox="1"/>
          <p:nvPr/>
        </p:nvSpPr>
        <p:spPr>
          <a:xfrm>
            <a:off x="10557166" y="1604368"/>
            <a:ext cx="844053" cy="123111"/>
          </a:xfrm>
          <a:prstGeom prst="rect">
            <a:avLst/>
          </a:prstGeom>
          <a:noFill/>
        </p:spPr>
        <p:txBody>
          <a:bodyPr wrap="square" lIns="0" tIns="0" rIns="0" bIns="0" rtlCol="0">
            <a:spAutoFit/>
          </a:bodyPr>
          <a:lstStyle/>
          <a:p>
            <a:pPr algn="ct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ML models</a:t>
            </a:r>
          </a:p>
        </p:txBody>
      </p:sp>
      <p:sp>
        <p:nvSpPr>
          <p:cNvPr id="160" name="TextBox 159">
            <a:extLst>
              <a:ext uri="{FF2B5EF4-FFF2-40B4-BE49-F238E27FC236}">
                <a16:creationId xmlns:a16="http://schemas.microsoft.com/office/drawing/2014/main" id="{4BA261D8-C3F3-BD47-A7A5-AE91D4E40C8E}"/>
              </a:ext>
              <a:ext uri="{C183D7F6-B498-43B3-948B-1728B52AA6E4}">
                <adec:decorative xmlns:adec="http://schemas.microsoft.com/office/drawing/2017/decorative" val="1"/>
              </a:ext>
            </a:extLst>
          </p:cNvPr>
          <p:cNvSpPr txBox="1"/>
          <p:nvPr/>
        </p:nvSpPr>
        <p:spPr>
          <a:xfrm>
            <a:off x="10557166" y="1762918"/>
            <a:ext cx="844053" cy="123111"/>
          </a:xfrm>
          <a:prstGeom prst="rect">
            <a:avLst/>
          </a:prstGeom>
          <a:noFill/>
        </p:spPr>
        <p:txBody>
          <a:bodyPr wrap="square" lIns="0" tIns="0" rIns="0" bIns="0" rtlCol="0">
            <a:spAutoFit/>
          </a:bodyPr>
          <a:lstStyle/>
          <a:p>
            <a:pPr algn="ct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Decision rules</a:t>
            </a:r>
          </a:p>
        </p:txBody>
      </p:sp>
      <p:sp>
        <p:nvSpPr>
          <p:cNvPr id="161" name="TextBox 160">
            <a:extLst>
              <a:ext uri="{FF2B5EF4-FFF2-40B4-BE49-F238E27FC236}">
                <a16:creationId xmlns:a16="http://schemas.microsoft.com/office/drawing/2014/main" id="{783D88AF-A188-1C48-BD38-0C30312923C2}"/>
              </a:ext>
              <a:ext uri="{C183D7F6-B498-43B3-948B-1728B52AA6E4}">
                <adec:decorative xmlns:adec="http://schemas.microsoft.com/office/drawing/2017/decorative" val="1"/>
              </a:ext>
            </a:extLst>
          </p:cNvPr>
          <p:cNvSpPr txBox="1"/>
          <p:nvPr/>
        </p:nvSpPr>
        <p:spPr>
          <a:xfrm>
            <a:off x="10557166" y="1921468"/>
            <a:ext cx="844053" cy="123111"/>
          </a:xfrm>
          <a:prstGeom prst="rect">
            <a:avLst/>
          </a:prstGeom>
          <a:noFill/>
        </p:spPr>
        <p:txBody>
          <a:bodyPr wrap="square" lIns="0" tIns="0" rIns="0" bIns="0" rtlCol="0">
            <a:spAutoFit/>
          </a:bodyPr>
          <a:lstStyle/>
          <a:p>
            <a:pPr algn="ct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Status updates</a:t>
            </a:r>
          </a:p>
        </p:txBody>
      </p:sp>
      <p:sp>
        <p:nvSpPr>
          <p:cNvPr id="162" name="TextBox 161">
            <a:extLst>
              <a:ext uri="{FF2B5EF4-FFF2-40B4-BE49-F238E27FC236}">
                <a16:creationId xmlns:a16="http://schemas.microsoft.com/office/drawing/2014/main" id="{DFF712F9-DDC6-6240-822D-D10F2B22A3B5}"/>
              </a:ext>
              <a:ext uri="{C183D7F6-B498-43B3-948B-1728B52AA6E4}">
                <adec:decorative xmlns:adec="http://schemas.microsoft.com/office/drawing/2017/decorative" val="1"/>
              </a:ext>
            </a:extLst>
          </p:cNvPr>
          <p:cNvSpPr txBox="1"/>
          <p:nvPr/>
        </p:nvSpPr>
        <p:spPr>
          <a:xfrm>
            <a:off x="10557166" y="2080019"/>
            <a:ext cx="844053" cy="123111"/>
          </a:xfrm>
          <a:prstGeom prst="rect">
            <a:avLst/>
          </a:prstGeom>
          <a:noFill/>
        </p:spPr>
        <p:txBody>
          <a:bodyPr wrap="square" lIns="0" tIns="0" rIns="0" bIns="0" rtlCol="0">
            <a:spAutoFit/>
          </a:bodyPr>
          <a:lstStyle/>
          <a:p>
            <a:pPr algn="ctr"/>
            <a:r>
              <a:rPr lang="en-US" sz="8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Orchestration</a:t>
            </a:r>
          </a:p>
        </p:txBody>
      </p:sp>
      <p:sp>
        <p:nvSpPr>
          <p:cNvPr id="163" name="Rectangle 162">
            <a:extLst>
              <a:ext uri="{FF2B5EF4-FFF2-40B4-BE49-F238E27FC236}">
                <a16:creationId xmlns:a16="http://schemas.microsoft.com/office/drawing/2014/main" id="{D277A6AE-580E-094B-856F-6FE6D266561C}"/>
              </a:ext>
              <a:ext uri="{C183D7F6-B498-43B3-948B-1728B52AA6E4}">
                <adec:decorative xmlns:adec="http://schemas.microsoft.com/office/drawing/2017/decorative" val="1"/>
              </a:ext>
            </a:extLst>
          </p:cNvPr>
          <p:cNvSpPr/>
          <p:nvPr/>
        </p:nvSpPr>
        <p:spPr bwMode="auto">
          <a:xfrm>
            <a:off x="10474766" y="1299399"/>
            <a:ext cx="968298" cy="100647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64" name="Connector: Elbow 137">
            <a:extLst>
              <a:ext uri="{FF2B5EF4-FFF2-40B4-BE49-F238E27FC236}">
                <a16:creationId xmlns:a16="http://schemas.microsoft.com/office/drawing/2014/main" id="{6EA4B2D1-D73D-254B-A428-5D1D133BC04F}"/>
              </a:ext>
              <a:ext uri="{C183D7F6-B498-43B3-948B-1728B52AA6E4}">
                <adec:decorative xmlns:adec="http://schemas.microsoft.com/office/drawing/2017/decorative" val="1"/>
              </a:ext>
            </a:extLst>
          </p:cNvPr>
          <p:cNvCxnSpPr>
            <a:cxnSpLocks/>
            <a:endCxn id="98" idx="3"/>
          </p:cNvCxnSpPr>
          <p:nvPr/>
        </p:nvCxnSpPr>
        <p:spPr>
          <a:xfrm rot="10800000" flipV="1">
            <a:off x="10082843" y="1737690"/>
            <a:ext cx="531119" cy="130072"/>
          </a:xfrm>
          <a:prstGeom prst="bentConnector3">
            <a:avLst/>
          </a:prstGeom>
          <a:ln w="12700">
            <a:solidFill>
              <a:srgbClr val="0078D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5" name="Graphic 164">
            <a:extLst>
              <a:ext uri="{FF2B5EF4-FFF2-40B4-BE49-F238E27FC236}">
                <a16:creationId xmlns:a16="http://schemas.microsoft.com/office/drawing/2014/main" id="{E9C8EFD2-D365-C648-B208-20C7BCB962D3}"/>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82712" y="2399088"/>
            <a:ext cx="503223" cy="503223"/>
          </a:xfrm>
          <a:prstGeom prst="rect">
            <a:avLst/>
          </a:prstGeom>
        </p:spPr>
      </p:pic>
      <p:sp>
        <p:nvSpPr>
          <p:cNvPr id="166" name="TextBox 165">
            <a:extLst>
              <a:ext uri="{FF2B5EF4-FFF2-40B4-BE49-F238E27FC236}">
                <a16:creationId xmlns:a16="http://schemas.microsoft.com/office/drawing/2014/main" id="{B8CB253A-09F4-3C4C-BC2A-F0E3E967D2B5}"/>
              </a:ext>
              <a:ext uri="{C183D7F6-B498-43B3-948B-1728B52AA6E4}">
                <adec:decorative xmlns:adec="http://schemas.microsoft.com/office/drawing/2017/decorative" val="1"/>
              </a:ext>
            </a:extLst>
          </p:cNvPr>
          <p:cNvSpPr txBox="1"/>
          <p:nvPr/>
        </p:nvSpPr>
        <p:spPr>
          <a:xfrm>
            <a:off x="10683324" y="2903545"/>
            <a:ext cx="676979" cy="123111"/>
          </a:xfrm>
          <a:prstGeom prst="rect">
            <a:avLst/>
          </a:prstGeom>
          <a:noFill/>
        </p:spPr>
        <p:txBody>
          <a:bodyPr wrap="square" lIns="0" tIns="0" rIns="0" bIns="0" rtlCol="0">
            <a:spAutoFit/>
          </a:bodyPr>
          <a:lstStyle/>
          <a:p>
            <a:pPr algn="ctr"/>
            <a:r>
              <a:rPr lang="en-US" sz="800" b="1" kern="0">
                <a:solidFill>
                  <a:srgbClr val="505050"/>
                </a:solidFill>
                <a:latin typeface="Segoe UI" panose="020B0502040204020203" pitchFamily="34" charset="0"/>
                <a:ea typeface="MS PGothic" panose="020B0600070205080204" pitchFamily="34" charset="-128"/>
                <a:cs typeface="Segoe UI" panose="020B0502040204020203" pitchFamily="34" charset="0"/>
              </a:rPr>
              <a:t>Analysts</a:t>
            </a:r>
          </a:p>
        </p:txBody>
      </p:sp>
      <p:cxnSp>
        <p:nvCxnSpPr>
          <p:cNvPr id="167" name="Connector: Elbow 140">
            <a:extLst>
              <a:ext uri="{FF2B5EF4-FFF2-40B4-BE49-F238E27FC236}">
                <a16:creationId xmlns:a16="http://schemas.microsoft.com/office/drawing/2014/main" id="{04B63B1D-45AC-DF4F-90DC-A8567C691E66}"/>
              </a:ext>
              <a:ext uri="{C183D7F6-B498-43B3-948B-1728B52AA6E4}">
                <adec:decorative xmlns:adec="http://schemas.microsoft.com/office/drawing/2017/decorative" val="1"/>
              </a:ext>
            </a:extLst>
          </p:cNvPr>
          <p:cNvCxnSpPr>
            <a:cxnSpLocks/>
            <a:stCxn id="165" idx="1"/>
          </p:cNvCxnSpPr>
          <p:nvPr/>
        </p:nvCxnSpPr>
        <p:spPr>
          <a:xfrm rot="10800000">
            <a:off x="9964696" y="2650700"/>
            <a:ext cx="818017" cy="0"/>
          </a:xfrm>
          <a:prstGeom prst="bentConnector3">
            <a:avLst>
              <a:gd name="adj1" fmla="val 50000"/>
            </a:avLst>
          </a:prstGeom>
          <a:ln w="127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34BA9A5-9C89-5D4E-BD1D-26FAE42D6066}"/>
              </a:ext>
              <a:ext uri="{C183D7F6-B498-43B3-948B-1728B52AA6E4}">
                <adec:decorative xmlns:adec="http://schemas.microsoft.com/office/drawing/2017/decorative" val="1"/>
              </a:ext>
            </a:extLst>
          </p:cNvPr>
          <p:cNvCxnSpPr>
            <a:cxnSpLocks/>
          </p:cNvCxnSpPr>
          <p:nvPr/>
        </p:nvCxnSpPr>
        <p:spPr>
          <a:xfrm>
            <a:off x="8639910" y="3282462"/>
            <a:ext cx="415319" cy="261"/>
          </a:xfrm>
          <a:prstGeom prst="straightConnector1">
            <a:avLst/>
          </a:prstGeom>
          <a:ln w="12700">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9884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 Same Side Corner Rectangle 20">
            <a:extLst>
              <a:ext uri="{FF2B5EF4-FFF2-40B4-BE49-F238E27FC236}">
                <a16:creationId xmlns:a16="http://schemas.microsoft.com/office/drawing/2014/main" id="{9716F7E7-FBE2-2E47-9E75-6273D48596DE}"/>
              </a:ext>
              <a:ext uri="{C183D7F6-B498-43B3-948B-1728B52AA6E4}">
                <adec:decorative xmlns:adec="http://schemas.microsoft.com/office/drawing/2017/decorative" val="1"/>
              </a:ext>
            </a:extLst>
          </p:cNvPr>
          <p:cNvSpPr/>
          <p:nvPr/>
        </p:nvSpPr>
        <p:spPr>
          <a:xfrm rot="16200000" flipH="1">
            <a:off x="5768715" y="-67455"/>
            <a:ext cx="5816185" cy="7030385"/>
          </a:xfrm>
          <a:prstGeom prst="round2SameRect">
            <a:avLst>
              <a:gd name="adj1" fmla="val 5472"/>
              <a:gd name="adj2" fmla="val 0"/>
            </a:avLst>
          </a:prstGeom>
          <a:solidFill>
            <a:schemeClr val="accent1"/>
          </a:solidFill>
          <a:ln w="12700" cap="flat" cmpd="sng" algn="ctr">
            <a:noFill/>
            <a:prstDash val="solid"/>
            <a:miter lim="800000"/>
          </a:ln>
          <a:effectLst/>
        </p:spPr>
        <p:txBody>
          <a:bodyPr rtlCol="0" anchor="ctr"/>
          <a:lstStyle/>
          <a:p>
            <a:pPr marL="0" marR="0" lvl="0" indent="0" algn="ctr"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grpSp>
        <p:nvGrpSpPr>
          <p:cNvPr id="22" name="Group 94">
            <a:extLst>
              <a:ext uri="{FF2B5EF4-FFF2-40B4-BE49-F238E27FC236}">
                <a16:creationId xmlns:a16="http://schemas.microsoft.com/office/drawing/2014/main" id="{B30A4862-830F-AF44-9651-F68912B11F20}"/>
              </a:ext>
              <a:ext uri="{C183D7F6-B498-43B3-948B-1728B52AA6E4}">
                <adec:decorative xmlns:adec="http://schemas.microsoft.com/office/drawing/2017/decorative" val="1"/>
              </a:ext>
            </a:extLst>
          </p:cNvPr>
          <p:cNvGrpSpPr>
            <a:grpSpLocks noChangeAspect="1"/>
          </p:cNvGrpSpPr>
          <p:nvPr/>
        </p:nvGrpSpPr>
        <p:grpSpPr bwMode="auto">
          <a:xfrm>
            <a:off x="5829300" y="1574980"/>
            <a:ext cx="630937" cy="630937"/>
            <a:chOff x="2812" y="2781"/>
            <a:chExt cx="312" cy="312"/>
          </a:xfrm>
          <a:solidFill>
            <a:schemeClr val="accent2"/>
          </a:solidFill>
        </p:grpSpPr>
        <p:sp>
          <p:nvSpPr>
            <p:cNvPr id="23" name="Freeform 95">
              <a:extLst>
                <a:ext uri="{FF2B5EF4-FFF2-40B4-BE49-F238E27FC236}">
                  <a16:creationId xmlns:a16="http://schemas.microsoft.com/office/drawing/2014/main" id="{77BC86E5-B2EF-3947-985F-6B8A2FB5B798}"/>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96">
              <a:extLst>
                <a:ext uri="{FF2B5EF4-FFF2-40B4-BE49-F238E27FC236}">
                  <a16:creationId xmlns:a16="http://schemas.microsoft.com/office/drawing/2014/main" id="{CCFDB702-A9EE-3C4F-800F-D649845A0E13}"/>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97">
              <a:extLst>
                <a:ext uri="{FF2B5EF4-FFF2-40B4-BE49-F238E27FC236}">
                  <a16:creationId xmlns:a16="http://schemas.microsoft.com/office/drawing/2014/main" id="{BC5E38F0-080D-D94D-A431-E009C6B6CC32}"/>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2" name="Group 94">
            <a:extLst>
              <a:ext uri="{FF2B5EF4-FFF2-40B4-BE49-F238E27FC236}">
                <a16:creationId xmlns:a16="http://schemas.microsoft.com/office/drawing/2014/main" id="{1EE99632-A57A-ED46-88A5-DAFDBF52EB81}"/>
              </a:ext>
              <a:ext uri="{C183D7F6-B498-43B3-948B-1728B52AA6E4}">
                <adec:decorative xmlns:adec="http://schemas.microsoft.com/office/drawing/2017/decorative" val="1"/>
              </a:ext>
            </a:extLst>
          </p:cNvPr>
          <p:cNvGrpSpPr>
            <a:grpSpLocks noChangeAspect="1"/>
          </p:cNvGrpSpPr>
          <p:nvPr/>
        </p:nvGrpSpPr>
        <p:grpSpPr bwMode="auto">
          <a:xfrm>
            <a:off x="5818534" y="3084317"/>
            <a:ext cx="630937" cy="630937"/>
            <a:chOff x="2812" y="2781"/>
            <a:chExt cx="312" cy="312"/>
          </a:xfrm>
          <a:solidFill>
            <a:schemeClr val="bg1"/>
          </a:solidFill>
        </p:grpSpPr>
        <p:sp>
          <p:nvSpPr>
            <p:cNvPr id="33" name="Freeform 95">
              <a:extLst>
                <a:ext uri="{FF2B5EF4-FFF2-40B4-BE49-F238E27FC236}">
                  <a16:creationId xmlns:a16="http://schemas.microsoft.com/office/drawing/2014/main" id="{31CCA79D-8628-C44A-B898-8528860DA183}"/>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96">
              <a:extLst>
                <a:ext uri="{FF2B5EF4-FFF2-40B4-BE49-F238E27FC236}">
                  <a16:creationId xmlns:a16="http://schemas.microsoft.com/office/drawing/2014/main" id="{D34DD4D9-ED44-2E48-8CBF-053CD67E6A51}"/>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97">
              <a:extLst>
                <a:ext uri="{FF2B5EF4-FFF2-40B4-BE49-F238E27FC236}">
                  <a16:creationId xmlns:a16="http://schemas.microsoft.com/office/drawing/2014/main" id="{8082A46D-6A7A-B94B-9F84-F1FBF0EE278E}"/>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6" name="Group 94">
            <a:extLst>
              <a:ext uri="{FF2B5EF4-FFF2-40B4-BE49-F238E27FC236}">
                <a16:creationId xmlns:a16="http://schemas.microsoft.com/office/drawing/2014/main" id="{4A13ECB4-CF42-5147-A5BF-3AACF040DF69}"/>
              </a:ext>
              <a:ext uri="{C183D7F6-B498-43B3-948B-1728B52AA6E4}">
                <adec:decorative xmlns:adec="http://schemas.microsoft.com/office/drawing/2017/decorative" val="1"/>
              </a:ext>
            </a:extLst>
          </p:cNvPr>
          <p:cNvGrpSpPr>
            <a:grpSpLocks noChangeAspect="1"/>
          </p:cNvGrpSpPr>
          <p:nvPr/>
        </p:nvGrpSpPr>
        <p:grpSpPr bwMode="auto">
          <a:xfrm>
            <a:off x="5818534" y="4574898"/>
            <a:ext cx="630937" cy="630937"/>
            <a:chOff x="2812" y="2781"/>
            <a:chExt cx="312" cy="312"/>
          </a:xfrm>
          <a:solidFill>
            <a:schemeClr val="accent2"/>
          </a:solidFill>
        </p:grpSpPr>
        <p:sp>
          <p:nvSpPr>
            <p:cNvPr id="46" name="Freeform 95">
              <a:extLst>
                <a:ext uri="{FF2B5EF4-FFF2-40B4-BE49-F238E27FC236}">
                  <a16:creationId xmlns:a16="http://schemas.microsoft.com/office/drawing/2014/main" id="{7569F73B-4CAD-7249-85FA-DA774A754F58}"/>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96">
              <a:extLst>
                <a:ext uri="{FF2B5EF4-FFF2-40B4-BE49-F238E27FC236}">
                  <a16:creationId xmlns:a16="http://schemas.microsoft.com/office/drawing/2014/main" id="{B17F3854-3544-DB48-BD63-CAE6463AB640}"/>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97">
              <a:extLst>
                <a:ext uri="{FF2B5EF4-FFF2-40B4-BE49-F238E27FC236}">
                  <a16:creationId xmlns:a16="http://schemas.microsoft.com/office/drawing/2014/main" id="{C3ED5841-3E82-9E47-8E18-F43D974568CD}"/>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4D2E84EA-BAEC-44B9-A98E-9220D0062420}"/>
              </a:ext>
            </a:extLst>
          </p:cNvPr>
          <p:cNvSpPr>
            <a:spLocks noGrp="1"/>
          </p:cNvSpPr>
          <p:nvPr>
            <p:ph type="title"/>
          </p:nvPr>
        </p:nvSpPr>
        <p:spPr/>
        <p:txBody>
          <a:bodyPr/>
          <a:lstStyle/>
          <a:p>
            <a:r>
              <a:rPr lang="en-US" dirty="0"/>
              <a:t>Optimize price-performance with serverless compute</a:t>
            </a:r>
          </a:p>
        </p:txBody>
      </p:sp>
      <p:grpSp>
        <p:nvGrpSpPr>
          <p:cNvPr id="40" name="serverless">
            <a:extLst>
              <a:ext uri="{FF2B5EF4-FFF2-40B4-BE49-F238E27FC236}">
                <a16:creationId xmlns:a16="http://schemas.microsoft.com/office/drawing/2014/main" id="{AC433DEC-1A19-4A4F-AF35-14C4113BE8CD}"/>
              </a:ext>
              <a:ext uri="{C183D7F6-B498-43B3-948B-1728B52AA6E4}">
                <adec:decorative xmlns:adec="http://schemas.microsoft.com/office/drawing/2017/decorative" val="1"/>
              </a:ext>
            </a:extLst>
          </p:cNvPr>
          <p:cNvGrpSpPr/>
          <p:nvPr/>
        </p:nvGrpSpPr>
        <p:grpSpPr>
          <a:xfrm>
            <a:off x="404684" y="1397991"/>
            <a:ext cx="1060805" cy="1060800"/>
            <a:chOff x="2577128" y="2114551"/>
            <a:chExt cx="440844" cy="440842"/>
          </a:xfrm>
        </p:grpSpPr>
        <p:sp>
          <p:nvSpPr>
            <p:cNvPr id="41" name="Freeform: Shape 40">
              <a:extLst>
                <a:ext uri="{FF2B5EF4-FFF2-40B4-BE49-F238E27FC236}">
                  <a16:creationId xmlns:a16="http://schemas.microsoft.com/office/drawing/2014/main" id="{57345D4B-646F-4450-BA79-88AC54A082CA}"/>
                </a:ext>
                <a:ext uri="{C183D7F6-B498-43B3-948B-1728B52AA6E4}">
                  <adec:decorative xmlns:adec="http://schemas.microsoft.com/office/drawing/2017/decorative" val="1"/>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chemeClr val="tx1"/>
            </a:solidFill>
            <a:ln w="4517"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7D93779-2020-410A-86C5-561D81E558C5}"/>
                </a:ext>
                <a:ext uri="{C183D7F6-B498-43B3-948B-1728B52AA6E4}">
                  <adec:decorative xmlns:adec="http://schemas.microsoft.com/office/drawing/2017/decorative" val="1"/>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chemeClr val="accent1"/>
            </a:solidFill>
            <a:ln w="4517"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D4BA64E-9B06-49F1-B375-C3B61E3D2E5F}"/>
                </a:ext>
                <a:ext uri="{C183D7F6-B498-43B3-948B-1728B52AA6E4}">
                  <adec:decorative xmlns:adec="http://schemas.microsoft.com/office/drawing/2017/decorative" val="1"/>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chemeClr val="accent1"/>
            </a:solidFill>
            <a:ln w="4517"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13BF0E7-5366-4167-A8A9-1BD14AE1FD8B}"/>
                </a:ext>
                <a:ext uri="{C183D7F6-B498-43B3-948B-1728B52AA6E4}">
                  <adec:decorative xmlns:adec="http://schemas.microsoft.com/office/drawing/2017/decorative" val="1"/>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chemeClr val="accent1"/>
            </a:solidFill>
            <a:ln w="4517"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E8AA6C8-8E95-418F-A05E-F39539693F07}"/>
                </a:ext>
                <a:ext uri="{C183D7F6-B498-43B3-948B-1728B52AA6E4}">
                  <adec:decorative xmlns:adec="http://schemas.microsoft.com/office/drawing/2017/decorative" val="1"/>
                </a:ext>
              </a:extLst>
            </p:cNvPr>
            <p:cNvSpPr/>
            <p:nvPr/>
          </p:nvSpPr>
          <p:spPr>
            <a:xfrm>
              <a:off x="2716515" y="2253698"/>
              <a:ext cx="163612" cy="90895"/>
            </a:xfrm>
            <a:custGeom>
              <a:avLst/>
              <a:gdLst>
                <a:gd name="connsiteX0" fmla="*/ 142585 w 163612"/>
                <a:gd name="connsiteY0" fmla="*/ 51743 h 90895"/>
                <a:gd name="connsiteX1" fmla="*/ 137075 w 163612"/>
                <a:gd name="connsiteY1" fmla="*/ 51743 h 90895"/>
                <a:gd name="connsiteX2" fmla="*/ 106999 w 163612"/>
                <a:gd name="connsiteY2" fmla="*/ 21667 h 90895"/>
                <a:gd name="connsiteX3" fmla="*/ 99958 w 163612"/>
                <a:gd name="connsiteY3" fmla="*/ 22509 h 90895"/>
                <a:gd name="connsiteX4" fmla="*/ 61846 w 163612"/>
                <a:gd name="connsiteY4" fmla="*/ 1616 h 90895"/>
                <a:gd name="connsiteX5" fmla="*/ 16693 w 163612"/>
                <a:gd name="connsiteY5" fmla="*/ 46769 h 90895"/>
                <a:gd name="connsiteX6" fmla="*/ 16999 w 163612"/>
                <a:gd name="connsiteY6" fmla="*/ 52279 h 90895"/>
                <a:gd name="connsiteX7" fmla="*/ 1616 w 163612"/>
                <a:gd name="connsiteY7" fmla="*/ 71412 h 90895"/>
                <a:gd name="connsiteX8" fmla="*/ 1616 w 163612"/>
                <a:gd name="connsiteY8" fmla="*/ 72407 h 90895"/>
                <a:gd name="connsiteX9" fmla="*/ 21208 w 163612"/>
                <a:gd name="connsiteY9" fmla="*/ 91998 h 90895"/>
                <a:gd name="connsiteX10" fmla="*/ 142585 w 163612"/>
                <a:gd name="connsiteY10" fmla="*/ 91998 h 90895"/>
                <a:gd name="connsiteX11" fmla="*/ 162177 w 163612"/>
                <a:gd name="connsiteY11" fmla="*/ 72407 h 90895"/>
                <a:gd name="connsiteX12" fmla="*/ 162177 w 163612"/>
                <a:gd name="connsiteY12" fmla="*/ 71412 h 90895"/>
                <a:gd name="connsiteX13" fmla="*/ 142585 w 163612"/>
                <a:gd name="connsiteY13" fmla="*/ 51743 h 9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612" h="90895">
                  <a:moveTo>
                    <a:pt x="142585" y="51743"/>
                  </a:moveTo>
                  <a:lnTo>
                    <a:pt x="137075" y="51743"/>
                  </a:lnTo>
                  <a:cubicBezTo>
                    <a:pt x="137075" y="35136"/>
                    <a:pt x="123606" y="21667"/>
                    <a:pt x="106999" y="21667"/>
                  </a:cubicBezTo>
                  <a:cubicBezTo>
                    <a:pt x="104550" y="21667"/>
                    <a:pt x="102177" y="21973"/>
                    <a:pt x="99958" y="22509"/>
                  </a:cubicBezTo>
                  <a:cubicBezTo>
                    <a:pt x="91922" y="9958"/>
                    <a:pt x="77917" y="1616"/>
                    <a:pt x="61846" y="1616"/>
                  </a:cubicBezTo>
                  <a:cubicBezTo>
                    <a:pt x="36897" y="1616"/>
                    <a:pt x="16693" y="21820"/>
                    <a:pt x="16693" y="46769"/>
                  </a:cubicBezTo>
                  <a:cubicBezTo>
                    <a:pt x="16693" y="48606"/>
                    <a:pt x="16846" y="50442"/>
                    <a:pt x="16999" y="52279"/>
                  </a:cubicBezTo>
                  <a:cubicBezTo>
                    <a:pt x="8198" y="54193"/>
                    <a:pt x="1616" y="61998"/>
                    <a:pt x="1616" y="71412"/>
                  </a:cubicBezTo>
                  <a:lnTo>
                    <a:pt x="1616" y="72407"/>
                  </a:lnTo>
                  <a:cubicBezTo>
                    <a:pt x="1616" y="83197"/>
                    <a:pt x="10417" y="91998"/>
                    <a:pt x="21208" y="91998"/>
                  </a:cubicBezTo>
                  <a:lnTo>
                    <a:pt x="142585" y="91998"/>
                  </a:lnTo>
                  <a:cubicBezTo>
                    <a:pt x="153376" y="91998"/>
                    <a:pt x="162177" y="83197"/>
                    <a:pt x="162177" y="72407"/>
                  </a:cubicBezTo>
                  <a:lnTo>
                    <a:pt x="162177" y="71412"/>
                  </a:lnTo>
                  <a:cubicBezTo>
                    <a:pt x="162177" y="60468"/>
                    <a:pt x="153376" y="51743"/>
                    <a:pt x="142585" y="51743"/>
                  </a:cubicBezTo>
                  <a:close/>
                </a:path>
              </a:pathLst>
            </a:custGeom>
            <a:solidFill>
              <a:srgbClr val="FFFFFF"/>
            </a:solidFill>
            <a:ln w="4517" cap="flat">
              <a:noFill/>
              <a:prstDash val="solid"/>
              <a:miter/>
            </a:ln>
          </p:spPr>
          <p:txBody>
            <a:bodyPr rtlCol="0" anchor="ctr"/>
            <a:lstStyle/>
            <a:p>
              <a:endParaRPr lang="en-US"/>
            </a:p>
          </p:txBody>
        </p:sp>
      </p:grpSp>
      <p:sp>
        <p:nvSpPr>
          <p:cNvPr id="5" name="Text Placeholder 4">
            <a:extLst>
              <a:ext uri="{FF2B5EF4-FFF2-40B4-BE49-F238E27FC236}">
                <a16:creationId xmlns:a16="http://schemas.microsoft.com/office/drawing/2014/main" id="{1C5674A6-BC3B-4954-B7CC-0B8F6E88FB0E}"/>
              </a:ext>
            </a:extLst>
          </p:cNvPr>
          <p:cNvSpPr>
            <a:spLocks noGrp="1"/>
          </p:cNvSpPr>
          <p:nvPr>
            <p:ph type="body" sz="quarter" idx="10"/>
          </p:nvPr>
        </p:nvSpPr>
        <p:spPr>
          <a:xfrm>
            <a:off x="6632882" y="1577626"/>
            <a:ext cx="4937078" cy="615553"/>
          </a:xfrm>
        </p:spPr>
        <p:txBody>
          <a:bodyPr/>
          <a:lstStyle/>
          <a:p>
            <a:pPr marL="0" lvl="0" indent="0" defTabSz="914192">
              <a:spcBef>
                <a:spcPts val="0"/>
              </a:spcBef>
              <a:buSzTx/>
              <a:buNone/>
              <a:defRPr/>
            </a:pPr>
            <a:r>
              <a:rPr lang="en-US" dirty="0">
                <a:solidFill>
                  <a:schemeClr val="bg1"/>
                </a:solidFill>
                <a:latin typeface="Segoe UI Semibold"/>
                <a:cs typeface="+mn-cs"/>
              </a:rPr>
              <a:t>Flexible cost models to suit both consistent and unpredictable workloads</a:t>
            </a:r>
          </a:p>
        </p:txBody>
      </p:sp>
      <p:sp>
        <p:nvSpPr>
          <p:cNvPr id="6" name="Content Placeholder 5">
            <a:extLst>
              <a:ext uri="{FF2B5EF4-FFF2-40B4-BE49-F238E27FC236}">
                <a16:creationId xmlns:a16="http://schemas.microsoft.com/office/drawing/2014/main" id="{561559B2-16F7-458F-B400-11417C34E47C}"/>
              </a:ext>
            </a:extLst>
          </p:cNvPr>
          <p:cNvSpPr>
            <a:spLocks noGrp="1"/>
          </p:cNvSpPr>
          <p:nvPr>
            <p:ph sz="quarter" idx="11"/>
          </p:nvPr>
        </p:nvSpPr>
        <p:spPr>
          <a:xfrm>
            <a:off x="6627723" y="3065780"/>
            <a:ext cx="4886253" cy="615553"/>
          </a:xfrm>
        </p:spPr>
        <p:txBody>
          <a:bodyPr/>
          <a:lstStyle/>
          <a:p>
            <a:pPr marL="0" lvl="0" indent="0" defTabSz="914192">
              <a:spcBef>
                <a:spcPts val="0"/>
              </a:spcBef>
              <a:buSzTx/>
              <a:buNone/>
              <a:defRPr/>
            </a:pPr>
            <a:r>
              <a:rPr lang="en-US" sz="2000" dirty="0">
                <a:solidFill>
                  <a:schemeClr val="bg1"/>
                </a:solidFill>
                <a:latin typeface="Segoe UI Semibold"/>
                <a:cs typeface="+mn-cs"/>
              </a:rPr>
              <a:t>Automatic compute scaling operates at the true rhythm of your business</a:t>
            </a:r>
          </a:p>
        </p:txBody>
      </p:sp>
      <p:sp>
        <p:nvSpPr>
          <p:cNvPr id="8" name="Content Placeholder 7">
            <a:extLst>
              <a:ext uri="{FF2B5EF4-FFF2-40B4-BE49-F238E27FC236}">
                <a16:creationId xmlns:a16="http://schemas.microsoft.com/office/drawing/2014/main" id="{A1860832-7220-4824-B985-32623FD95147}"/>
              </a:ext>
            </a:extLst>
          </p:cNvPr>
          <p:cNvSpPr>
            <a:spLocks noGrp="1"/>
          </p:cNvSpPr>
          <p:nvPr>
            <p:ph sz="quarter" idx="12"/>
          </p:nvPr>
        </p:nvSpPr>
        <p:spPr>
          <a:xfrm>
            <a:off x="6584859" y="4552495"/>
            <a:ext cx="5011738" cy="615553"/>
          </a:xfrm>
        </p:spPr>
        <p:txBody>
          <a:bodyPr/>
          <a:lstStyle/>
          <a:p>
            <a:pPr marL="0" lvl="0" indent="0" defTabSz="914192">
              <a:spcBef>
                <a:spcPts val="0"/>
              </a:spcBef>
              <a:buSzTx/>
              <a:buNone/>
              <a:defRPr/>
            </a:pPr>
            <a:r>
              <a:rPr lang="en-US" sz="2000" dirty="0">
                <a:solidFill>
                  <a:schemeClr val="bg1"/>
                </a:solidFill>
                <a:latin typeface="Segoe UI Semibold"/>
                <a:cs typeface="+mn-cs"/>
              </a:rPr>
              <a:t>Optimize price-performance for your unique workloads</a:t>
            </a:r>
          </a:p>
        </p:txBody>
      </p:sp>
    </p:spTree>
    <p:extLst>
      <p:ext uri="{BB962C8B-B14F-4D97-AF65-F5344CB8AC3E}">
        <p14:creationId xmlns:p14="http://schemas.microsoft.com/office/powerpoint/2010/main" val="211619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1000"/>
                                        <p:tgtEl>
                                          <p:spTgt spid="5">
                                            <p:txEl>
                                              <p:pRg st="0" end="0"/>
                                            </p:txEl>
                                          </p:spTgt>
                                        </p:tgtEl>
                                      </p:cBhvr>
                                    </p:animEffect>
                                    <p:anim calcmode="lin" valueType="num">
                                      <p:cBhvr>
                                        <p:cTn id="1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Rounded Rectangle 51">
            <a:extLst>
              <a:ext uri="{FF2B5EF4-FFF2-40B4-BE49-F238E27FC236}">
                <a16:creationId xmlns:a16="http://schemas.microsoft.com/office/drawing/2014/main" id="{C0658075-5240-9B44-AC98-C725EA379254}"/>
              </a:ext>
              <a:ext uri="{C183D7F6-B498-43B3-948B-1728B52AA6E4}">
                <adec:decorative xmlns:adec="http://schemas.microsoft.com/office/drawing/2017/decorative" val="1"/>
              </a:ext>
            </a:extLst>
          </p:cNvPr>
          <p:cNvSpPr/>
          <p:nvPr/>
        </p:nvSpPr>
        <p:spPr>
          <a:xfrm>
            <a:off x="584200" y="1837024"/>
            <a:ext cx="3442344" cy="1687226"/>
          </a:xfrm>
          <a:prstGeom prst="roundRect">
            <a:avLst>
              <a:gd name="adj" fmla="val 78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3" name="Rounded Rectangle 52">
            <a:extLst>
              <a:ext uri="{FF2B5EF4-FFF2-40B4-BE49-F238E27FC236}">
                <a16:creationId xmlns:a16="http://schemas.microsoft.com/office/drawing/2014/main" id="{1541BAF1-A7F3-6048-9BFA-333DA31F205A}"/>
              </a:ext>
              <a:ext uri="{C183D7F6-B498-43B3-948B-1728B52AA6E4}">
                <adec:decorative xmlns:adec="http://schemas.microsoft.com/office/drawing/2017/decorative" val="1"/>
              </a:ext>
            </a:extLst>
          </p:cNvPr>
          <p:cNvSpPr/>
          <p:nvPr/>
        </p:nvSpPr>
        <p:spPr>
          <a:xfrm>
            <a:off x="584200" y="2570591"/>
            <a:ext cx="3442344" cy="3266005"/>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59D87426-FE1C-AA4C-A931-76F7C7AC946D}"/>
              </a:ext>
              <a:ext uri="{C183D7F6-B498-43B3-948B-1728B52AA6E4}">
                <adec:decorative xmlns:adec="http://schemas.microsoft.com/office/drawing/2017/decorative" val="1"/>
              </a:ext>
            </a:extLst>
          </p:cNvPr>
          <p:cNvSpPr/>
          <p:nvPr/>
        </p:nvSpPr>
        <p:spPr>
          <a:xfrm>
            <a:off x="4375622" y="1837024"/>
            <a:ext cx="3442344" cy="1687226"/>
          </a:xfrm>
          <a:prstGeom prst="roundRect">
            <a:avLst>
              <a:gd name="adj" fmla="val 677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5" name="Rounded Rectangle 54">
            <a:extLst>
              <a:ext uri="{FF2B5EF4-FFF2-40B4-BE49-F238E27FC236}">
                <a16:creationId xmlns:a16="http://schemas.microsoft.com/office/drawing/2014/main" id="{18E910EF-4749-F448-9E8A-04BE94DE60AA}"/>
              </a:ext>
              <a:ext uri="{C183D7F6-B498-43B3-948B-1728B52AA6E4}">
                <adec:decorative xmlns:adec="http://schemas.microsoft.com/office/drawing/2017/decorative" val="1"/>
              </a:ext>
            </a:extLst>
          </p:cNvPr>
          <p:cNvSpPr/>
          <p:nvPr/>
        </p:nvSpPr>
        <p:spPr>
          <a:xfrm>
            <a:off x="4375622" y="2570591"/>
            <a:ext cx="3442344" cy="3266005"/>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E6F5CA24-072E-4A4F-AA9B-81856B2D83CB}"/>
              </a:ext>
              <a:ext uri="{C183D7F6-B498-43B3-948B-1728B52AA6E4}">
                <adec:decorative xmlns:adec="http://schemas.microsoft.com/office/drawing/2017/decorative" val="1"/>
              </a:ext>
            </a:extLst>
          </p:cNvPr>
          <p:cNvSpPr/>
          <p:nvPr/>
        </p:nvSpPr>
        <p:spPr>
          <a:xfrm>
            <a:off x="8167044" y="1837024"/>
            <a:ext cx="3442344" cy="1687226"/>
          </a:xfrm>
          <a:prstGeom prst="roundRect">
            <a:avLst>
              <a:gd name="adj" fmla="val 625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8" name="Rounded Rectangle 57">
            <a:extLst>
              <a:ext uri="{FF2B5EF4-FFF2-40B4-BE49-F238E27FC236}">
                <a16:creationId xmlns:a16="http://schemas.microsoft.com/office/drawing/2014/main" id="{48B318EB-3335-A047-815D-D191EF669359}"/>
              </a:ext>
              <a:ext uri="{C183D7F6-B498-43B3-948B-1728B52AA6E4}">
                <adec:decorative xmlns:adec="http://schemas.microsoft.com/office/drawing/2017/decorative" val="1"/>
              </a:ext>
            </a:extLst>
          </p:cNvPr>
          <p:cNvSpPr/>
          <p:nvPr/>
        </p:nvSpPr>
        <p:spPr>
          <a:xfrm>
            <a:off x="8167044" y="2570591"/>
            <a:ext cx="3442344" cy="3266005"/>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36C7E90-CBEA-4467-B6A3-8F2B5FA6CBAA}"/>
              </a:ext>
            </a:extLst>
          </p:cNvPr>
          <p:cNvSpPr>
            <a:spLocks noGrp="1"/>
          </p:cNvSpPr>
          <p:nvPr>
            <p:ph type="title"/>
          </p:nvPr>
        </p:nvSpPr>
        <p:spPr/>
        <p:txBody>
          <a:bodyPr/>
          <a:lstStyle/>
          <a:p>
            <a:r>
              <a:rPr lang="en-US" dirty="0"/>
              <a:t>Optimize price-performance with serverless</a:t>
            </a:r>
          </a:p>
        </p:txBody>
      </p:sp>
      <p:grpSp>
        <p:nvGrpSpPr>
          <p:cNvPr id="56" name="serverless">
            <a:extLst>
              <a:ext uri="{FF2B5EF4-FFF2-40B4-BE49-F238E27FC236}">
                <a16:creationId xmlns:a16="http://schemas.microsoft.com/office/drawing/2014/main" id="{822D0453-FA24-4DD4-83B9-C878E51FE61F}"/>
              </a:ext>
              <a:ext uri="{C183D7F6-B498-43B3-948B-1728B52AA6E4}">
                <adec:decorative xmlns:adec="http://schemas.microsoft.com/office/drawing/2017/decorative" val="1"/>
              </a:ext>
            </a:extLst>
          </p:cNvPr>
          <p:cNvGrpSpPr/>
          <p:nvPr/>
        </p:nvGrpSpPr>
        <p:grpSpPr>
          <a:xfrm>
            <a:off x="37322" y="6047695"/>
            <a:ext cx="653143" cy="653140"/>
            <a:chOff x="2577128" y="2114551"/>
            <a:chExt cx="440844" cy="440842"/>
          </a:xfrm>
        </p:grpSpPr>
        <p:sp>
          <p:nvSpPr>
            <p:cNvPr id="60" name="Freeform: Shape 59">
              <a:extLst>
                <a:ext uri="{FF2B5EF4-FFF2-40B4-BE49-F238E27FC236}">
                  <a16:creationId xmlns:a16="http://schemas.microsoft.com/office/drawing/2014/main" id="{682BFEE0-83BE-43BD-8915-49DC87D36C92}"/>
                </a:ext>
                <a:ext uri="{C183D7F6-B498-43B3-948B-1728B52AA6E4}">
                  <adec:decorative xmlns:adec="http://schemas.microsoft.com/office/drawing/2017/decorative" val="1"/>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chemeClr val="tx1"/>
            </a:solidFill>
            <a:ln w="4517"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D2F1D55-2344-4576-8B53-9D7360A3E094}"/>
                </a:ext>
                <a:ext uri="{C183D7F6-B498-43B3-948B-1728B52AA6E4}">
                  <adec:decorative xmlns:adec="http://schemas.microsoft.com/office/drawing/2017/decorative" val="1"/>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0078D4"/>
            </a:solidFill>
            <a:ln w="451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CCA5C1D-6637-4D5A-9B4D-DEAA69338BCC}"/>
                </a:ext>
                <a:ext uri="{C183D7F6-B498-43B3-948B-1728B52AA6E4}">
                  <adec:decorative xmlns:adec="http://schemas.microsoft.com/office/drawing/2017/decorative" val="1"/>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0078D4"/>
            </a:solidFill>
            <a:ln w="4517"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768DD87-D658-42C3-A354-41ACA17EB2B1}"/>
                </a:ext>
                <a:ext uri="{C183D7F6-B498-43B3-948B-1728B52AA6E4}">
                  <adec:decorative xmlns:adec="http://schemas.microsoft.com/office/drawing/2017/decorative" val="1"/>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0078D4"/>
            </a:solidFill>
            <a:ln w="4517"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B139131-9D41-4E07-9966-651048FA8D9D}"/>
                </a:ext>
                <a:ext uri="{C183D7F6-B498-43B3-948B-1728B52AA6E4}">
                  <adec:decorative xmlns:adec="http://schemas.microsoft.com/office/drawing/2017/decorative" val="1"/>
                </a:ext>
              </a:extLst>
            </p:cNvPr>
            <p:cNvSpPr/>
            <p:nvPr/>
          </p:nvSpPr>
          <p:spPr>
            <a:xfrm>
              <a:off x="2716515" y="2253698"/>
              <a:ext cx="163612" cy="90895"/>
            </a:xfrm>
            <a:custGeom>
              <a:avLst/>
              <a:gdLst>
                <a:gd name="connsiteX0" fmla="*/ 142585 w 163612"/>
                <a:gd name="connsiteY0" fmla="*/ 51743 h 90895"/>
                <a:gd name="connsiteX1" fmla="*/ 137075 w 163612"/>
                <a:gd name="connsiteY1" fmla="*/ 51743 h 90895"/>
                <a:gd name="connsiteX2" fmla="*/ 106999 w 163612"/>
                <a:gd name="connsiteY2" fmla="*/ 21667 h 90895"/>
                <a:gd name="connsiteX3" fmla="*/ 99958 w 163612"/>
                <a:gd name="connsiteY3" fmla="*/ 22509 h 90895"/>
                <a:gd name="connsiteX4" fmla="*/ 61846 w 163612"/>
                <a:gd name="connsiteY4" fmla="*/ 1616 h 90895"/>
                <a:gd name="connsiteX5" fmla="*/ 16693 w 163612"/>
                <a:gd name="connsiteY5" fmla="*/ 46769 h 90895"/>
                <a:gd name="connsiteX6" fmla="*/ 16999 w 163612"/>
                <a:gd name="connsiteY6" fmla="*/ 52279 h 90895"/>
                <a:gd name="connsiteX7" fmla="*/ 1616 w 163612"/>
                <a:gd name="connsiteY7" fmla="*/ 71412 h 90895"/>
                <a:gd name="connsiteX8" fmla="*/ 1616 w 163612"/>
                <a:gd name="connsiteY8" fmla="*/ 72407 h 90895"/>
                <a:gd name="connsiteX9" fmla="*/ 21208 w 163612"/>
                <a:gd name="connsiteY9" fmla="*/ 91998 h 90895"/>
                <a:gd name="connsiteX10" fmla="*/ 142585 w 163612"/>
                <a:gd name="connsiteY10" fmla="*/ 91998 h 90895"/>
                <a:gd name="connsiteX11" fmla="*/ 162177 w 163612"/>
                <a:gd name="connsiteY11" fmla="*/ 72407 h 90895"/>
                <a:gd name="connsiteX12" fmla="*/ 162177 w 163612"/>
                <a:gd name="connsiteY12" fmla="*/ 71412 h 90895"/>
                <a:gd name="connsiteX13" fmla="*/ 142585 w 163612"/>
                <a:gd name="connsiteY13" fmla="*/ 51743 h 9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612" h="90895">
                  <a:moveTo>
                    <a:pt x="142585" y="51743"/>
                  </a:moveTo>
                  <a:lnTo>
                    <a:pt x="137075" y="51743"/>
                  </a:lnTo>
                  <a:cubicBezTo>
                    <a:pt x="137075" y="35136"/>
                    <a:pt x="123606" y="21667"/>
                    <a:pt x="106999" y="21667"/>
                  </a:cubicBezTo>
                  <a:cubicBezTo>
                    <a:pt x="104550" y="21667"/>
                    <a:pt x="102177" y="21973"/>
                    <a:pt x="99958" y="22509"/>
                  </a:cubicBezTo>
                  <a:cubicBezTo>
                    <a:pt x="91922" y="9958"/>
                    <a:pt x="77917" y="1616"/>
                    <a:pt x="61846" y="1616"/>
                  </a:cubicBezTo>
                  <a:cubicBezTo>
                    <a:pt x="36897" y="1616"/>
                    <a:pt x="16693" y="21820"/>
                    <a:pt x="16693" y="46769"/>
                  </a:cubicBezTo>
                  <a:cubicBezTo>
                    <a:pt x="16693" y="48606"/>
                    <a:pt x="16846" y="50442"/>
                    <a:pt x="16999" y="52279"/>
                  </a:cubicBezTo>
                  <a:cubicBezTo>
                    <a:pt x="8198" y="54193"/>
                    <a:pt x="1616" y="61998"/>
                    <a:pt x="1616" y="71412"/>
                  </a:cubicBezTo>
                  <a:lnTo>
                    <a:pt x="1616" y="72407"/>
                  </a:lnTo>
                  <a:cubicBezTo>
                    <a:pt x="1616" y="83197"/>
                    <a:pt x="10417" y="91998"/>
                    <a:pt x="21208" y="91998"/>
                  </a:cubicBezTo>
                  <a:lnTo>
                    <a:pt x="142585" y="91998"/>
                  </a:lnTo>
                  <a:cubicBezTo>
                    <a:pt x="153376" y="91998"/>
                    <a:pt x="162177" y="83197"/>
                    <a:pt x="162177" y="72407"/>
                  </a:cubicBezTo>
                  <a:lnTo>
                    <a:pt x="162177" y="71412"/>
                  </a:lnTo>
                  <a:cubicBezTo>
                    <a:pt x="162177" y="60468"/>
                    <a:pt x="153376" y="51743"/>
                    <a:pt x="142585" y="51743"/>
                  </a:cubicBezTo>
                  <a:close/>
                </a:path>
              </a:pathLst>
            </a:custGeom>
            <a:solidFill>
              <a:srgbClr val="FFFFFF"/>
            </a:solidFill>
            <a:ln w="4517"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ECED4FDD-B37A-4ADE-8CAC-4395E9D28880}"/>
              </a:ext>
              <a:ext uri="{C183D7F6-B498-43B3-948B-1728B52AA6E4}">
                <adec:decorative xmlns:adec="http://schemas.microsoft.com/office/drawing/2017/decorative" val="1"/>
              </a:ext>
            </a:extLst>
          </p:cNvPr>
          <p:cNvGrpSpPr/>
          <p:nvPr/>
        </p:nvGrpSpPr>
        <p:grpSpPr>
          <a:xfrm>
            <a:off x="1474196" y="2871070"/>
            <a:ext cx="1578970" cy="1578970"/>
            <a:chOff x="1629179" y="1968737"/>
            <a:chExt cx="1158034" cy="1158034"/>
          </a:xfrm>
        </p:grpSpPr>
        <p:sp>
          <p:nvSpPr>
            <p:cNvPr id="97" name="AutoShape 31">
              <a:extLst>
                <a:ext uri="{FF2B5EF4-FFF2-40B4-BE49-F238E27FC236}">
                  <a16:creationId xmlns:a16="http://schemas.microsoft.com/office/drawing/2014/main" id="{148BBAB5-2BC2-49F0-873C-A594124E8039}"/>
                </a:ext>
                <a:ext uri="{C183D7F6-B498-43B3-948B-1728B52AA6E4}">
                  <adec:decorative xmlns:adec="http://schemas.microsoft.com/office/drawing/2017/decorative" val="1"/>
                </a:ext>
              </a:extLst>
            </p:cNvPr>
            <p:cNvSpPr>
              <a:spLocks noChangeAspect="1" noChangeArrowheads="1" noTextEdit="1"/>
            </p:cNvSpPr>
            <p:nvPr/>
          </p:nvSpPr>
          <p:spPr bwMode="auto">
            <a:xfrm>
              <a:off x="1629179" y="1968737"/>
              <a:ext cx="1158034" cy="115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3">
              <a:extLst>
                <a:ext uri="{FF2B5EF4-FFF2-40B4-BE49-F238E27FC236}">
                  <a16:creationId xmlns:a16="http://schemas.microsoft.com/office/drawing/2014/main" id="{656ABF84-D705-41FF-B409-161A1BE7A892}"/>
                </a:ext>
                <a:ext uri="{C183D7F6-B498-43B3-948B-1728B52AA6E4}">
                  <adec:decorative xmlns:adec="http://schemas.microsoft.com/office/drawing/2017/decorative" val="1"/>
                </a:ext>
              </a:extLst>
            </p:cNvPr>
            <p:cNvSpPr>
              <a:spLocks noChangeArrowheads="1"/>
            </p:cNvSpPr>
            <p:nvPr/>
          </p:nvSpPr>
          <p:spPr bwMode="auto">
            <a:xfrm>
              <a:off x="1629179" y="2274789"/>
              <a:ext cx="244014" cy="54593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34">
              <a:extLst>
                <a:ext uri="{FF2B5EF4-FFF2-40B4-BE49-F238E27FC236}">
                  <a16:creationId xmlns:a16="http://schemas.microsoft.com/office/drawing/2014/main" id="{1436D2EA-B172-4479-A97A-14CAD98CF282}"/>
                </a:ext>
                <a:ext uri="{C183D7F6-B498-43B3-948B-1728B52AA6E4}">
                  <adec:decorative xmlns:adec="http://schemas.microsoft.com/office/drawing/2017/decorative" val="1"/>
                </a:ext>
              </a:extLst>
            </p:cNvPr>
            <p:cNvSpPr>
              <a:spLocks noChangeArrowheads="1"/>
            </p:cNvSpPr>
            <p:nvPr/>
          </p:nvSpPr>
          <p:spPr bwMode="auto">
            <a:xfrm>
              <a:off x="1935231" y="2092812"/>
              <a:ext cx="244014" cy="72790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5">
              <a:extLst>
                <a:ext uri="{FF2B5EF4-FFF2-40B4-BE49-F238E27FC236}">
                  <a16:creationId xmlns:a16="http://schemas.microsoft.com/office/drawing/2014/main" id="{05EC953F-124C-4954-B576-F8147D2850BA}"/>
                </a:ext>
                <a:ext uri="{C183D7F6-B498-43B3-948B-1728B52AA6E4}">
                  <adec:decorative xmlns:adec="http://schemas.microsoft.com/office/drawing/2017/decorative" val="1"/>
                </a:ext>
              </a:extLst>
            </p:cNvPr>
            <p:cNvSpPr>
              <a:spLocks/>
            </p:cNvSpPr>
            <p:nvPr/>
          </p:nvSpPr>
          <p:spPr bwMode="auto">
            <a:xfrm>
              <a:off x="2237147" y="1968737"/>
              <a:ext cx="244014" cy="851982"/>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6">
              <a:extLst>
                <a:ext uri="{FF2B5EF4-FFF2-40B4-BE49-F238E27FC236}">
                  <a16:creationId xmlns:a16="http://schemas.microsoft.com/office/drawing/2014/main" id="{B60A8B0F-AC9D-487E-A560-5066266C07CA}"/>
                </a:ext>
                <a:ext uri="{C183D7F6-B498-43B3-948B-1728B52AA6E4}">
                  <adec:decorative xmlns:adec="http://schemas.microsoft.com/office/drawing/2017/decorative" val="1"/>
                </a:ext>
              </a:extLst>
            </p:cNvPr>
            <p:cNvSpPr>
              <a:spLocks/>
            </p:cNvSpPr>
            <p:nvPr/>
          </p:nvSpPr>
          <p:spPr bwMode="auto">
            <a:xfrm>
              <a:off x="2543199" y="2576705"/>
              <a:ext cx="244014" cy="244014"/>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7">
              <a:extLst>
                <a:ext uri="{FF2B5EF4-FFF2-40B4-BE49-F238E27FC236}">
                  <a16:creationId xmlns:a16="http://schemas.microsoft.com/office/drawing/2014/main" id="{5457935F-6798-4A9B-B8FE-1FED7B1F1C46}"/>
                </a:ext>
                <a:ext uri="{C183D7F6-B498-43B3-948B-1728B52AA6E4}">
                  <adec:decorative xmlns:adec="http://schemas.microsoft.com/office/drawing/2017/decorative" val="1"/>
                </a:ext>
              </a:extLst>
            </p:cNvPr>
            <p:cNvSpPr>
              <a:spLocks/>
            </p:cNvSpPr>
            <p:nvPr/>
          </p:nvSpPr>
          <p:spPr bwMode="auto">
            <a:xfrm>
              <a:off x="1819427" y="2882757"/>
              <a:ext cx="967786" cy="62038"/>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38">
              <a:extLst>
                <a:ext uri="{FF2B5EF4-FFF2-40B4-BE49-F238E27FC236}">
                  <a16:creationId xmlns:a16="http://schemas.microsoft.com/office/drawing/2014/main" id="{8924A945-6ED1-426C-BF43-589F0D85A7C7}"/>
                </a:ext>
                <a:ext uri="{C183D7F6-B498-43B3-948B-1728B52AA6E4}">
                  <adec:decorative xmlns:adec="http://schemas.microsoft.com/office/drawing/2017/decorative" val="1"/>
                </a:ext>
              </a:extLst>
            </p:cNvPr>
            <p:cNvSpPr>
              <a:spLocks noChangeArrowheads="1"/>
            </p:cNvSpPr>
            <p:nvPr/>
          </p:nvSpPr>
          <p:spPr bwMode="auto">
            <a:xfrm>
              <a:off x="1633315" y="2580841"/>
              <a:ext cx="545930" cy="54593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9">
              <a:extLst>
                <a:ext uri="{FF2B5EF4-FFF2-40B4-BE49-F238E27FC236}">
                  <a16:creationId xmlns:a16="http://schemas.microsoft.com/office/drawing/2014/main" id="{9482335C-F4D0-4224-9E0D-6B4EA18FA943}"/>
                </a:ext>
                <a:ext uri="{C183D7F6-B498-43B3-948B-1728B52AA6E4}">
                  <adec:decorative xmlns:adec="http://schemas.microsoft.com/office/drawing/2017/decorative" val="1"/>
                </a:ext>
              </a:extLst>
            </p:cNvPr>
            <p:cNvSpPr>
              <a:spLocks noEditPoints="1"/>
            </p:cNvSpPr>
            <p:nvPr/>
          </p:nvSpPr>
          <p:spPr bwMode="auto">
            <a:xfrm>
              <a:off x="1819427" y="2680101"/>
              <a:ext cx="173705" cy="330867"/>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E19093C4-7DB1-4FE7-8055-B2A32E0607B1}"/>
              </a:ext>
              <a:ext uri="{C183D7F6-B498-43B3-948B-1728B52AA6E4}">
                <adec:decorative xmlns:adec="http://schemas.microsoft.com/office/drawing/2017/decorative" val="1"/>
              </a:ext>
            </a:extLst>
          </p:cNvPr>
          <p:cNvGrpSpPr/>
          <p:nvPr/>
        </p:nvGrpSpPr>
        <p:grpSpPr>
          <a:xfrm>
            <a:off x="5349571" y="2876692"/>
            <a:ext cx="1484023" cy="1478332"/>
            <a:chOff x="5521083" y="1881037"/>
            <a:chExt cx="1126532" cy="1122212"/>
          </a:xfrm>
        </p:grpSpPr>
        <p:sp>
          <p:nvSpPr>
            <p:cNvPr id="84" name="Freeform 330">
              <a:extLst>
                <a:ext uri="{FF2B5EF4-FFF2-40B4-BE49-F238E27FC236}">
                  <a16:creationId xmlns:a16="http://schemas.microsoft.com/office/drawing/2014/main" id="{24B4A505-5646-4392-B49C-E5F3B38C50BF}"/>
                </a:ext>
                <a:ext uri="{C183D7F6-B498-43B3-948B-1728B52AA6E4}">
                  <adec:decorative xmlns:adec="http://schemas.microsoft.com/office/drawing/2017/decorative" val="1"/>
                </a:ext>
              </a:extLst>
            </p:cNvPr>
            <p:cNvSpPr>
              <a:spLocks noEditPoints="1"/>
            </p:cNvSpPr>
            <p:nvPr/>
          </p:nvSpPr>
          <p:spPr bwMode="auto">
            <a:xfrm>
              <a:off x="5521083" y="1881037"/>
              <a:ext cx="1126532" cy="1122212"/>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331">
              <a:extLst>
                <a:ext uri="{FF2B5EF4-FFF2-40B4-BE49-F238E27FC236}">
                  <a16:creationId xmlns:a16="http://schemas.microsoft.com/office/drawing/2014/main" id="{1B53D602-7302-437A-A5B3-944BF790740B}"/>
                </a:ext>
                <a:ext uri="{C183D7F6-B498-43B3-948B-1728B52AA6E4}">
                  <adec:decorative xmlns:adec="http://schemas.microsoft.com/office/drawing/2017/decorative" val="1"/>
                </a:ext>
              </a:extLst>
            </p:cNvPr>
            <p:cNvSpPr>
              <a:spLocks noChangeArrowheads="1"/>
            </p:cNvSpPr>
            <p:nvPr/>
          </p:nvSpPr>
          <p:spPr bwMode="auto">
            <a:xfrm>
              <a:off x="5521083" y="2472355"/>
              <a:ext cx="530894" cy="53089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332">
              <a:extLst>
                <a:ext uri="{FF2B5EF4-FFF2-40B4-BE49-F238E27FC236}">
                  <a16:creationId xmlns:a16="http://schemas.microsoft.com/office/drawing/2014/main" id="{38FA18A4-AA04-4C31-B6CF-9790591B0F68}"/>
                </a:ext>
                <a:ext uri="{C183D7F6-B498-43B3-948B-1728B52AA6E4}">
                  <adec:decorative xmlns:adec="http://schemas.microsoft.com/office/drawing/2017/decorative" val="1"/>
                </a:ext>
              </a:extLst>
            </p:cNvPr>
            <p:cNvSpPr>
              <a:spLocks/>
            </p:cNvSpPr>
            <p:nvPr/>
          </p:nvSpPr>
          <p:spPr bwMode="auto">
            <a:xfrm>
              <a:off x="6233256" y="1881037"/>
              <a:ext cx="414356" cy="414356"/>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824D72F4-DDA9-4198-870C-BAA52C58CE55}"/>
              </a:ext>
              <a:ext uri="{C183D7F6-B498-43B3-948B-1728B52AA6E4}">
                <adec:decorative xmlns:adec="http://schemas.microsoft.com/office/drawing/2017/decorative" val="1"/>
              </a:ext>
            </a:extLst>
          </p:cNvPr>
          <p:cNvGrpSpPr/>
          <p:nvPr/>
        </p:nvGrpSpPr>
        <p:grpSpPr>
          <a:xfrm>
            <a:off x="9105499" y="2876349"/>
            <a:ext cx="1626853" cy="1463175"/>
            <a:chOff x="9419335" y="1937768"/>
            <a:chExt cx="1158034" cy="1041524"/>
          </a:xfrm>
        </p:grpSpPr>
        <p:sp>
          <p:nvSpPr>
            <p:cNvPr id="106" name="AutoShape 3">
              <a:extLst>
                <a:ext uri="{FF2B5EF4-FFF2-40B4-BE49-F238E27FC236}">
                  <a16:creationId xmlns:a16="http://schemas.microsoft.com/office/drawing/2014/main" id="{8AEE3216-6F17-4CF0-8960-65F68F3DB4F8}"/>
                </a:ext>
                <a:ext uri="{C183D7F6-B498-43B3-948B-1728B52AA6E4}">
                  <adec:decorative xmlns:adec="http://schemas.microsoft.com/office/drawing/2017/decorative" val="1"/>
                </a:ext>
              </a:extLst>
            </p:cNvPr>
            <p:cNvSpPr>
              <a:spLocks noChangeAspect="1" noChangeArrowheads="1" noTextEdit="1"/>
            </p:cNvSpPr>
            <p:nvPr/>
          </p:nvSpPr>
          <p:spPr bwMode="auto">
            <a:xfrm>
              <a:off x="9419335" y="1937768"/>
              <a:ext cx="1158034" cy="103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5">
              <a:extLst>
                <a:ext uri="{FF2B5EF4-FFF2-40B4-BE49-F238E27FC236}">
                  <a16:creationId xmlns:a16="http://schemas.microsoft.com/office/drawing/2014/main" id="{1A92DA6A-42C3-4349-AD71-620B79879474}"/>
                </a:ext>
                <a:ext uri="{C183D7F6-B498-43B3-948B-1728B52AA6E4}">
                  <adec:decorative xmlns:adec="http://schemas.microsoft.com/office/drawing/2017/decorative" val="1"/>
                </a:ext>
              </a:extLst>
            </p:cNvPr>
            <p:cNvSpPr>
              <a:spLocks/>
            </p:cNvSpPr>
            <p:nvPr/>
          </p:nvSpPr>
          <p:spPr bwMode="auto">
            <a:xfrm>
              <a:off x="9846537" y="2170787"/>
              <a:ext cx="307161" cy="172999"/>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0"/>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6">
              <a:extLst>
                <a:ext uri="{FF2B5EF4-FFF2-40B4-BE49-F238E27FC236}">
                  <a16:creationId xmlns:a16="http://schemas.microsoft.com/office/drawing/2014/main" id="{6EAED7A5-72BC-4EF3-94AC-7F99DDC46485}"/>
                </a:ext>
                <a:ext uri="{C183D7F6-B498-43B3-948B-1728B52AA6E4}">
                  <adec:decorative xmlns:adec="http://schemas.microsoft.com/office/drawing/2017/decorative" val="1"/>
                </a:ext>
              </a:extLst>
            </p:cNvPr>
            <p:cNvSpPr>
              <a:spLocks/>
            </p:cNvSpPr>
            <p:nvPr/>
          </p:nvSpPr>
          <p:spPr bwMode="auto">
            <a:xfrm>
              <a:off x="9846537" y="2153134"/>
              <a:ext cx="307161" cy="162407"/>
            </a:xfrm>
            <a:custGeom>
              <a:avLst/>
              <a:gdLst>
                <a:gd name="T0" fmla="*/ 101 w 101"/>
                <a:gd name="T1" fmla="*/ 0 h 53"/>
                <a:gd name="T2" fmla="*/ 101 w 101"/>
                <a:gd name="T3" fmla="*/ 28 h 53"/>
                <a:gd name="T4" fmla="*/ 51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1" y="53"/>
                  </a:cubicBezTo>
                  <a:cubicBezTo>
                    <a:pt x="23" y="53"/>
                    <a:pt x="0" y="42"/>
                    <a:pt x="0" y="28"/>
                  </a:cubicBezTo>
                  <a:cubicBezTo>
                    <a:pt x="0" y="0"/>
                    <a:pt x="0" y="0"/>
                    <a:pt x="0" y="0"/>
                  </a:cubicBezTo>
                  <a:lnTo>
                    <a:pt x="10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7">
              <a:extLst>
                <a:ext uri="{FF2B5EF4-FFF2-40B4-BE49-F238E27FC236}">
                  <a16:creationId xmlns:a16="http://schemas.microsoft.com/office/drawing/2014/main" id="{E65E3DE5-94DB-4040-9903-E68BB40602FD}"/>
                </a:ext>
                <a:ext uri="{C183D7F6-B498-43B3-948B-1728B52AA6E4}">
                  <adec:decorative xmlns:adec="http://schemas.microsoft.com/office/drawing/2017/decorative" val="1"/>
                </a:ext>
              </a:extLst>
            </p:cNvPr>
            <p:cNvSpPr>
              <a:spLocks/>
            </p:cNvSpPr>
            <p:nvPr/>
          </p:nvSpPr>
          <p:spPr bwMode="auto">
            <a:xfrm>
              <a:off x="9846537" y="2068400"/>
              <a:ext cx="307161" cy="169468"/>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8">
              <a:extLst>
                <a:ext uri="{FF2B5EF4-FFF2-40B4-BE49-F238E27FC236}">
                  <a16:creationId xmlns:a16="http://schemas.microsoft.com/office/drawing/2014/main" id="{6E3B6636-9B62-4F3A-BE15-1D61F9949BC0}"/>
                </a:ext>
                <a:ext uri="{C183D7F6-B498-43B3-948B-1728B52AA6E4}">
                  <adec:decorative xmlns:adec="http://schemas.microsoft.com/office/drawing/2017/decorative" val="1"/>
                </a:ext>
              </a:extLst>
            </p:cNvPr>
            <p:cNvSpPr>
              <a:spLocks/>
            </p:cNvSpPr>
            <p:nvPr/>
          </p:nvSpPr>
          <p:spPr bwMode="auto">
            <a:xfrm>
              <a:off x="9846537" y="2008380"/>
              <a:ext cx="307161" cy="155346"/>
            </a:xfrm>
            <a:custGeom>
              <a:avLst/>
              <a:gdLst>
                <a:gd name="T0" fmla="*/ 101 w 101"/>
                <a:gd name="T1" fmla="*/ 0 h 51"/>
                <a:gd name="T2" fmla="*/ 0 w 101"/>
                <a:gd name="T3" fmla="*/ 0 h 51"/>
                <a:gd name="T4" fmla="*/ 0 w 101"/>
                <a:gd name="T5" fmla="*/ 26 h 51"/>
                <a:gd name="T6" fmla="*/ 51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1" y="51"/>
                  </a:cubicBezTo>
                  <a:cubicBezTo>
                    <a:pt x="78" y="51"/>
                    <a:pt x="101" y="40"/>
                    <a:pt x="101" y="26"/>
                  </a:cubicBezTo>
                  <a:cubicBezTo>
                    <a:pt x="101" y="26"/>
                    <a:pt x="101" y="0"/>
                    <a:pt x="10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Oval 9">
              <a:extLst>
                <a:ext uri="{FF2B5EF4-FFF2-40B4-BE49-F238E27FC236}">
                  <a16:creationId xmlns:a16="http://schemas.microsoft.com/office/drawing/2014/main" id="{95139600-3476-4E34-8B77-707AF6A2BAA0}"/>
                </a:ext>
                <a:ext uri="{C183D7F6-B498-43B3-948B-1728B52AA6E4}">
                  <adec:decorative xmlns:adec="http://schemas.microsoft.com/office/drawing/2017/decorative" val="1"/>
                </a:ext>
              </a:extLst>
            </p:cNvPr>
            <p:cNvSpPr>
              <a:spLocks noChangeArrowheads="1"/>
            </p:cNvSpPr>
            <p:nvPr/>
          </p:nvSpPr>
          <p:spPr bwMode="auto">
            <a:xfrm>
              <a:off x="9846537" y="1937768"/>
              <a:ext cx="307161" cy="15181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10">
              <a:extLst>
                <a:ext uri="{FF2B5EF4-FFF2-40B4-BE49-F238E27FC236}">
                  <a16:creationId xmlns:a16="http://schemas.microsoft.com/office/drawing/2014/main" id="{D6C6CC41-FB7D-4117-A234-6F16DAD48456}"/>
                </a:ext>
                <a:ext uri="{C183D7F6-B498-43B3-948B-1728B52AA6E4}">
                  <adec:decorative xmlns:adec="http://schemas.microsoft.com/office/drawing/2017/decorative" val="1"/>
                </a:ext>
              </a:extLst>
            </p:cNvPr>
            <p:cNvSpPr>
              <a:spLocks noEditPoints="1"/>
            </p:cNvSpPr>
            <p:nvPr/>
          </p:nvSpPr>
          <p:spPr bwMode="auto">
            <a:xfrm>
              <a:off x="9419335" y="2732150"/>
              <a:ext cx="243611" cy="243611"/>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11">
              <a:extLst>
                <a:ext uri="{FF2B5EF4-FFF2-40B4-BE49-F238E27FC236}">
                  <a16:creationId xmlns:a16="http://schemas.microsoft.com/office/drawing/2014/main" id="{75419E94-2CBA-456D-B593-E7A15E726253}"/>
                </a:ext>
                <a:ext uri="{C183D7F6-B498-43B3-948B-1728B52AA6E4}">
                  <adec:decorative xmlns:adec="http://schemas.microsoft.com/office/drawing/2017/decorative" val="1"/>
                </a:ext>
              </a:extLst>
            </p:cNvPr>
            <p:cNvSpPr>
              <a:spLocks/>
            </p:cNvSpPr>
            <p:nvPr/>
          </p:nvSpPr>
          <p:spPr bwMode="auto">
            <a:xfrm>
              <a:off x="9719435" y="2735681"/>
              <a:ext cx="190652" cy="243611"/>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2">
              <a:extLst>
                <a:ext uri="{FF2B5EF4-FFF2-40B4-BE49-F238E27FC236}">
                  <a16:creationId xmlns:a16="http://schemas.microsoft.com/office/drawing/2014/main" id="{9DA3E10C-0F47-4081-B97E-3A6327533BC4}"/>
                </a:ext>
                <a:ext uri="{C183D7F6-B498-43B3-948B-1728B52AA6E4}">
                  <adec:decorative xmlns:adec="http://schemas.microsoft.com/office/drawing/2017/decorative" val="1"/>
                </a:ext>
              </a:extLst>
            </p:cNvPr>
            <p:cNvSpPr>
              <a:spLocks/>
            </p:cNvSpPr>
            <p:nvPr/>
          </p:nvSpPr>
          <p:spPr bwMode="auto">
            <a:xfrm>
              <a:off x="9719435" y="2735681"/>
              <a:ext cx="60020" cy="60020"/>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3">
              <a:extLst>
                <a:ext uri="{FF2B5EF4-FFF2-40B4-BE49-F238E27FC236}">
                  <a16:creationId xmlns:a16="http://schemas.microsoft.com/office/drawing/2014/main" id="{D71A7957-E649-462A-97A0-56A8520FF3F1}"/>
                </a:ext>
                <a:ext uri="{C183D7F6-B498-43B3-948B-1728B52AA6E4}">
                  <adec:decorative xmlns:adec="http://schemas.microsoft.com/office/drawing/2017/decorative" val="1"/>
                </a:ext>
              </a:extLst>
            </p:cNvPr>
            <p:cNvSpPr>
              <a:spLocks noChangeArrowheads="1"/>
            </p:cNvSpPr>
            <p:nvPr/>
          </p:nvSpPr>
          <p:spPr bwMode="auto">
            <a:xfrm>
              <a:off x="10030127" y="2785109"/>
              <a:ext cx="247141" cy="19418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4">
              <a:extLst>
                <a:ext uri="{FF2B5EF4-FFF2-40B4-BE49-F238E27FC236}">
                  <a16:creationId xmlns:a16="http://schemas.microsoft.com/office/drawing/2014/main" id="{A0CEB898-DED6-422A-BAE8-643B77C10C31}"/>
                </a:ext>
                <a:ext uri="{C183D7F6-B498-43B3-948B-1728B52AA6E4}">
                  <adec:decorative xmlns:adec="http://schemas.microsoft.com/office/drawing/2017/decorative" val="1"/>
                </a:ext>
              </a:extLst>
            </p:cNvPr>
            <p:cNvSpPr>
              <a:spLocks/>
            </p:cNvSpPr>
            <p:nvPr/>
          </p:nvSpPr>
          <p:spPr bwMode="auto">
            <a:xfrm>
              <a:off x="10030127" y="2735681"/>
              <a:ext cx="247141" cy="49428"/>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15">
              <a:extLst>
                <a:ext uri="{FF2B5EF4-FFF2-40B4-BE49-F238E27FC236}">
                  <a16:creationId xmlns:a16="http://schemas.microsoft.com/office/drawing/2014/main" id="{03988426-4A32-4A84-852A-2A02591620AE}"/>
                </a:ext>
                <a:ext uri="{C183D7F6-B498-43B3-948B-1728B52AA6E4}">
                  <adec:decorative xmlns:adec="http://schemas.microsoft.com/office/drawing/2017/decorative" val="1"/>
                </a:ext>
              </a:extLst>
            </p:cNvPr>
            <p:cNvSpPr>
              <a:spLocks noChangeArrowheads="1"/>
            </p:cNvSpPr>
            <p:nvPr/>
          </p:nvSpPr>
          <p:spPr bwMode="auto">
            <a:xfrm>
              <a:off x="10333758" y="2951047"/>
              <a:ext cx="243611" cy="2824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6">
              <a:extLst>
                <a:ext uri="{FF2B5EF4-FFF2-40B4-BE49-F238E27FC236}">
                  <a16:creationId xmlns:a16="http://schemas.microsoft.com/office/drawing/2014/main" id="{CB3E8202-5B07-41F0-BD59-77B621F8D53E}"/>
                </a:ext>
                <a:ext uri="{C183D7F6-B498-43B3-948B-1728B52AA6E4}">
                  <adec:decorative xmlns:adec="http://schemas.microsoft.com/office/drawing/2017/decorative" val="1"/>
                </a:ext>
              </a:extLst>
            </p:cNvPr>
            <p:cNvSpPr>
              <a:spLocks noChangeArrowheads="1"/>
            </p:cNvSpPr>
            <p:nvPr/>
          </p:nvSpPr>
          <p:spPr bwMode="auto">
            <a:xfrm>
              <a:off x="10439676" y="2926333"/>
              <a:ext cx="31775" cy="3883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7">
              <a:extLst>
                <a:ext uri="{FF2B5EF4-FFF2-40B4-BE49-F238E27FC236}">
                  <a16:creationId xmlns:a16="http://schemas.microsoft.com/office/drawing/2014/main" id="{5D750849-1D55-482C-B2ED-345E305DD69F}"/>
                </a:ext>
                <a:ext uri="{C183D7F6-B498-43B3-948B-1728B52AA6E4}">
                  <adec:decorative xmlns:adec="http://schemas.microsoft.com/office/drawing/2017/decorative" val="1"/>
                </a:ext>
              </a:extLst>
            </p:cNvPr>
            <p:cNvSpPr>
              <a:spLocks noChangeArrowheads="1"/>
            </p:cNvSpPr>
            <p:nvPr/>
          </p:nvSpPr>
          <p:spPr bwMode="auto">
            <a:xfrm>
              <a:off x="10054841" y="2823946"/>
              <a:ext cx="52959" cy="529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18">
              <a:extLst>
                <a:ext uri="{FF2B5EF4-FFF2-40B4-BE49-F238E27FC236}">
                  <a16:creationId xmlns:a16="http://schemas.microsoft.com/office/drawing/2014/main" id="{64E696E5-36AF-4DD1-8931-74604AB221C7}"/>
                </a:ext>
                <a:ext uri="{C183D7F6-B498-43B3-948B-1728B52AA6E4}">
                  <adec:decorative xmlns:adec="http://schemas.microsoft.com/office/drawing/2017/decorative" val="1"/>
                </a:ext>
              </a:extLst>
            </p:cNvPr>
            <p:cNvSpPr>
              <a:spLocks noChangeArrowheads="1"/>
            </p:cNvSpPr>
            <p:nvPr/>
          </p:nvSpPr>
          <p:spPr bwMode="auto">
            <a:xfrm>
              <a:off x="10196065" y="2823946"/>
              <a:ext cx="52959" cy="529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19">
              <a:extLst>
                <a:ext uri="{FF2B5EF4-FFF2-40B4-BE49-F238E27FC236}">
                  <a16:creationId xmlns:a16="http://schemas.microsoft.com/office/drawing/2014/main" id="{EC9150ED-FA0B-464E-9AC0-AF7712CF082C}"/>
                </a:ext>
                <a:ext uri="{C183D7F6-B498-43B3-948B-1728B52AA6E4}">
                  <adec:decorative xmlns:adec="http://schemas.microsoft.com/office/drawing/2017/decorative" val="1"/>
                </a:ext>
              </a:extLst>
            </p:cNvPr>
            <p:cNvSpPr>
              <a:spLocks/>
            </p:cNvSpPr>
            <p:nvPr/>
          </p:nvSpPr>
          <p:spPr bwMode="auto">
            <a:xfrm>
              <a:off x="10128984" y="2823946"/>
              <a:ext cx="49428" cy="52959"/>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20">
              <a:extLst>
                <a:ext uri="{FF2B5EF4-FFF2-40B4-BE49-F238E27FC236}">
                  <a16:creationId xmlns:a16="http://schemas.microsoft.com/office/drawing/2014/main" id="{DDDECF13-A6C6-4249-862D-CFB26D934A48}"/>
                </a:ext>
                <a:ext uri="{C183D7F6-B498-43B3-948B-1728B52AA6E4}">
                  <adec:decorative xmlns:adec="http://schemas.microsoft.com/office/drawing/2017/decorative" val="1"/>
                </a:ext>
              </a:extLst>
            </p:cNvPr>
            <p:cNvSpPr>
              <a:spLocks noChangeArrowheads="1"/>
            </p:cNvSpPr>
            <p:nvPr/>
          </p:nvSpPr>
          <p:spPr bwMode="auto">
            <a:xfrm>
              <a:off x="10054841" y="2901619"/>
              <a:ext cx="52959" cy="494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21">
              <a:extLst>
                <a:ext uri="{FF2B5EF4-FFF2-40B4-BE49-F238E27FC236}">
                  <a16:creationId xmlns:a16="http://schemas.microsoft.com/office/drawing/2014/main" id="{2E1C89A3-30EB-4D1A-AC27-BB01C6A6067E}"/>
                </a:ext>
                <a:ext uri="{C183D7F6-B498-43B3-948B-1728B52AA6E4}">
                  <adec:decorative xmlns:adec="http://schemas.microsoft.com/office/drawing/2017/decorative" val="1"/>
                </a:ext>
              </a:extLst>
            </p:cNvPr>
            <p:cNvSpPr>
              <a:spLocks noChangeArrowheads="1"/>
            </p:cNvSpPr>
            <p:nvPr/>
          </p:nvSpPr>
          <p:spPr bwMode="auto">
            <a:xfrm>
              <a:off x="10196065" y="2901619"/>
              <a:ext cx="52959" cy="494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22">
              <a:extLst>
                <a:ext uri="{FF2B5EF4-FFF2-40B4-BE49-F238E27FC236}">
                  <a16:creationId xmlns:a16="http://schemas.microsoft.com/office/drawing/2014/main" id="{E1475D36-3909-4CD0-9586-E893B655542C}"/>
                </a:ext>
                <a:ext uri="{C183D7F6-B498-43B3-948B-1728B52AA6E4}">
                  <adec:decorative xmlns:adec="http://schemas.microsoft.com/office/drawing/2017/decorative" val="1"/>
                </a:ext>
              </a:extLst>
            </p:cNvPr>
            <p:cNvSpPr>
              <a:spLocks/>
            </p:cNvSpPr>
            <p:nvPr/>
          </p:nvSpPr>
          <p:spPr bwMode="auto">
            <a:xfrm>
              <a:off x="10128984" y="2901619"/>
              <a:ext cx="49428" cy="49428"/>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23">
              <a:extLst>
                <a:ext uri="{FF2B5EF4-FFF2-40B4-BE49-F238E27FC236}">
                  <a16:creationId xmlns:a16="http://schemas.microsoft.com/office/drawing/2014/main" id="{5DF73A4B-5610-4BDD-AA8D-1751CB2A6316}"/>
                </a:ext>
                <a:ext uri="{C183D7F6-B498-43B3-948B-1728B52AA6E4}">
                  <adec:decorative xmlns:adec="http://schemas.microsoft.com/office/drawing/2017/decorative" val="1"/>
                </a:ext>
              </a:extLst>
            </p:cNvPr>
            <p:cNvSpPr>
              <a:spLocks noChangeArrowheads="1"/>
            </p:cNvSpPr>
            <p:nvPr/>
          </p:nvSpPr>
          <p:spPr bwMode="auto">
            <a:xfrm>
              <a:off x="10333758" y="2735681"/>
              <a:ext cx="243611" cy="1906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24">
              <a:extLst>
                <a:ext uri="{FF2B5EF4-FFF2-40B4-BE49-F238E27FC236}">
                  <a16:creationId xmlns:a16="http://schemas.microsoft.com/office/drawing/2014/main" id="{4F9288EB-EB36-4BAF-8B49-FAB458D5FC04}"/>
                </a:ext>
                <a:ext uri="{C183D7F6-B498-43B3-948B-1728B52AA6E4}">
                  <adec:decorative xmlns:adec="http://schemas.microsoft.com/office/drawing/2017/decorative" val="1"/>
                </a:ext>
              </a:extLst>
            </p:cNvPr>
            <p:cNvSpPr>
              <a:spLocks noChangeArrowheads="1"/>
            </p:cNvSpPr>
            <p:nvPr/>
          </p:nvSpPr>
          <p:spPr bwMode="auto">
            <a:xfrm>
              <a:off x="10358472" y="2760395"/>
              <a:ext cx="190652" cy="1447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25">
              <a:extLst>
                <a:ext uri="{FF2B5EF4-FFF2-40B4-BE49-F238E27FC236}">
                  <a16:creationId xmlns:a16="http://schemas.microsoft.com/office/drawing/2014/main" id="{4079DC77-A2B1-4083-815D-878980283F14}"/>
                </a:ext>
                <a:ext uri="{C183D7F6-B498-43B3-948B-1728B52AA6E4}">
                  <adec:decorative xmlns:adec="http://schemas.microsoft.com/office/drawing/2017/decorative" val="1"/>
                </a:ext>
              </a:extLst>
            </p:cNvPr>
            <p:cNvSpPr>
              <a:spLocks noEditPoints="1"/>
            </p:cNvSpPr>
            <p:nvPr/>
          </p:nvSpPr>
          <p:spPr bwMode="auto">
            <a:xfrm>
              <a:off x="10333758" y="2735681"/>
              <a:ext cx="243611" cy="190652"/>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26">
              <a:extLst>
                <a:ext uri="{FF2B5EF4-FFF2-40B4-BE49-F238E27FC236}">
                  <a16:creationId xmlns:a16="http://schemas.microsoft.com/office/drawing/2014/main" id="{FAE7C0D0-54CF-41CA-AFCD-285483EA994D}"/>
                </a:ext>
                <a:ext uri="{C183D7F6-B498-43B3-948B-1728B52AA6E4}">
                  <adec:decorative xmlns:adec="http://schemas.microsoft.com/office/drawing/2017/decorative" val="1"/>
                </a:ext>
              </a:extLst>
            </p:cNvPr>
            <p:cNvSpPr>
              <a:spLocks/>
            </p:cNvSpPr>
            <p:nvPr/>
          </p:nvSpPr>
          <p:spPr bwMode="auto">
            <a:xfrm>
              <a:off x="9532314" y="2368500"/>
              <a:ext cx="939137" cy="310692"/>
            </a:xfrm>
            <a:custGeom>
              <a:avLst/>
              <a:gdLst>
                <a:gd name="T0" fmla="*/ 137 w 266"/>
                <a:gd name="T1" fmla="*/ 35 h 88"/>
                <a:gd name="T2" fmla="*/ 137 w 266"/>
                <a:gd name="T3" fmla="*/ 0 h 88"/>
                <a:gd name="T4" fmla="*/ 128 w 266"/>
                <a:gd name="T5" fmla="*/ 0 h 88"/>
                <a:gd name="T6" fmla="*/ 128 w 266"/>
                <a:gd name="T7" fmla="*/ 35 h 88"/>
                <a:gd name="T8" fmla="*/ 0 w 266"/>
                <a:gd name="T9" fmla="*/ 35 h 88"/>
                <a:gd name="T10" fmla="*/ 0 w 266"/>
                <a:gd name="T11" fmla="*/ 88 h 88"/>
                <a:gd name="T12" fmla="*/ 10 w 266"/>
                <a:gd name="T13" fmla="*/ 88 h 88"/>
                <a:gd name="T14" fmla="*/ 10 w 266"/>
                <a:gd name="T15" fmla="*/ 43 h 88"/>
                <a:gd name="T16" fmla="*/ 257 w 266"/>
                <a:gd name="T17" fmla="*/ 43 h 88"/>
                <a:gd name="T18" fmla="*/ 257 w 266"/>
                <a:gd name="T19" fmla="*/ 88 h 88"/>
                <a:gd name="T20" fmla="*/ 266 w 266"/>
                <a:gd name="T21" fmla="*/ 88 h 88"/>
                <a:gd name="T22" fmla="*/ 266 w 266"/>
                <a:gd name="T23" fmla="*/ 35 h 88"/>
                <a:gd name="T24" fmla="*/ 137 w 266"/>
                <a:gd name="T25" fmla="*/ 3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88">
                  <a:moveTo>
                    <a:pt x="137" y="35"/>
                  </a:moveTo>
                  <a:lnTo>
                    <a:pt x="137" y="0"/>
                  </a:lnTo>
                  <a:lnTo>
                    <a:pt x="128" y="0"/>
                  </a:lnTo>
                  <a:lnTo>
                    <a:pt x="128" y="35"/>
                  </a:lnTo>
                  <a:lnTo>
                    <a:pt x="0" y="35"/>
                  </a:lnTo>
                  <a:lnTo>
                    <a:pt x="0" y="88"/>
                  </a:lnTo>
                  <a:lnTo>
                    <a:pt x="10" y="88"/>
                  </a:lnTo>
                  <a:lnTo>
                    <a:pt x="10" y="43"/>
                  </a:lnTo>
                  <a:lnTo>
                    <a:pt x="257" y="43"/>
                  </a:lnTo>
                  <a:lnTo>
                    <a:pt x="257" y="88"/>
                  </a:lnTo>
                  <a:lnTo>
                    <a:pt x="266" y="88"/>
                  </a:lnTo>
                  <a:lnTo>
                    <a:pt x="266" y="35"/>
                  </a:lnTo>
                  <a:lnTo>
                    <a:pt x="137"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 name="Content Placeholder 1">
            <a:extLst>
              <a:ext uri="{FF2B5EF4-FFF2-40B4-BE49-F238E27FC236}">
                <a16:creationId xmlns:a16="http://schemas.microsoft.com/office/drawing/2014/main" id="{CE29C23C-D267-DB47-83DE-7DAD8FDDDBFB}"/>
              </a:ext>
            </a:extLst>
          </p:cNvPr>
          <p:cNvSpPr txBox="1">
            <a:spLocks/>
          </p:cNvSpPr>
          <p:nvPr/>
        </p:nvSpPr>
        <p:spPr>
          <a:xfrm>
            <a:off x="915922" y="1956010"/>
            <a:ext cx="2763837" cy="43582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39">
              <a:spcBef>
                <a:spcPts val="0"/>
              </a:spcBef>
              <a:buSzTx/>
              <a:buFont typeface="Wingdings" panose="05000000000000000000" pitchFamily="2" charset="2"/>
              <a:buNone/>
              <a:defRPr/>
            </a:pPr>
            <a:r>
              <a:rPr lang="en-US" sz="1632" b="1" kern="0" dirty="0">
                <a:solidFill>
                  <a:schemeClr val="bg1"/>
                </a:solidFill>
                <a:latin typeface="Segoe UI Semibold" panose="020B0502040204020203" pitchFamily="34" charset="0"/>
                <a:ea typeface="Segoe UI Semilight" charset="0"/>
                <a:cs typeface="Segoe UI Semibold" panose="020B0502040204020203" pitchFamily="34" charset="0"/>
              </a:rPr>
              <a:t>Cost-effective</a:t>
            </a:r>
          </a:p>
          <a:p>
            <a:pPr marL="0" indent="0" algn="ctr" defTabSz="932239">
              <a:spcBef>
                <a:spcPts val="0"/>
              </a:spcBef>
              <a:buSzTx/>
              <a:buFont typeface="Wingdings" panose="05000000000000000000" pitchFamily="2" charset="2"/>
              <a:buNone/>
              <a:defRPr/>
            </a:pPr>
            <a:r>
              <a:rPr lang="en-US" sz="1200" kern="0" dirty="0">
                <a:solidFill>
                  <a:schemeClr val="bg1"/>
                </a:solidFill>
                <a:latin typeface="Segoe UI" panose="020B0502040204020203" pitchFamily="34" charset="0"/>
                <a:ea typeface="Segoe UI Semilight" charset="0"/>
                <a:cs typeface="Segoe UI" panose="020B0502040204020203" pitchFamily="34" charset="0"/>
              </a:rPr>
              <a:t>Pay for performance. Period</a:t>
            </a:r>
            <a:endParaRPr lang="en-US" sz="1400" kern="0" dirty="0">
              <a:solidFill>
                <a:schemeClr val="bg1"/>
              </a:solidFill>
              <a:latin typeface="Segoe UI" panose="020B0502040204020203" pitchFamily="34" charset="0"/>
              <a:ea typeface="Segoe UI Semilight" charset="0"/>
              <a:cs typeface="Segoe UI" panose="020B0502040204020203" pitchFamily="34" charset="0"/>
            </a:endParaRPr>
          </a:p>
        </p:txBody>
      </p:sp>
      <p:sp>
        <p:nvSpPr>
          <p:cNvPr id="65" name="Content Placeholder 3">
            <a:extLst>
              <a:ext uri="{FF2B5EF4-FFF2-40B4-BE49-F238E27FC236}">
                <a16:creationId xmlns:a16="http://schemas.microsoft.com/office/drawing/2014/main" id="{7E0959D3-EFE5-D646-A199-ACB9C3EFC214}"/>
              </a:ext>
            </a:extLst>
          </p:cNvPr>
          <p:cNvSpPr txBox="1">
            <a:spLocks/>
          </p:cNvSpPr>
          <p:nvPr/>
        </p:nvSpPr>
        <p:spPr>
          <a:xfrm>
            <a:off x="611530" y="4663687"/>
            <a:ext cx="3116179" cy="81560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600"/>
              </a:spcAft>
              <a:buSzTx/>
              <a:buFont typeface="Wingdings" panose="05000000000000000000" pitchFamily="2" charset="2"/>
              <a:buNone/>
            </a:pPr>
            <a:r>
              <a:rPr lang="en-US" sz="1200" dirty="0">
                <a:solidFill>
                  <a:prstClr val="black"/>
                </a:solidFill>
              </a:rPr>
              <a:t>Pay only for compute resources you consume, on a per-second basis</a:t>
            </a:r>
          </a:p>
          <a:p>
            <a:pPr marL="0" lvl="1" indent="0">
              <a:spcBef>
                <a:spcPts val="0"/>
              </a:spcBef>
              <a:spcAft>
                <a:spcPts val="600"/>
              </a:spcAft>
              <a:buSzTx/>
              <a:buFont typeface="Wingdings" panose="05000000000000000000" pitchFamily="2" charset="2"/>
              <a:buNone/>
            </a:pPr>
            <a:r>
              <a:rPr lang="en-US" sz="1200" dirty="0">
                <a:solidFill>
                  <a:prstClr val="black"/>
                </a:solidFill>
              </a:rPr>
              <a:t>Further optimize costs with configurable compute thresholds</a:t>
            </a:r>
          </a:p>
        </p:txBody>
      </p:sp>
      <p:sp>
        <p:nvSpPr>
          <p:cNvPr id="66" name="Content Placeholder 4">
            <a:extLst>
              <a:ext uri="{FF2B5EF4-FFF2-40B4-BE49-F238E27FC236}">
                <a16:creationId xmlns:a16="http://schemas.microsoft.com/office/drawing/2014/main" id="{E7FBCD60-E130-4242-AD25-05FD45EF215D}"/>
              </a:ext>
            </a:extLst>
          </p:cNvPr>
          <p:cNvSpPr txBox="1">
            <a:spLocks/>
          </p:cNvSpPr>
          <p:nvPr/>
        </p:nvSpPr>
        <p:spPr>
          <a:xfrm>
            <a:off x="4403625" y="1942762"/>
            <a:ext cx="3364298" cy="4547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39">
              <a:spcBef>
                <a:spcPts val="0"/>
              </a:spcBef>
              <a:buSzTx/>
              <a:buFont typeface="Wingdings" panose="05000000000000000000" pitchFamily="2" charset="2"/>
              <a:buNone/>
              <a:defRPr/>
            </a:pPr>
            <a:r>
              <a:rPr lang="en-US" sz="1632" b="1" kern="0" dirty="0">
                <a:solidFill>
                  <a:schemeClr val="bg1"/>
                </a:solidFill>
                <a:latin typeface="Segoe UI Semibold" panose="020B0502040204020203" pitchFamily="34" charset="0"/>
                <a:ea typeface="Segoe UI Semilight" charset="0"/>
                <a:cs typeface="Segoe UI Semibold" panose="020B0502040204020203" pitchFamily="34" charset="0"/>
              </a:rPr>
              <a:t>Automatic scaling</a:t>
            </a:r>
          </a:p>
          <a:p>
            <a:pPr marL="0" indent="0" algn="ctr" defTabSz="932239">
              <a:spcBef>
                <a:spcPts val="0"/>
              </a:spcBef>
              <a:buSzTx/>
              <a:buFont typeface="Wingdings" panose="05000000000000000000" pitchFamily="2" charset="2"/>
              <a:buNone/>
              <a:defRPr/>
            </a:pPr>
            <a:r>
              <a:rPr lang="en-US" sz="1200" kern="0" dirty="0">
                <a:solidFill>
                  <a:schemeClr val="bg1"/>
                </a:solidFill>
                <a:latin typeface="Segoe UI" panose="020B0502040204020203" pitchFamily="34" charset="0"/>
                <a:ea typeface="Segoe UI Semilight" charset="0"/>
                <a:cs typeface="Segoe UI" panose="020B0502040204020203" pitchFamily="34" charset="0"/>
              </a:rPr>
              <a:t>Operate at the true rhythm of your business</a:t>
            </a:r>
            <a:endParaRPr lang="en-US" sz="1400" kern="0" dirty="0">
              <a:solidFill>
                <a:schemeClr val="bg1"/>
              </a:solidFill>
              <a:latin typeface="Segoe UI" panose="020B0502040204020203" pitchFamily="34" charset="0"/>
              <a:ea typeface="Segoe UI Semilight" charset="0"/>
              <a:cs typeface="Segoe UI" panose="020B0502040204020203" pitchFamily="34" charset="0"/>
            </a:endParaRPr>
          </a:p>
        </p:txBody>
      </p:sp>
      <p:sp>
        <p:nvSpPr>
          <p:cNvPr id="67" name="Content Placeholder 6">
            <a:extLst>
              <a:ext uri="{FF2B5EF4-FFF2-40B4-BE49-F238E27FC236}">
                <a16:creationId xmlns:a16="http://schemas.microsoft.com/office/drawing/2014/main" id="{F2552476-25FE-E743-9ED0-AB7D0C81CA8D}"/>
              </a:ext>
            </a:extLst>
          </p:cNvPr>
          <p:cNvSpPr txBox="1">
            <a:spLocks/>
          </p:cNvSpPr>
          <p:nvPr/>
        </p:nvSpPr>
        <p:spPr>
          <a:xfrm>
            <a:off x="4484296" y="4659159"/>
            <a:ext cx="3135362" cy="6309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600"/>
              </a:spcAft>
              <a:buSzTx/>
              <a:buFont typeface="Wingdings" panose="05000000000000000000" pitchFamily="2" charset="2"/>
              <a:buNone/>
            </a:pPr>
            <a:r>
              <a:rPr lang="en-US" sz="1200">
                <a:solidFill>
                  <a:prstClr val="black"/>
                </a:solidFill>
              </a:rPr>
              <a:t>Adapts compute resources to the workload without sacrificing performance</a:t>
            </a:r>
          </a:p>
          <a:p>
            <a:pPr marL="0" lvl="1" indent="0">
              <a:spcBef>
                <a:spcPts val="0"/>
              </a:spcBef>
              <a:spcAft>
                <a:spcPts val="600"/>
              </a:spcAft>
              <a:buSzTx/>
              <a:buFont typeface="Wingdings" panose="05000000000000000000" pitchFamily="2" charset="2"/>
              <a:buNone/>
            </a:pPr>
            <a:r>
              <a:rPr lang="en-US" sz="1200">
                <a:solidFill>
                  <a:prstClr val="black"/>
                </a:solidFill>
              </a:rPr>
              <a:t>Automatically pauses and resumes</a:t>
            </a:r>
            <a:endParaRPr lang="en-US" sz="1200" dirty="0">
              <a:solidFill>
                <a:prstClr val="black"/>
              </a:solidFill>
            </a:endParaRPr>
          </a:p>
        </p:txBody>
      </p:sp>
      <p:sp>
        <p:nvSpPr>
          <p:cNvPr id="68" name="Content Placeholder 7">
            <a:extLst>
              <a:ext uri="{FF2B5EF4-FFF2-40B4-BE49-F238E27FC236}">
                <a16:creationId xmlns:a16="http://schemas.microsoft.com/office/drawing/2014/main" id="{342C5258-4807-F94C-BD59-B0D44AE5527A}"/>
              </a:ext>
            </a:extLst>
          </p:cNvPr>
          <p:cNvSpPr txBox="1">
            <a:spLocks/>
          </p:cNvSpPr>
          <p:nvPr/>
        </p:nvSpPr>
        <p:spPr>
          <a:xfrm>
            <a:off x="8305988" y="1941124"/>
            <a:ext cx="3211512" cy="5324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39">
              <a:spcBef>
                <a:spcPts val="0"/>
              </a:spcBef>
              <a:buSzTx/>
              <a:buFont typeface="Wingdings" panose="05000000000000000000" pitchFamily="2" charset="2"/>
              <a:buNone/>
              <a:defRPr/>
            </a:pPr>
            <a:r>
              <a:rPr lang="en-US" sz="1632" b="1" kern="0" dirty="0">
                <a:solidFill>
                  <a:schemeClr val="bg1"/>
                </a:solidFill>
                <a:latin typeface="Segoe UI Semibold" panose="020B0502040204020203" pitchFamily="34" charset="0"/>
                <a:ea typeface="Segoe UI Semilight" charset="0"/>
                <a:cs typeface="Segoe UI Semibold" panose="020B0502040204020203" pitchFamily="34" charset="0"/>
              </a:rPr>
              <a:t>Fully managed &amp; intelligent</a:t>
            </a:r>
          </a:p>
          <a:p>
            <a:pPr marL="0" indent="0" algn="ctr" defTabSz="932239">
              <a:spcBef>
                <a:spcPts val="0"/>
              </a:spcBef>
              <a:buSzTx/>
              <a:buFont typeface="Wingdings" panose="05000000000000000000" pitchFamily="2" charset="2"/>
              <a:buNone/>
              <a:defRPr/>
            </a:pPr>
            <a:r>
              <a:rPr lang="en-US" sz="1200" kern="0" dirty="0">
                <a:solidFill>
                  <a:schemeClr val="bg1"/>
                </a:solidFill>
                <a:latin typeface="Segoe UI" panose="020B0502040204020203" pitchFamily="34" charset="0"/>
                <a:ea typeface="Segoe UI Semilight" charset="0"/>
                <a:cs typeface="Segoe UI" panose="020B0502040204020203" pitchFamily="34" charset="0"/>
              </a:rPr>
              <a:t>Focus on your apps, not your infrastructure</a:t>
            </a:r>
            <a:endParaRPr lang="en-US" sz="1400" kern="0" dirty="0">
              <a:solidFill>
                <a:schemeClr val="bg1"/>
              </a:solidFill>
              <a:latin typeface="Segoe UI" panose="020B0502040204020203" pitchFamily="34" charset="0"/>
              <a:ea typeface="Segoe UI Semilight" charset="0"/>
              <a:cs typeface="Segoe UI" panose="020B0502040204020203" pitchFamily="34" charset="0"/>
            </a:endParaRPr>
          </a:p>
        </p:txBody>
      </p:sp>
      <p:sp>
        <p:nvSpPr>
          <p:cNvPr id="69" name="Text Placeholder 4">
            <a:extLst>
              <a:ext uri="{FF2B5EF4-FFF2-40B4-BE49-F238E27FC236}">
                <a16:creationId xmlns:a16="http://schemas.microsoft.com/office/drawing/2014/main" id="{4D7D960E-E958-DC4A-8042-6B1E5896B317}"/>
              </a:ext>
            </a:extLst>
          </p:cNvPr>
          <p:cNvSpPr txBox="1">
            <a:spLocks/>
          </p:cNvSpPr>
          <p:nvPr/>
        </p:nvSpPr>
        <p:spPr>
          <a:xfrm>
            <a:off x="8379217" y="4665091"/>
            <a:ext cx="3370828" cy="6309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600"/>
              </a:spcAft>
              <a:buSzTx/>
              <a:buFontTx/>
              <a:buNone/>
              <a:defRPr/>
            </a:pPr>
            <a:r>
              <a:rPr lang="en-US" sz="1200">
                <a:solidFill>
                  <a:prstClr val="black"/>
                </a:solidFill>
                <a:latin typeface="Segoe UI"/>
              </a:rPr>
              <a:t>Fully-managed and intelligent database service</a:t>
            </a:r>
          </a:p>
          <a:p>
            <a:pPr marL="0" lvl="1" indent="0">
              <a:spcBef>
                <a:spcPts val="0"/>
              </a:spcBef>
              <a:spcAft>
                <a:spcPts val="600"/>
              </a:spcAft>
              <a:buSzTx/>
              <a:buFontTx/>
              <a:buNone/>
              <a:defRPr/>
            </a:pPr>
            <a:r>
              <a:rPr lang="en-US" sz="1200">
                <a:solidFill>
                  <a:prstClr val="black"/>
                </a:solidFill>
                <a:latin typeface="Segoe UI"/>
              </a:rPr>
              <a:t>Built-in 99.99% availability</a:t>
            </a:r>
            <a:endParaRPr lang="en-US" sz="1200" dirty="0">
              <a:solidFill>
                <a:prstClr val="black"/>
              </a:solidFill>
              <a:latin typeface="Segoe UI"/>
            </a:endParaRPr>
          </a:p>
        </p:txBody>
      </p:sp>
    </p:spTree>
    <p:extLst>
      <p:ext uri="{BB962C8B-B14F-4D97-AF65-F5344CB8AC3E}">
        <p14:creationId xmlns:p14="http://schemas.microsoft.com/office/powerpoint/2010/main" val="400876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3B190-64B7-4345-982D-294E1E2EA842}"/>
              </a:ext>
            </a:extLst>
          </p:cNvPr>
          <p:cNvSpPr>
            <a:spLocks noGrp="1"/>
          </p:cNvSpPr>
          <p:nvPr>
            <p:ph type="title"/>
          </p:nvPr>
        </p:nvSpPr>
        <p:spPr>
          <a:xfrm>
            <a:off x="588262" y="457200"/>
            <a:ext cx="5548769" cy="2492990"/>
          </a:xfrm>
        </p:spPr>
        <p:txBody>
          <a:bodyPr/>
          <a:lstStyle/>
          <a:p>
            <a:pPr>
              <a:spcBef>
                <a:spcPts val="1000"/>
              </a:spcBef>
            </a:pPr>
            <a:r>
              <a:rPr lang="en-US" sz="1200" b="1" spc="0" dirty="0">
                <a:ln>
                  <a:noFill/>
                </a:ln>
                <a:solidFill>
                  <a:srgbClr val="0078D4"/>
                </a:solidFill>
                <a:latin typeface="Segoe UI"/>
              </a:rPr>
              <a:t>Case study </a:t>
            </a:r>
            <a:br>
              <a:rPr lang="en-US" sz="1200" b="1" spc="0" dirty="0">
                <a:ln>
                  <a:noFill/>
                </a:ln>
                <a:solidFill>
                  <a:srgbClr val="0078D4"/>
                </a:solidFill>
                <a:latin typeface="Segoe UI"/>
              </a:rPr>
            </a:br>
            <a:r>
              <a:rPr lang="en-US" sz="3000" dirty="0"/>
              <a:t>Analytics SaaS provider scales instantly, delivers faster and more cost-efficient service to customers using serverless computing</a:t>
            </a:r>
          </a:p>
        </p:txBody>
      </p:sp>
      <p:sp>
        <p:nvSpPr>
          <p:cNvPr id="95" name="Round Same Side Corner Rectangle 94">
            <a:extLst>
              <a:ext uri="{FF2B5EF4-FFF2-40B4-BE49-F238E27FC236}">
                <a16:creationId xmlns:a16="http://schemas.microsoft.com/office/drawing/2014/main" id="{BCA04CFE-2233-A549-9155-0E2C50EA5936}"/>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 Same Side Corner Rectangle 95">
            <a:extLst>
              <a:ext uri="{FF2B5EF4-FFF2-40B4-BE49-F238E27FC236}">
                <a16:creationId xmlns:a16="http://schemas.microsoft.com/office/drawing/2014/main" id="{1D525E46-B402-F248-8F33-A7065BAA955B}"/>
              </a:ext>
              <a:ext uri="{C183D7F6-B498-43B3-948B-1728B52AA6E4}">
                <adec:decorative xmlns:adec="http://schemas.microsoft.com/office/drawing/2017/decorative" val="1"/>
              </a:ext>
            </a:extLst>
          </p:cNvPr>
          <p:cNvSpPr/>
          <p:nvPr/>
        </p:nvSpPr>
        <p:spPr bwMode="auto">
          <a:xfrm>
            <a:off x="6182359" y="552449"/>
            <a:ext cx="5435601" cy="3276601"/>
          </a:xfrm>
          <a:prstGeom prst="round2SameRect">
            <a:avLst>
              <a:gd name="adj1" fmla="val 6202"/>
              <a:gd name="adj2" fmla="val 0"/>
            </a:avLst>
          </a:prstGeom>
          <a:solidFill>
            <a:schemeClr val="bg1"/>
          </a:solidFill>
          <a:ln>
            <a:noFill/>
            <a:headEnd type="none" w="med" len="med"/>
            <a:tailEnd type="none" w="med" len="med"/>
          </a:ln>
          <a:effectLst>
            <a:outerShdw blurRad="268285" algn="tl" rotWithShape="0">
              <a:schemeClr val="tx1">
                <a:alpha val="21651"/>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2" name="Text Placeholder 1">
            <a:extLst>
              <a:ext uri="{FF2B5EF4-FFF2-40B4-BE49-F238E27FC236}">
                <a16:creationId xmlns:a16="http://schemas.microsoft.com/office/drawing/2014/main" id="{EAA2FBB9-0B63-42D3-8D57-CD69FBEF38F3}"/>
              </a:ext>
            </a:extLst>
          </p:cNvPr>
          <p:cNvSpPr>
            <a:spLocks noGrp="1"/>
          </p:cNvSpPr>
          <p:nvPr>
            <p:ph type="body" sz="quarter" idx="4294967295"/>
          </p:nvPr>
        </p:nvSpPr>
        <p:spPr>
          <a:xfrm>
            <a:off x="590550" y="2968748"/>
            <a:ext cx="5229958" cy="3093154"/>
          </a:xfrm>
        </p:spPr>
        <p:txBody>
          <a:bodyPr/>
          <a:lstStyle/>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Challenge</a:t>
            </a:r>
          </a:p>
          <a:p>
            <a:pPr marL="1588" lvl="1" indent="0">
              <a:spcBef>
                <a:spcPts val="0"/>
              </a:spcBef>
              <a:spcAft>
                <a:spcPts val="600"/>
              </a:spcAft>
              <a:buNone/>
            </a:pPr>
            <a:r>
              <a:rPr lang="en-US" sz="1600" dirty="0"/>
              <a:t>Wanted to optimize data processing performance but not pay for high compute power when it didn’t need as much.</a:t>
            </a:r>
            <a:br>
              <a:rPr lang="en-US" sz="1600" dirty="0"/>
            </a:br>
            <a:br>
              <a:rPr lang="en-US" sz="1600" dirty="0"/>
            </a:br>
            <a:r>
              <a:rPr lang="en-US" sz="1600" dirty="0">
                <a:solidFill>
                  <a:schemeClr val="accent1"/>
                </a:solidFill>
                <a:latin typeface="+mj-lt"/>
                <a:cs typeface="Segoe UI Semilight" panose="020B0402040204020203" pitchFamily="34" charset="0"/>
              </a:rPr>
              <a:t>Impact</a:t>
            </a:r>
          </a:p>
          <a:p>
            <a:pPr marL="1588" lvl="1" indent="0">
              <a:spcBef>
                <a:spcPts val="0"/>
              </a:spcBef>
              <a:spcAft>
                <a:spcPts val="600"/>
              </a:spcAft>
              <a:buNone/>
            </a:pPr>
            <a:r>
              <a:rPr lang="en-US" sz="1600" dirty="0"/>
              <a:t>Customer cost savings up to 15x</a:t>
            </a:r>
          </a:p>
          <a:p>
            <a:pPr marL="1588" lvl="1" indent="0">
              <a:spcBef>
                <a:spcPts val="0"/>
              </a:spcBef>
              <a:spcAft>
                <a:spcPts val="600"/>
              </a:spcAft>
              <a:buNone/>
            </a:pPr>
            <a:r>
              <a:rPr lang="en-US" sz="1600" dirty="0"/>
              <a:t>Increased development team’s efficiency by minimizing performance management of its databases</a:t>
            </a:r>
          </a:p>
          <a:p>
            <a:pPr marL="1588" lvl="1" indent="0">
              <a:spcBef>
                <a:spcPts val="0"/>
              </a:spcBef>
              <a:spcAft>
                <a:spcPts val="600"/>
              </a:spcAft>
              <a:buNone/>
            </a:pPr>
            <a:r>
              <a:rPr lang="en-US" sz="1600" dirty="0"/>
              <a:t>Pays only for the compute resources it needs</a:t>
            </a:r>
          </a:p>
          <a:p>
            <a:pPr marL="1588" lvl="1" indent="0">
              <a:spcBef>
                <a:spcPts val="0"/>
              </a:spcBef>
              <a:spcAft>
                <a:spcPts val="600"/>
              </a:spcAft>
              <a:buNone/>
            </a:pPr>
            <a:r>
              <a:rPr lang="en-US" sz="1600" dirty="0"/>
              <a:t>Enables near real-time analytics to meet customer demand</a:t>
            </a:r>
          </a:p>
        </p:txBody>
      </p:sp>
      <p:sp>
        <p:nvSpPr>
          <p:cNvPr id="3" name="Content Placeholder 2">
            <a:extLst>
              <a:ext uri="{FF2B5EF4-FFF2-40B4-BE49-F238E27FC236}">
                <a16:creationId xmlns:a16="http://schemas.microsoft.com/office/drawing/2014/main" id="{8509A3BC-486F-4385-939F-5ECA81F88588}"/>
              </a:ext>
            </a:extLst>
          </p:cNvPr>
          <p:cNvSpPr>
            <a:spLocks noGrp="1"/>
          </p:cNvSpPr>
          <p:nvPr>
            <p:ph sz="quarter" idx="4294967295"/>
          </p:nvPr>
        </p:nvSpPr>
        <p:spPr>
          <a:xfrm>
            <a:off x="6448425" y="4986338"/>
            <a:ext cx="4962525" cy="1415772"/>
          </a:xfrm>
        </p:spPr>
        <p:txBody>
          <a:bodyPr/>
          <a:lstStyle/>
          <a:p>
            <a:pPr marL="0" indent="0" defTabSz="914400">
              <a:spcBef>
                <a:spcPts val="0"/>
              </a:spcBef>
              <a:buSzTx/>
              <a:buNone/>
            </a:pPr>
            <a:r>
              <a:rPr lang="en-US" sz="1600" b="1" dirty="0">
                <a:solidFill>
                  <a:schemeClr val="bg1"/>
                </a:solidFill>
                <a:latin typeface="Segoe UI"/>
                <a:cs typeface="+mn-cs"/>
              </a:rPr>
              <a:t>“We’re keeping costs low while ensuring good performance by using SQL Database serverless. Depending on a customer’s usage pattern, the cost savings for production workloads can be as high as 15 times.” </a:t>
            </a:r>
            <a:br>
              <a:rPr lang="en-US" sz="1600" dirty="0">
                <a:solidFill>
                  <a:schemeClr val="bg1"/>
                </a:solidFill>
                <a:latin typeface="Segoe UI"/>
                <a:cs typeface="Segoe UI" panose="020B0502040204020203" pitchFamily="34" charset="0"/>
              </a:rPr>
            </a:br>
            <a:r>
              <a:rPr lang="en-US" sz="1200" i="1" dirty="0">
                <a:solidFill>
                  <a:schemeClr val="bg1"/>
                </a:solidFill>
                <a:latin typeface="Segoe UI"/>
                <a:cs typeface="+mn-cs"/>
              </a:rPr>
              <a:t>Mathieu </a:t>
            </a:r>
            <a:r>
              <a:rPr lang="en-US" sz="1200" i="1" dirty="0" err="1">
                <a:solidFill>
                  <a:schemeClr val="bg1"/>
                </a:solidFill>
                <a:latin typeface="Segoe UI"/>
                <a:cs typeface="+mn-cs"/>
              </a:rPr>
              <a:t>Viau</a:t>
            </a:r>
            <a:r>
              <a:rPr lang="en-US" sz="1200" i="1" dirty="0">
                <a:solidFill>
                  <a:schemeClr val="bg1"/>
                </a:solidFill>
                <a:latin typeface="Segoe UI"/>
                <a:cs typeface="+mn-cs"/>
              </a:rPr>
              <a:t>: President and Cofounder</a:t>
            </a:r>
          </a:p>
        </p:txBody>
      </p:sp>
      <p:grpSp>
        <p:nvGrpSpPr>
          <p:cNvPr id="74" name="serverless">
            <a:extLst>
              <a:ext uri="{FF2B5EF4-FFF2-40B4-BE49-F238E27FC236}">
                <a16:creationId xmlns:a16="http://schemas.microsoft.com/office/drawing/2014/main" id="{06634DF7-1F33-B648-8E2D-EC27F3BAD035}"/>
              </a:ext>
              <a:ext uri="{C183D7F6-B498-43B3-948B-1728B52AA6E4}">
                <adec:decorative xmlns:adec="http://schemas.microsoft.com/office/drawing/2017/decorative" val="1"/>
              </a:ext>
            </a:extLst>
          </p:cNvPr>
          <p:cNvGrpSpPr/>
          <p:nvPr/>
        </p:nvGrpSpPr>
        <p:grpSpPr>
          <a:xfrm>
            <a:off x="37322" y="6047695"/>
            <a:ext cx="653143" cy="653140"/>
            <a:chOff x="2577128" y="2114551"/>
            <a:chExt cx="440844" cy="440842"/>
          </a:xfrm>
        </p:grpSpPr>
        <p:sp>
          <p:nvSpPr>
            <p:cNvPr id="75" name="Freeform: Shape 59">
              <a:extLst>
                <a:ext uri="{FF2B5EF4-FFF2-40B4-BE49-F238E27FC236}">
                  <a16:creationId xmlns:a16="http://schemas.microsoft.com/office/drawing/2014/main" id="{74DDF8D5-5EFD-A840-A070-528E2E4F4FB9}"/>
                </a:ext>
                <a:ext uri="{C183D7F6-B498-43B3-948B-1728B52AA6E4}">
                  <adec:decorative xmlns:adec="http://schemas.microsoft.com/office/drawing/2017/decorative" val="1"/>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chemeClr val="tx1"/>
            </a:solidFill>
            <a:ln w="4517" cap="flat">
              <a:noFill/>
              <a:prstDash val="solid"/>
              <a:miter/>
            </a:ln>
          </p:spPr>
          <p:txBody>
            <a:bodyPr rtlCol="0" anchor="ctr"/>
            <a:lstStyle/>
            <a:p>
              <a:endParaRPr lang="en-US"/>
            </a:p>
          </p:txBody>
        </p:sp>
        <p:sp>
          <p:nvSpPr>
            <p:cNvPr id="76" name="Freeform: Shape 60">
              <a:extLst>
                <a:ext uri="{FF2B5EF4-FFF2-40B4-BE49-F238E27FC236}">
                  <a16:creationId xmlns:a16="http://schemas.microsoft.com/office/drawing/2014/main" id="{263D3D6E-80D5-E84F-9D3A-A73ADB483BCD}"/>
                </a:ext>
                <a:ext uri="{C183D7F6-B498-43B3-948B-1728B52AA6E4}">
                  <adec:decorative xmlns:adec="http://schemas.microsoft.com/office/drawing/2017/decorative" val="1"/>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0078D4"/>
            </a:solidFill>
            <a:ln w="4517" cap="flat">
              <a:noFill/>
              <a:prstDash val="solid"/>
              <a:miter/>
            </a:ln>
          </p:spPr>
          <p:txBody>
            <a:bodyPr rtlCol="0" anchor="ctr"/>
            <a:lstStyle/>
            <a:p>
              <a:endParaRPr lang="en-US"/>
            </a:p>
          </p:txBody>
        </p:sp>
        <p:sp>
          <p:nvSpPr>
            <p:cNvPr id="77" name="Freeform: Shape 61">
              <a:extLst>
                <a:ext uri="{FF2B5EF4-FFF2-40B4-BE49-F238E27FC236}">
                  <a16:creationId xmlns:a16="http://schemas.microsoft.com/office/drawing/2014/main" id="{BA72908D-743B-B643-9A43-D66BC6409533}"/>
                </a:ext>
                <a:ext uri="{C183D7F6-B498-43B3-948B-1728B52AA6E4}">
                  <adec:decorative xmlns:adec="http://schemas.microsoft.com/office/drawing/2017/decorative" val="1"/>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0078D4"/>
            </a:solidFill>
            <a:ln w="4517" cap="flat">
              <a:noFill/>
              <a:prstDash val="solid"/>
              <a:miter/>
            </a:ln>
          </p:spPr>
          <p:txBody>
            <a:bodyPr rtlCol="0" anchor="ctr"/>
            <a:lstStyle/>
            <a:p>
              <a:endParaRPr lang="en-US"/>
            </a:p>
          </p:txBody>
        </p:sp>
        <p:sp>
          <p:nvSpPr>
            <p:cNvPr id="78" name="Freeform: Shape 62">
              <a:extLst>
                <a:ext uri="{FF2B5EF4-FFF2-40B4-BE49-F238E27FC236}">
                  <a16:creationId xmlns:a16="http://schemas.microsoft.com/office/drawing/2014/main" id="{BA31544F-308D-A849-B003-5B57C6ABAB1F}"/>
                </a:ext>
                <a:ext uri="{C183D7F6-B498-43B3-948B-1728B52AA6E4}">
                  <adec:decorative xmlns:adec="http://schemas.microsoft.com/office/drawing/2017/decorative" val="1"/>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0078D4"/>
            </a:solidFill>
            <a:ln w="4517" cap="flat">
              <a:noFill/>
              <a:prstDash val="solid"/>
              <a:miter/>
            </a:ln>
          </p:spPr>
          <p:txBody>
            <a:bodyPr rtlCol="0" anchor="ctr"/>
            <a:lstStyle/>
            <a:p>
              <a:endParaRPr lang="en-US"/>
            </a:p>
          </p:txBody>
        </p:sp>
        <p:sp>
          <p:nvSpPr>
            <p:cNvPr id="79" name="Freeform: Shape 63">
              <a:extLst>
                <a:ext uri="{FF2B5EF4-FFF2-40B4-BE49-F238E27FC236}">
                  <a16:creationId xmlns:a16="http://schemas.microsoft.com/office/drawing/2014/main" id="{81488DF8-1694-D248-AA9D-B492E2C8B774}"/>
                </a:ext>
                <a:ext uri="{C183D7F6-B498-43B3-948B-1728B52AA6E4}">
                  <adec:decorative xmlns:adec="http://schemas.microsoft.com/office/drawing/2017/decorative" val="1"/>
                </a:ext>
              </a:extLst>
            </p:cNvPr>
            <p:cNvSpPr/>
            <p:nvPr/>
          </p:nvSpPr>
          <p:spPr>
            <a:xfrm>
              <a:off x="2716515" y="2253698"/>
              <a:ext cx="163612" cy="90895"/>
            </a:xfrm>
            <a:custGeom>
              <a:avLst/>
              <a:gdLst>
                <a:gd name="connsiteX0" fmla="*/ 142585 w 163612"/>
                <a:gd name="connsiteY0" fmla="*/ 51743 h 90895"/>
                <a:gd name="connsiteX1" fmla="*/ 137075 w 163612"/>
                <a:gd name="connsiteY1" fmla="*/ 51743 h 90895"/>
                <a:gd name="connsiteX2" fmla="*/ 106999 w 163612"/>
                <a:gd name="connsiteY2" fmla="*/ 21667 h 90895"/>
                <a:gd name="connsiteX3" fmla="*/ 99958 w 163612"/>
                <a:gd name="connsiteY3" fmla="*/ 22509 h 90895"/>
                <a:gd name="connsiteX4" fmla="*/ 61846 w 163612"/>
                <a:gd name="connsiteY4" fmla="*/ 1616 h 90895"/>
                <a:gd name="connsiteX5" fmla="*/ 16693 w 163612"/>
                <a:gd name="connsiteY5" fmla="*/ 46769 h 90895"/>
                <a:gd name="connsiteX6" fmla="*/ 16999 w 163612"/>
                <a:gd name="connsiteY6" fmla="*/ 52279 h 90895"/>
                <a:gd name="connsiteX7" fmla="*/ 1616 w 163612"/>
                <a:gd name="connsiteY7" fmla="*/ 71412 h 90895"/>
                <a:gd name="connsiteX8" fmla="*/ 1616 w 163612"/>
                <a:gd name="connsiteY8" fmla="*/ 72407 h 90895"/>
                <a:gd name="connsiteX9" fmla="*/ 21208 w 163612"/>
                <a:gd name="connsiteY9" fmla="*/ 91998 h 90895"/>
                <a:gd name="connsiteX10" fmla="*/ 142585 w 163612"/>
                <a:gd name="connsiteY10" fmla="*/ 91998 h 90895"/>
                <a:gd name="connsiteX11" fmla="*/ 162177 w 163612"/>
                <a:gd name="connsiteY11" fmla="*/ 72407 h 90895"/>
                <a:gd name="connsiteX12" fmla="*/ 162177 w 163612"/>
                <a:gd name="connsiteY12" fmla="*/ 71412 h 90895"/>
                <a:gd name="connsiteX13" fmla="*/ 142585 w 163612"/>
                <a:gd name="connsiteY13" fmla="*/ 51743 h 9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612" h="90895">
                  <a:moveTo>
                    <a:pt x="142585" y="51743"/>
                  </a:moveTo>
                  <a:lnTo>
                    <a:pt x="137075" y="51743"/>
                  </a:lnTo>
                  <a:cubicBezTo>
                    <a:pt x="137075" y="35136"/>
                    <a:pt x="123606" y="21667"/>
                    <a:pt x="106999" y="21667"/>
                  </a:cubicBezTo>
                  <a:cubicBezTo>
                    <a:pt x="104550" y="21667"/>
                    <a:pt x="102177" y="21973"/>
                    <a:pt x="99958" y="22509"/>
                  </a:cubicBezTo>
                  <a:cubicBezTo>
                    <a:pt x="91922" y="9958"/>
                    <a:pt x="77917" y="1616"/>
                    <a:pt x="61846" y="1616"/>
                  </a:cubicBezTo>
                  <a:cubicBezTo>
                    <a:pt x="36897" y="1616"/>
                    <a:pt x="16693" y="21820"/>
                    <a:pt x="16693" y="46769"/>
                  </a:cubicBezTo>
                  <a:cubicBezTo>
                    <a:pt x="16693" y="48606"/>
                    <a:pt x="16846" y="50442"/>
                    <a:pt x="16999" y="52279"/>
                  </a:cubicBezTo>
                  <a:cubicBezTo>
                    <a:pt x="8198" y="54193"/>
                    <a:pt x="1616" y="61998"/>
                    <a:pt x="1616" y="71412"/>
                  </a:cubicBezTo>
                  <a:lnTo>
                    <a:pt x="1616" y="72407"/>
                  </a:lnTo>
                  <a:cubicBezTo>
                    <a:pt x="1616" y="83197"/>
                    <a:pt x="10417" y="91998"/>
                    <a:pt x="21208" y="91998"/>
                  </a:cubicBezTo>
                  <a:lnTo>
                    <a:pt x="142585" y="91998"/>
                  </a:lnTo>
                  <a:cubicBezTo>
                    <a:pt x="153376" y="91998"/>
                    <a:pt x="162177" y="83197"/>
                    <a:pt x="162177" y="72407"/>
                  </a:cubicBezTo>
                  <a:lnTo>
                    <a:pt x="162177" y="71412"/>
                  </a:lnTo>
                  <a:cubicBezTo>
                    <a:pt x="162177" y="60468"/>
                    <a:pt x="153376" y="51743"/>
                    <a:pt x="142585" y="51743"/>
                  </a:cubicBezTo>
                  <a:close/>
                </a:path>
              </a:pathLst>
            </a:custGeom>
            <a:solidFill>
              <a:srgbClr val="FFFFFF"/>
            </a:solidFill>
            <a:ln w="4517" cap="flat">
              <a:noFill/>
              <a:prstDash val="solid"/>
              <a:miter/>
            </a:ln>
          </p:spPr>
          <p:txBody>
            <a:bodyPr rtlCol="0" anchor="ctr"/>
            <a:lstStyle/>
            <a:p>
              <a:endParaRPr lang="en-US"/>
            </a:p>
          </p:txBody>
        </p:sp>
      </p:grpSp>
      <p:pic>
        <p:nvPicPr>
          <p:cNvPr id="80" name="Picture 2" descr="Logo, company name">
            <a:extLst>
              <a:ext uri="{FF2B5EF4-FFF2-40B4-BE49-F238E27FC236}">
                <a16:creationId xmlns:a16="http://schemas.microsoft.com/office/drawing/2014/main" id="{ECDDC12C-DA5E-2F44-B4DD-DBB6444E6D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429598" y="4134646"/>
            <a:ext cx="1366898" cy="623967"/>
          </a:xfrm>
          <a:prstGeom prst="rect">
            <a:avLst/>
          </a:prstGeom>
          <a:noFill/>
        </p:spPr>
      </p:pic>
      <p:grpSp>
        <p:nvGrpSpPr>
          <p:cNvPr id="7" name="Group 6" descr="Graphic showing data sources (ERP1, ERP2, ERP3) leading to ETL - Azure data factory. ADF leads to Data storage - Azure SQL Database serverless. Leading to Azure functions. Leading to Power BI visualization">
            <a:extLst>
              <a:ext uri="{FF2B5EF4-FFF2-40B4-BE49-F238E27FC236}">
                <a16:creationId xmlns:a16="http://schemas.microsoft.com/office/drawing/2014/main" id="{60C77750-410B-5544-91B9-0093AFAC3831}"/>
              </a:ext>
            </a:extLst>
          </p:cNvPr>
          <p:cNvGrpSpPr/>
          <p:nvPr/>
        </p:nvGrpSpPr>
        <p:grpSpPr>
          <a:xfrm>
            <a:off x="6334142" y="817666"/>
            <a:ext cx="5163662" cy="2925995"/>
            <a:chOff x="6334142" y="817666"/>
            <a:chExt cx="5163662" cy="2925995"/>
          </a:xfrm>
        </p:grpSpPr>
        <p:pic>
          <p:nvPicPr>
            <p:cNvPr id="82" name="Graphic 81">
              <a:extLst>
                <a:ext uri="{FF2B5EF4-FFF2-40B4-BE49-F238E27FC236}">
                  <a16:creationId xmlns:a16="http://schemas.microsoft.com/office/drawing/2014/main" id="{46B59DF2-AEC9-BF41-A90D-15FFFBF0E6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91653" y="1893956"/>
              <a:ext cx="716613" cy="716613"/>
            </a:xfrm>
            <a:prstGeom prst="rect">
              <a:avLst/>
            </a:prstGeom>
          </p:spPr>
        </p:pic>
        <p:pic>
          <p:nvPicPr>
            <p:cNvPr id="83" name="Graphic 82">
              <a:extLst>
                <a:ext uri="{FF2B5EF4-FFF2-40B4-BE49-F238E27FC236}">
                  <a16:creationId xmlns:a16="http://schemas.microsoft.com/office/drawing/2014/main" id="{9162F875-7BB5-6640-AF2D-1742F40BFD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6018" y="1829887"/>
              <a:ext cx="803458" cy="803458"/>
            </a:xfrm>
            <a:prstGeom prst="rect">
              <a:avLst/>
            </a:prstGeom>
          </p:spPr>
        </p:pic>
        <p:pic>
          <p:nvPicPr>
            <p:cNvPr id="84" name="Graphic 83">
              <a:extLst>
                <a:ext uri="{FF2B5EF4-FFF2-40B4-BE49-F238E27FC236}">
                  <a16:creationId xmlns:a16="http://schemas.microsoft.com/office/drawing/2014/main" id="{1ABF3292-E25E-1049-A45B-EF3D38B4E4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53456" y="1880256"/>
              <a:ext cx="527715" cy="527715"/>
            </a:xfrm>
            <a:prstGeom prst="rect">
              <a:avLst/>
            </a:prstGeom>
          </p:spPr>
        </p:pic>
        <p:pic>
          <p:nvPicPr>
            <p:cNvPr id="85" name="Graphic 84">
              <a:extLst>
                <a:ext uri="{FF2B5EF4-FFF2-40B4-BE49-F238E27FC236}">
                  <a16:creationId xmlns:a16="http://schemas.microsoft.com/office/drawing/2014/main" id="{423052B1-75FD-4144-99A5-9D8E9BD00B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596538" y="1156960"/>
              <a:ext cx="494316" cy="494316"/>
            </a:xfrm>
            <a:prstGeom prst="rect">
              <a:avLst/>
            </a:prstGeom>
          </p:spPr>
        </p:pic>
        <p:pic>
          <p:nvPicPr>
            <p:cNvPr id="86" name="Graphic 85">
              <a:extLst>
                <a:ext uri="{FF2B5EF4-FFF2-40B4-BE49-F238E27FC236}">
                  <a16:creationId xmlns:a16="http://schemas.microsoft.com/office/drawing/2014/main" id="{59B9E339-A3F3-9A47-8D18-5221144A6E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596538" y="2053454"/>
              <a:ext cx="494316" cy="494316"/>
            </a:xfrm>
            <a:prstGeom prst="rect">
              <a:avLst/>
            </a:prstGeom>
          </p:spPr>
        </p:pic>
        <p:pic>
          <p:nvPicPr>
            <p:cNvPr id="87" name="Graphic 86">
              <a:extLst>
                <a:ext uri="{FF2B5EF4-FFF2-40B4-BE49-F238E27FC236}">
                  <a16:creationId xmlns:a16="http://schemas.microsoft.com/office/drawing/2014/main" id="{85298392-3CA0-2A43-8BFC-F0CA465130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596538" y="2949948"/>
              <a:ext cx="494316" cy="494316"/>
            </a:xfrm>
            <a:prstGeom prst="rect">
              <a:avLst/>
            </a:prstGeom>
          </p:spPr>
        </p:pic>
        <p:sp>
          <p:nvSpPr>
            <p:cNvPr id="88" name="TextBox 87">
              <a:extLst>
                <a:ext uri="{FF2B5EF4-FFF2-40B4-BE49-F238E27FC236}">
                  <a16:creationId xmlns:a16="http://schemas.microsoft.com/office/drawing/2014/main" id="{01E3865F-F627-E54D-B298-91DDFDF5329B}"/>
                </a:ext>
              </a:extLst>
            </p:cNvPr>
            <p:cNvSpPr txBox="1"/>
            <p:nvPr/>
          </p:nvSpPr>
          <p:spPr>
            <a:xfrm>
              <a:off x="6625382" y="1615316"/>
              <a:ext cx="630595" cy="246221"/>
            </a:xfrm>
            <a:prstGeom prst="rect">
              <a:avLst/>
            </a:prstGeom>
            <a:noFill/>
          </p:spPr>
          <p:txBody>
            <a:bodyPr wrap="square" rtlCol="0">
              <a:spAutoFit/>
            </a:bodyPr>
            <a:lstStyle/>
            <a:p>
              <a:r>
                <a:rPr lang="en-US" sz="1000" dirty="0"/>
                <a:t>ERP 1</a:t>
              </a:r>
            </a:p>
          </p:txBody>
        </p:sp>
        <p:sp>
          <p:nvSpPr>
            <p:cNvPr id="89" name="TextBox 88">
              <a:extLst>
                <a:ext uri="{FF2B5EF4-FFF2-40B4-BE49-F238E27FC236}">
                  <a16:creationId xmlns:a16="http://schemas.microsoft.com/office/drawing/2014/main" id="{303FF6D3-A5F2-2C40-9650-03E7BC158FD3}"/>
                </a:ext>
              </a:extLst>
            </p:cNvPr>
            <p:cNvSpPr txBox="1"/>
            <p:nvPr/>
          </p:nvSpPr>
          <p:spPr>
            <a:xfrm>
              <a:off x="6625643" y="2512933"/>
              <a:ext cx="630595" cy="246221"/>
            </a:xfrm>
            <a:prstGeom prst="rect">
              <a:avLst/>
            </a:prstGeom>
            <a:noFill/>
          </p:spPr>
          <p:txBody>
            <a:bodyPr wrap="square" rtlCol="0">
              <a:spAutoFit/>
            </a:bodyPr>
            <a:lstStyle/>
            <a:p>
              <a:r>
                <a:rPr lang="en-US" sz="1000" dirty="0"/>
                <a:t>ERP 2</a:t>
              </a:r>
            </a:p>
          </p:txBody>
        </p:sp>
        <p:sp>
          <p:nvSpPr>
            <p:cNvPr id="90" name="TextBox 89">
              <a:extLst>
                <a:ext uri="{FF2B5EF4-FFF2-40B4-BE49-F238E27FC236}">
                  <a16:creationId xmlns:a16="http://schemas.microsoft.com/office/drawing/2014/main" id="{369696D0-CE38-B542-92AC-A9FB1718CF45}"/>
                </a:ext>
              </a:extLst>
            </p:cNvPr>
            <p:cNvSpPr txBox="1"/>
            <p:nvPr/>
          </p:nvSpPr>
          <p:spPr>
            <a:xfrm>
              <a:off x="6620402" y="3428679"/>
              <a:ext cx="630595" cy="246221"/>
            </a:xfrm>
            <a:prstGeom prst="rect">
              <a:avLst/>
            </a:prstGeom>
            <a:noFill/>
          </p:spPr>
          <p:txBody>
            <a:bodyPr wrap="square" rtlCol="0">
              <a:spAutoFit/>
            </a:bodyPr>
            <a:lstStyle/>
            <a:p>
              <a:r>
                <a:rPr lang="en-US" sz="1000" dirty="0"/>
                <a:t>ERP 3</a:t>
              </a:r>
            </a:p>
          </p:txBody>
        </p:sp>
        <p:sp>
          <p:nvSpPr>
            <p:cNvPr id="91" name="TextBox 90">
              <a:extLst>
                <a:ext uri="{FF2B5EF4-FFF2-40B4-BE49-F238E27FC236}">
                  <a16:creationId xmlns:a16="http://schemas.microsoft.com/office/drawing/2014/main" id="{969C5804-652C-DD40-B692-FD68A9AA060D}"/>
                </a:ext>
              </a:extLst>
            </p:cNvPr>
            <p:cNvSpPr txBox="1"/>
            <p:nvPr/>
          </p:nvSpPr>
          <p:spPr>
            <a:xfrm>
              <a:off x="6384348" y="838110"/>
              <a:ext cx="1086958" cy="276999"/>
            </a:xfrm>
            <a:prstGeom prst="rect">
              <a:avLst/>
            </a:prstGeom>
            <a:noFill/>
          </p:spPr>
          <p:txBody>
            <a:bodyPr wrap="square" rtlCol="0">
              <a:spAutoFit/>
            </a:bodyPr>
            <a:lstStyle/>
            <a:p>
              <a:r>
                <a:rPr lang="en-US" sz="1200" dirty="0"/>
                <a:t>Data Sources</a:t>
              </a:r>
            </a:p>
          </p:txBody>
        </p:sp>
        <p:sp>
          <p:nvSpPr>
            <p:cNvPr id="92" name="Rectangle 91">
              <a:extLst>
                <a:ext uri="{FF2B5EF4-FFF2-40B4-BE49-F238E27FC236}">
                  <a16:creationId xmlns:a16="http://schemas.microsoft.com/office/drawing/2014/main" id="{8DB119D4-B7BA-9742-8569-45E396CC3764}"/>
                </a:ext>
              </a:extLst>
            </p:cNvPr>
            <p:cNvSpPr/>
            <p:nvPr/>
          </p:nvSpPr>
          <p:spPr>
            <a:xfrm>
              <a:off x="6334142" y="819959"/>
              <a:ext cx="1086958" cy="291124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A84E588D-9997-424D-9D13-934510B500A6}"/>
                </a:ext>
              </a:extLst>
            </p:cNvPr>
            <p:cNvSpPr txBox="1"/>
            <p:nvPr/>
          </p:nvSpPr>
          <p:spPr>
            <a:xfrm>
              <a:off x="7627107" y="2610902"/>
              <a:ext cx="851197" cy="400110"/>
            </a:xfrm>
            <a:prstGeom prst="rect">
              <a:avLst/>
            </a:prstGeom>
            <a:noFill/>
          </p:spPr>
          <p:txBody>
            <a:bodyPr wrap="square" rtlCol="0">
              <a:spAutoFit/>
            </a:bodyPr>
            <a:lstStyle/>
            <a:p>
              <a:r>
                <a:rPr lang="en-US" sz="1000" dirty="0"/>
                <a:t>Azure Data Factory</a:t>
              </a:r>
            </a:p>
          </p:txBody>
        </p:sp>
        <p:sp>
          <p:nvSpPr>
            <p:cNvPr id="94" name="TextBox 93">
              <a:extLst>
                <a:ext uri="{FF2B5EF4-FFF2-40B4-BE49-F238E27FC236}">
                  <a16:creationId xmlns:a16="http://schemas.microsoft.com/office/drawing/2014/main" id="{A817834B-5E9F-D047-A2FC-AB9381C38A1E}"/>
                </a:ext>
              </a:extLst>
            </p:cNvPr>
            <p:cNvSpPr txBox="1"/>
            <p:nvPr/>
          </p:nvSpPr>
          <p:spPr>
            <a:xfrm>
              <a:off x="8550421" y="2610901"/>
              <a:ext cx="1260555" cy="553998"/>
            </a:xfrm>
            <a:prstGeom prst="rect">
              <a:avLst/>
            </a:prstGeom>
            <a:noFill/>
          </p:spPr>
          <p:txBody>
            <a:bodyPr wrap="square" rtlCol="0">
              <a:spAutoFit/>
            </a:bodyPr>
            <a:lstStyle/>
            <a:p>
              <a:r>
                <a:rPr lang="en-US" sz="1000" dirty="0"/>
                <a:t>Azure SQL Database serverless</a:t>
              </a:r>
            </a:p>
          </p:txBody>
        </p:sp>
        <p:cxnSp>
          <p:nvCxnSpPr>
            <p:cNvPr id="100" name="Straight Arrow Connector 99">
              <a:extLst>
                <a:ext uri="{FF2B5EF4-FFF2-40B4-BE49-F238E27FC236}">
                  <a16:creationId xmlns:a16="http://schemas.microsoft.com/office/drawing/2014/main" id="{542F1603-7AA4-DD45-854C-70B9757D356A}"/>
                </a:ext>
              </a:extLst>
            </p:cNvPr>
            <p:cNvCxnSpPr>
              <a:cxnSpLocks/>
              <a:stCxn id="85" idx="1"/>
              <a:endCxn id="82" idx="1"/>
            </p:cNvCxnSpPr>
            <p:nvPr/>
          </p:nvCxnSpPr>
          <p:spPr>
            <a:xfrm>
              <a:off x="7090855" y="1404118"/>
              <a:ext cx="600798" cy="848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4598644-CB3E-124C-85B2-323B6028EE65}"/>
                </a:ext>
              </a:extLst>
            </p:cNvPr>
            <p:cNvCxnSpPr>
              <a:cxnSpLocks/>
              <a:stCxn id="87" idx="1"/>
              <a:endCxn id="82" idx="1"/>
            </p:cNvCxnSpPr>
            <p:nvPr/>
          </p:nvCxnSpPr>
          <p:spPr>
            <a:xfrm flipV="1">
              <a:off x="7090855" y="2252262"/>
              <a:ext cx="600798" cy="944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05CF676-55E9-4648-94DC-CB1AD6A0D621}"/>
                </a:ext>
              </a:extLst>
            </p:cNvPr>
            <p:cNvCxnSpPr>
              <a:cxnSpLocks/>
              <a:endCxn id="82" idx="1"/>
            </p:cNvCxnSpPr>
            <p:nvPr/>
          </p:nvCxnSpPr>
          <p:spPr>
            <a:xfrm>
              <a:off x="7148482" y="2252262"/>
              <a:ext cx="543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53298C7-BFBE-234B-A12F-DB2C2191DA01}"/>
                </a:ext>
              </a:extLst>
            </p:cNvPr>
            <p:cNvCxnSpPr>
              <a:cxnSpLocks/>
              <a:stCxn id="82" idx="3"/>
            </p:cNvCxnSpPr>
            <p:nvPr/>
          </p:nvCxnSpPr>
          <p:spPr>
            <a:xfrm flipV="1">
              <a:off x="8408266" y="2252262"/>
              <a:ext cx="1870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BB78DB5-56F3-BF48-B740-4B88FE1EC9CF}"/>
                </a:ext>
              </a:extLst>
            </p:cNvPr>
            <p:cNvCxnSpPr>
              <a:cxnSpLocks/>
            </p:cNvCxnSpPr>
            <p:nvPr/>
          </p:nvCxnSpPr>
          <p:spPr>
            <a:xfrm>
              <a:off x="9225527" y="2225795"/>
              <a:ext cx="305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50E392A-61E2-AD4E-B799-DC215B2ED663}"/>
                </a:ext>
              </a:extLst>
            </p:cNvPr>
            <p:cNvSpPr/>
            <p:nvPr/>
          </p:nvSpPr>
          <p:spPr>
            <a:xfrm>
              <a:off x="7483140" y="819959"/>
              <a:ext cx="1854499" cy="29237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43541324-5E8E-FE47-BC3E-2891E949B778}"/>
                </a:ext>
              </a:extLst>
            </p:cNvPr>
            <p:cNvSpPr txBox="1"/>
            <p:nvPr/>
          </p:nvSpPr>
          <p:spPr>
            <a:xfrm>
              <a:off x="7683496" y="836671"/>
              <a:ext cx="507909" cy="276999"/>
            </a:xfrm>
            <a:prstGeom prst="rect">
              <a:avLst/>
            </a:prstGeom>
            <a:noFill/>
          </p:spPr>
          <p:txBody>
            <a:bodyPr wrap="square" rtlCol="0">
              <a:spAutoFit/>
            </a:bodyPr>
            <a:lstStyle/>
            <a:p>
              <a:r>
                <a:rPr lang="en-US" sz="1200" dirty="0"/>
                <a:t>ETL</a:t>
              </a:r>
            </a:p>
          </p:txBody>
        </p:sp>
        <p:sp>
          <p:nvSpPr>
            <p:cNvPr id="140" name="TextBox 139">
              <a:extLst>
                <a:ext uri="{FF2B5EF4-FFF2-40B4-BE49-F238E27FC236}">
                  <a16:creationId xmlns:a16="http://schemas.microsoft.com/office/drawing/2014/main" id="{6E311958-52EF-8149-8822-5BA6C816B296}"/>
                </a:ext>
              </a:extLst>
            </p:cNvPr>
            <p:cNvSpPr txBox="1"/>
            <p:nvPr/>
          </p:nvSpPr>
          <p:spPr>
            <a:xfrm>
              <a:off x="8414914" y="836671"/>
              <a:ext cx="1066118" cy="461665"/>
            </a:xfrm>
            <a:prstGeom prst="rect">
              <a:avLst/>
            </a:prstGeom>
            <a:noFill/>
          </p:spPr>
          <p:txBody>
            <a:bodyPr wrap="square" rtlCol="0">
              <a:spAutoFit/>
            </a:bodyPr>
            <a:lstStyle/>
            <a:p>
              <a:pPr algn="ctr"/>
              <a:r>
                <a:rPr lang="en-US" sz="1200" dirty="0"/>
                <a:t>Data</a:t>
              </a:r>
              <a:br>
                <a:rPr lang="en-US" sz="1200" dirty="0"/>
              </a:br>
              <a:r>
                <a:rPr lang="en-US" sz="1200" dirty="0"/>
                <a:t>Storage</a:t>
              </a:r>
            </a:p>
          </p:txBody>
        </p:sp>
        <p:sp>
          <p:nvSpPr>
            <p:cNvPr id="141" name="TextBox 140">
              <a:extLst>
                <a:ext uri="{FF2B5EF4-FFF2-40B4-BE49-F238E27FC236}">
                  <a16:creationId xmlns:a16="http://schemas.microsoft.com/office/drawing/2014/main" id="{CCEAF618-D373-454E-A926-A2F87D519D81}"/>
                </a:ext>
              </a:extLst>
            </p:cNvPr>
            <p:cNvSpPr txBox="1"/>
            <p:nvPr/>
          </p:nvSpPr>
          <p:spPr>
            <a:xfrm>
              <a:off x="10424041" y="831747"/>
              <a:ext cx="1073763" cy="276999"/>
            </a:xfrm>
            <a:prstGeom prst="rect">
              <a:avLst/>
            </a:prstGeom>
            <a:noFill/>
          </p:spPr>
          <p:txBody>
            <a:bodyPr wrap="square" rtlCol="0">
              <a:spAutoFit/>
            </a:bodyPr>
            <a:lstStyle/>
            <a:p>
              <a:r>
                <a:rPr lang="en-US" sz="1200" dirty="0"/>
                <a:t>Visualization</a:t>
              </a:r>
            </a:p>
          </p:txBody>
        </p:sp>
        <p:sp>
          <p:nvSpPr>
            <p:cNvPr id="142" name="Rectangle 141">
              <a:extLst>
                <a:ext uri="{FF2B5EF4-FFF2-40B4-BE49-F238E27FC236}">
                  <a16:creationId xmlns:a16="http://schemas.microsoft.com/office/drawing/2014/main" id="{CCE1D363-9998-C54B-B6E7-7741BE0A94EC}"/>
                </a:ext>
              </a:extLst>
            </p:cNvPr>
            <p:cNvSpPr/>
            <p:nvPr/>
          </p:nvSpPr>
          <p:spPr>
            <a:xfrm>
              <a:off x="10373835" y="817666"/>
              <a:ext cx="1086958" cy="291523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7F1E741F-4315-5A4C-AA93-B118274789BF}"/>
                </a:ext>
              </a:extLst>
            </p:cNvPr>
            <p:cNvSpPr txBox="1"/>
            <p:nvPr/>
          </p:nvSpPr>
          <p:spPr>
            <a:xfrm>
              <a:off x="9283046" y="2610900"/>
              <a:ext cx="1162509" cy="400110"/>
            </a:xfrm>
            <a:prstGeom prst="rect">
              <a:avLst/>
            </a:prstGeom>
            <a:noFill/>
          </p:spPr>
          <p:txBody>
            <a:bodyPr wrap="square" rtlCol="0">
              <a:spAutoFit/>
            </a:bodyPr>
            <a:lstStyle/>
            <a:p>
              <a:pPr algn="ctr"/>
              <a:r>
                <a:rPr lang="en-US" sz="1000" dirty="0"/>
                <a:t>Azure</a:t>
              </a:r>
              <a:br>
                <a:rPr lang="en-US" sz="1000" dirty="0"/>
              </a:br>
              <a:r>
                <a:rPr lang="en-US" sz="1000" dirty="0"/>
                <a:t>Functions</a:t>
              </a:r>
            </a:p>
          </p:txBody>
        </p:sp>
        <p:sp>
          <p:nvSpPr>
            <p:cNvPr id="144" name="TextBox 143">
              <a:extLst>
                <a:ext uri="{FF2B5EF4-FFF2-40B4-BE49-F238E27FC236}">
                  <a16:creationId xmlns:a16="http://schemas.microsoft.com/office/drawing/2014/main" id="{A8239B19-F386-F344-9A62-75EFEBA4129E}"/>
                </a:ext>
              </a:extLst>
            </p:cNvPr>
            <p:cNvSpPr txBox="1"/>
            <p:nvPr/>
          </p:nvSpPr>
          <p:spPr>
            <a:xfrm>
              <a:off x="10662197" y="2610900"/>
              <a:ext cx="798596" cy="246221"/>
            </a:xfrm>
            <a:prstGeom prst="rect">
              <a:avLst/>
            </a:prstGeom>
            <a:noFill/>
          </p:spPr>
          <p:txBody>
            <a:bodyPr wrap="square" rtlCol="0">
              <a:spAutoFit/>
            </a:bodyPr>
            <a:lstStyle/>
            <a:p>
              <a:r>
                <a:rPr lang="en-US" sz="1000" dirty="0"/>
                <a:t>Power BI</a:t>
              </a:r>
            </a:p>
          </p:txBody>
        </p:sp>
        <p:cxnSp>
          <p:nvCxnSpPr>
            <p:cNvPr id="145" name="Straight Arrow Connector 144">
              <a:extLst>
                <a:ext uri="{FF2B5EF4-FFF2-40B4-BE49-F238E27FC236}">
                  <a16:creationId xmlns:a16="http://schemas.microsoft.com/office/drawing/2014/main" id="{CBB73D86-A18A-7B43-B152-10C98E044364}"/>
                </a:ext>
              </a:extLst>
            </p:cNvPr>
            <p:cNvCxnSpPr>
              <a:cxnSpLocks/>
            </p:cNvCxnSpPr>
            <p:nvPr/>
          </p:nvCxnSpPr>
          <p:spPr>
            <a:xfrm>
              <a:off x="10244691" y="2221903"/>
              <a:ext cx="3996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6" name="Graphic 145">
              <a:extLst>
                <a:ext uri="{FF2B5EF4-FFF2-40B4-BE49-F238E27FC236}">
                  <a16:creationId xmlns:a16="http://schemas.microsoft.com/office/drawing/2014/main" id="{BB626C82-63EA-C842-B823-42E436E69B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9892" y="1968503"/>
              <a:ext cx="544430" cy="544430"/>
            </a:xfrm>
            <a:prstGeom prst="rect">
              <a:avLst/>
            </a:prstGeom>
          </p:spPr>
        </p:pic>
      </p:grpSp>
    </p:spTree>
    <p:extLst>
      <p:ext uri="{BB962C8B-B14F-4D97-AF65-F5344CB8AC3E}">
        <p14:creationId xmlns:p14="http://schemas.microsoft.com/office/powerpoint/2010/main" val="6662671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3B190-64B7-4345-982D-294E1E2EA842}"/>
              </a:ext>
            </a:extLst>
          </p:cNvPr>
          <p:cNvSpPr>
            <a:spLocks noGrp="1"/>
          </p:cNvSpPr>
          <p:nvPr>
            <p:ph type="title"/>
          </p:nvPr>
        </p:nvSpPr>
        <p:spPr>
          <a:xfrm>
            <a:off x="588262" y="457200"/>
            <a:ext cx="5144323" cy="2154436"/>
          </a:xfrm>
        </p:spPr>
        <p:txBody>
          <a:bodyPr/>
          <a:lstStyle/>
          <a:p>
            <a:pPr>
              <a:spcBef>
                <a:spcPts val="1000"/>
              </a:spcBef>
            </a:pPr>
            <a:r>
              <a:rPr lang="en-US" sz="1200" b="1" spc="0" dirty="0">
                <a:ln>
                  <a:noFill/>
                </a:ln>
                <a:solidFill>
                  <a:srgbClr val="0078D4"/>
                </a:solidFill>
                <a:latin typeface="Segoe UI"/>
              </a:rPr>
              <a:t>Case study </a:t>
            </a:r>
            <a:br>
              <a:rPr lang="en-US" sz="1200" b="1" spc="0" dirty="0">
                <a:ln>
                  <a:noFill/>
                </a:ln>
                <a:solidFill>
                  <a:srgbClr val="0078D4"/>
                </a:solidFill>
                <a:latin typeface="Segoe UI"/>
              </a:rPr>
            </a:br>
            <a:r>
              <a:rPr lang="en-US" sz="3200" b="1" dirty="0"/>
              <a:t>Camp management software provider is always prepared with Azure SQL Database serverless</a:t>
            </a:r>
            <a:endParaRPr lang="en-US" sz="3200" dirty="0"/>
          </a:p>
        </p:txBody>
      </p:sp>
      <p:sp>
        <p:nvSpPr>
          <p:cNvPr id="95" name="Round Same Side Corner Rectangle 94">
            <a:extLst>
              <a:ext uri="{FF2B5EF4-FFF2-40B4-BE49-F238E27FC236}">
                <a16:creationId xmlns:a16="http://schemas.microsoft.com/office/drawing/2014/main" id="{BCA04CFE-2233-A549-9155-0E2C50EA5936}"/>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 Same Side Corner Rectangle 95">
            <a:extLst>
              <a:ext uri="{FF2B5EF4-FFF2-40B4-BE49-F238E27FC236}">
                <a16:creationId xmlns:a16="http://schemas.microsoft.com/office/drawing/2014/main" id="{1D525E46-B402-F248-8F33-A7065BAA955B}"/>
              </a:ext>
              <a:ext uri="{C183D7F6-B498-43B3-948B-1728B52AA6E4}">
                <adec:decorative xmlns:adec="http://schemas.microsoft.com/office/drawing/2017/decorative" val="1"/>
              </a:ext>
            </a:extLst>
          </p:cNvPr>
          <p:cNvSpPr/>
          <p:nvPr/>
        </p:nvSpPr>
        <p:spPr bwMode="auto">
          <a:xfrm>
            <a:off x="6182359" y="552449"/>
            <a:ext cx="5435601" cy="3276601"/>
          </a:xfrm>
          <a:prstGeom prst="round2SameRect">
            <a:avLst>
              <a:gd name="adj1" fmla="val 6202"/>
              <a:gd name="adj2" fmla="val 0"/>
            </a:avLst>
          </a:prstGeom>
          <a:solidFill>
            <a:schemeClr val="bg1"/>
          </a:solidFill>
          <a:ln>
            <a:noFill/>
            <a:headEnd type="none" w="med" len="med"/>
            <a:tailEnd type="none" w="med" len="med"/>
          </a:ln>
          <a:effectLst>
            <a:outerShdw blurRad="268285" algn="tl" rotWithShape="0">
              <a:schemeClr val="tx1">
                <a:alpha val="21651"/>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2" name="Text Placeholder 1">
            <a:extLst>
              <a:ext uri="{FF2B5EF4-FFF2-40B4-BE49-F238E27FC236}">
                <a16:creationId xmlns:a16="http://schemas.microsoft.com/office/drawing/2014/main" id="{EAA2FBB9-0B63-42D3-8D57-CD69FBEF38F3}"/>
              </a:ext>
            </a:extLst>
          </p:cNvPr>
          <p:cNvSpPr>
            <a:spLocks noGrp="1"/>
          </p:cNvSpPr>
          <p:nvPr>
            <p:ph type="body" sz="quarter" idx="4294967295"/>
          </p:nvPr>
        </p:nvSpPr>
        <p:spPr>
          <a:xfrm>
            <a:off x="590550" y="2933578"/>
            <a:ext cx="5229958" cy="2754600"/>
          </a:xfrm>
        </p:spPr>
        <p:txBody>
          <a:bodyPr/>
          <a:lstStyle/>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Challenge</a:t>
            </a:r>
          </a:p>
          <a:p>
            <a:pPr marL="1588" lvl="1" indent="0">
              <a:spcBef>
                <a:spcPts val="0"/>
              </a:spcBef>
              <a:spcAft>
                <a:spcPts val="600"/>
              </a:spcAft>
              <a:buNone/>
            </a:pPr>
            <a:r>
              <a:rPr lang="en-US" sz="1600" dirty="0"/>
              <a:t>Unpredictable spikes in usage volumes</a:t>
            </a:r>
          </a:p>
          <a:p>
            <a:pPr marL="1588" lvl="1" indent="0">
              <a:spcBef>
                <a:spcPts val="0"/>
              </a:spcBef>
              <a:spcAft>
                <a:spcPts val="600"/>
              </a:spcAft>
              <a:buNone/>
            </a:pPr>
            <a:r>
              <a:rPr lang="en-US" sz="1600" dirty="0"/>
              <a:t>Managing compute costs</a:t>
            </a:r>
          </a:p>
          <a:p>
            <a:pPr marL="1588" lvl="1" indent="0">
              <a:spcBef>
                <a:spcPts val="0"/>
              </a:spcBef>
              <a:spcAft>
                <a:spcPts val="600"/>
              </a:spcAft>
              <a:buNone/>
            </a:pPr>
            <a:r>
              <a:rPr lang="en-US" sz="1600" dirty="0"/>
              <a:t>Planning for the peak loads</a:t>
            </a:r>
            <a:br>
              <a:rPr lang="en-US" sz="1600" dirty="0"/>
            </a:br>
            <a:endParaRPr lang="en-US" sz="1600" dirty="0"/>
          </a:p>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Impact</a:t>
            </a:r>
          </a:p>
          <a:p>
            <a:pPr marL="1588" lvl="1" indent="0">
              <a:spcBef>
                <a:spcPts val="0"/>
              </a:spcBef>
              <a:spcAft>
                <a:spcPts val="600"/>
              </a:spcAft>
              <a:buNone/>
            </a:pPr>
            <a:r>
              <a:rPr lang="en-US" sz="1600" dirty="0"/>
              <a:t>Uninterrupted service for customers</a:t>
            </a:r>
          </a:p>
          <a:p>
            <a:pPr marL="1588" lvl="1" indent="0">
              <a:spcBef>
                <a:spcPts val="0"/>
              </a:spcBef>
              <a:spcAft>
                <a:spcPts val="600"/>
              </a:spcAft>
              <a:buNone/>
            </a:pPr>
            <a:r>
              <a:rPr lang="en-US" sz="1600" dirty="0"/>
              <a:t>Up to 60% cost saving reduction</a:t>
            </a:r>
          </a:p>
          <a:p>
            <a:pPr marL="1588" lvl="1" indent="0">
              <a:spcBef>
                <a:spcPts val="0"/>
              </a:spcBef>
              <a:spcAft>
                <a:spcPts val="600"/>
              </a:spcAft>
              <a:buNone/>
            </a:pPr>
            <a:r>
              <a:rPr lang="en-US" sz="1600" dirty="0"/>
              <a:t>Time saving with no need to plan for peak loads</a:t>
            </a:r>
          </a:p>
        </p:txBody>
      </p:sp>
      <p:sp>
        <p:nvSpPr>
          <p:cNvPr id="3" name="Content Placeholder 2">
            <a:extLst>
              <a:ext uri="{FF2B5EF4-FFF2-40B4-BE49-F238E27FC236}">
                <a16:creationId xmlns:a16="http://schemas.microsoft.com/office/drawing/2014/main" id="{8509A3BC-486F-4385-939F-5ECA81F88588}"/>
              </a:ext>
            </a:extLst>
          </p:cNvPr>
          <p:cNvSpPr>
            <a:spLocks noGrp="1"/>
          </p:cNvSpPr>
          <p:nvPr>
            <p:ph sz="quarter" idx="4294967295"/>
          </p:nvPr>
        </p:nvSpPr>
        <p:spPr>
          <a:xfrm>
            <a:off x="6448425" y="4986338"/>
            <a:ext cx="4962525" cy="1169551"/>
          </a:xfrm>
        </p:spPr>
        <p:txBody>
          <a:bodyPr/>
          <a:lstStyle/>
          <a:p>
            <a:pPr marL="0" indent="0" defTabSz="914400">
              <a:spcBef>
                <a:spcPts val="0"/>
              </a:spcBef>
              <a:buSzTx/>
              <a:buNone/>
            </a:pPr>
            <a:r>
              <a:rPr lang="en-US" sz="1600" b="1" dirty="0">
                <a:solidFill>
                  <a:schemeClr val="bg1"/>
                </a:solidFill>
                <a:latin typeface="Segoe UI"/>
                <a:cs typeface="+mn-cs"/>
              </a:rPr>
              <a:t>“Azure SQL Database serverless is easy to manage, and it just works—without any change to the security model, to access, or any other environmental controls.” </a:t>
            </a:r>
            <a:br>
              <a:rPr lang="en-US" sz="1600" dirty="0">
                <a:solidFill>
                  <a:schemeClr val="bg1"/>
                </a:solidFill>
                <a:latin typeface="Segoe UI"/>
                <a:cs typeface="Segoe UI" panose="020B0502040204020203" pitchFamily="34" charset="0"/>
              </a:rPr>
            </a:br>
            <a:r>
              <a:rPr lang="en-US" sz="1200" i="1" dirty="0">
                <a:solidFill>
                  <a:schemeClr val="bg1"/>
                </a:solidFill>
                <a:latin typeface="Segoe UI"/>
                <a:cs typeface="+mn-cs"/>
              </a:rPr>
              <a:t>Michael </a:t>
            </a:r>
            <a:r>
              <a:rPr lang="en-US" sz="1200" i="1" dirty="0" err="1">
                <a:solidFill>
                  <a:schemeClr val="bg1"/>
                </a:solidFill>
                <a:latin typeface="Segoe UI"/>
                <a:cs typeface="+mn-cs"/>
              </a:rPr>
              <a:t>Aird</a:t>
            </a:r>
            <a:r>
              <a:rPr lang="en-US" sz="1200" i="1" dirty="0">
                <a:solidFill>
                  <a:schemeClr val="bg1"/>
                </a:solidFill>
                <a:latin typeface="Segoe UI"/>
                <a:cs typeface="+mn-cs"/>
              </a:rPr>
              <a:t>, Chief Technology Officer, </a:t>
            </a:r>
            <a:r>
              <a:rPr lang="en-US" sz="1200" i="1" dirty="0" err="1">
                <a:solidFill>
                  <a:schemeClr val="bg1"/>
                </a:solidFill>
                <a:latin typeface="Segoe UI"/>
                <a:cs typeface="+mn-cs"/>
              </a:rPr>
              <a:t>CampBrain</a:t>
            </a:r>
            <a:endParaRPr lang="en-US" sz="1200" i="1" dirty="0">
              <a:solidFill>
                <a:schemeClr val="bg1"/>
              </a:solidFill>
              <a:latin typeface="Segoe UI"/>
              <a:cs typeface="+mn-cs"/>
            </a:endParaRPr>
          </a:p>
        </p:txBody>
      </p:sp>
      <p:grpSp>
        <p:nvGrpSpPr>
          <p:cNvPr id="74" name="serverless">
            <a:extLst>
              <a:ext uri="{FF2B5EF4-FFF2-40B4-BE49-F238E27FC236}">
                <a16:creationId xmlns:a16="http://schemas.microsoft.com/office/drawing/2014/main" id="{06634DF7-1F33-B648-8E2D-EC27F3BAD035}"/>
              </a:ext>
              <a:ext uri="{C183D7F6-B498-43B3-948B-1728B52AA6E4}">
                <adec:decorative xmlns:adec="http://schemas.microsoft.com/office/drawing/2017/decorative" val="1"/>
              </a:ext>
            </a:extLst>
          </p:cNvPr>
          <p:cNvGrpSpPr/>
          <p:nvPr/>
        </p:nvGrpSpPr>
        <p:grpSpPr>
          <a:xfrm>
            <a:off x="37322" y="6047695"/>
            <a:ext cx="653143" cy="653140"/>
            <a:chOff x="2577128" y="2114551"/>
            <a:chExt cx="440844" cy="440842"/>
          </a:xfrm>
        </p:grpSpPr>
        <p:sp>
          <p:nvSpPr>
            <p:cNvPr id="75" name="Freeform: Shape 59">
              <a:extLst>
                <a:ext uri="{FF2B5EF4-FFF2-40B4-BE49-F238E27FC236}">
                  <a16:creationId xmlns:a16="http://schemas.microsoft.com/office/drawing/2014/main" id="{74DDF8D5-5EFD-A840-A070-528E2E4F4FB9}"/>
                </a:ext>
                <a:ext uri="{C183D7F6-B498-43B3-948B-1728B52AA6E4}">
                  <adec:decorative xmlns:adec="http://schemas.microsoft.com/office/drawing/2017/decorative" val="1"/>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chemeClr val="tx1"/>
            </a:solidFill>
            <a:ln w="4517" cap="flat">
              <a:noFill/>
              <a:prstDash val="solid"/>
              <a:miter/>
            </a:ln>
          </p:spPr>
          <p:txBody>
            <a:bodyPr rtlCol="0" anchor="ctr"/>
            <a:lstStyle/>
            <a:p>
              <a:endParaRPr lang="en-US"/>
            </a:p>
          </p:txBody>
        </p:sp>
        <p:sp>
          <p:nvSpPr>
            <p:cNvPr id="76" name="Freeform: Shape 60">
              <a:extLst>
                <a:ext uri="{FF2B5EF4-FFF2-40B4-BE49-F238E27FC236}">
                  <a16:creationId xmlns:a16="http://schemas.microsoft.com/office/drawing/2014/main" id="{263D3D6E-80D5-E84F-9D3A-A73ADB483BCD}"/>
                </a:ext>
                <a:ext uri="{C183D7F6-B498-43B3-948B-1728B52AA6E4}">
                  <adec:decorative xmlns:adec="http://schemas.microsoft.com/office/drawing/2017/decorative" val="1"/>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0078D4"/>
            </a:solidFill>
            <a:ln w="4517" cap="flat">
              <a:noFill/>
              <a:prstDash val="solid"/>
              <a:miter/>
            </a:ln>
          </p:spPr>
          <p:txBody>
            <a:bodyPr rtlCol="0" anchor="ctr"/>
            <a:lstStyle/>
            <a:p>
              <a:endParaRPr lang="en-US"/>
            </a:p>
          </p:txBody>
        </p:sp>
        <p:sp>
          <p:nvSpPr>
            <p:cNvPr id="77" name="Freeform: Shape 61">
              <a:extLst>
                <a:ext uri="{FF2B5EF4-FFF2-40B4-BE49-F238E27FC236}">
                  <a16:creationId xmlns:a16="http://schemas.microsoft.com/office/drawing/2014/main" id="{BA72908D-743B-B643-9A43-D66BC6409533}"/>
                </a:ext>
                <a:ext uri="{C183D7F6-B498-43B3-948B-1728B52AA6E4}">
                  <adec:decorative xmlns:adec="http://schemas.microsoft.com/office/drawing/2017/decorative" val="1"/>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0078D4"/>
            </a:solidFill>
            <a:ln w="4517" cap="flat">
              <a:noFill/>
              <a:prstDash val="solid"/>
              <a:miter/>
            </a:ln>
          </p:spPr>
          <p:txBody>
            <a:bodyPr rtlCol="0" anchor="ctr"/>
            <a:lstStyle/>
            <a:p>
              <a:endParaRPr lang="en-US"/>
            </a:p>
          </p:txBody>
        </p:sp>
        <p:sp>
          <p:nvSpPr>
            <p:cNvPr id="78" name="Freeform: Shape 62">
              <a:extLst>
                <a:ext uri="{FF2B5EF4-FFF2-40B4-BE49-F238E27FC236}">
                  <a16:creationId xmlns:a16="http://schemas.microsoft.com/office/drawing/2014/main" id="{BA31544F-308D-A849-B003-5B57C6ABAB1F}"/>
                </a:ext>
                <a:ext uri="{C183D7F6-B498-43B3-948B-1728B52AA6E4}">
                  <adec:decorative xmlns:adec="http://schemas.microsoft.com/office/drawing/2017/decorative" val="1"/>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0078D4"/>
            </a:solidFill>
            <a:ln w="4517" cap="flat">
              <a:noFill/>
              <a:prstDash val="solid"/>
              <a:miter/>
            </a:ln>
          </p:spPr>
          <p:txBody>
            <a:bodyPr rtlCol="0" anchor="ctr"/>
            <a:lstStyle/>
            <a:p>
              <a:endParaRPr lang="en-US"/>
            </a:p>
          </p:txBody>
        </p:sp>
        <p:sp>
          <p:nvSpPr>
            <p:cNvPr id="79" name="Freeform: Shape 63">
              <a:extLst>
                <a:ext uri="{FF2B5EF4-FFF2-40B4-BE49-F238E27FC236}">
                  <a16:creationId xmlns:a16="http://schemas.microsoft.com/office/drawing/2014/main" id="{81488DF8-1694-D248-AA9D-B492E2C8B774}"/>
                </a:ext>
                <a:ext uri="{C183D7F6-B498-43B3-948B-1728B52AA6E4}">
                  <adec:decorative xmlns:adec="http://schemas.microsoft.com/office/drawing/2017/decorative" val="1"/>
                </a:ext>
              </a:extLst>
            </p:cNvPr>
            <p:cNvSpPr/>
            <p:nvPr/>
          </p:nvSpPr>
          <p:spPr>
            <a:xfrm>
              <a:off x="2716515" y="2253698"/>
              <a:ext cx="163612" cy="90895"/>
            </a:xfrm>
            <a:custGeom>
              <a:avLst/>
              <a:gdLst>
                <a:gd name="connsiteX0" fmla="*/ 142585 w 163612"/>
                <a:gd name="connsiteY0" fmla="*/ 51743 h 90895"/>
                <a:gd name="connsiteX1" fmla="*/ 137075 w 163612"/>
                <a:gd name="connsiteY1" fmla="*/ 51743 h 90895"/>
                <a:gd name="connsiteX2" fmla="*/ 106999 w 163612"/>
                <a:gd name="connsiteY2" fmla="*/ 21667 h 90895"/>
                <a:gd name="connsiteX3" fmla="*/ 99958 w 163612"/>
                <a:gd name="connsiteY3" fmla="*/ 22509 h 90895"/>
                <a:gd name="connsiteX4" fmla="*/ 61846 w 163612"/>
                <a:gd name="connsiteY4" fmla="*/ 1616 h 90895"/>
                <a:gd name="connsiteX5" fmla="*/ 16693 w 163612"/>
                <a:gd name="connsiteY5" fmla="*/ 46769 h 90895"/>
                <a:gd name="connsiteX6" fmla="*/ 16999 w 163612"/>
                <a:gd name="connsiteY6" fmla="*/ 52279 h 90895"/>
                <a:gd name="connsiteX7" fmla="*/ 1616 w 163612"/>
                <a:gd name="connsiteY7" fmla="*/ 71412 h 90895"/>
                <a:gd name="connsiteX8" fmla="*/ 1616 w 163612"/>
                <a:gd name="connsiteY8" fmla="*/ 72407 h 90895"/>
                <a:gd name="connsiteX9" fmla="*/ 21208 w 163612"/>
                <a:gd name="connsiteY9" fmla="*/ 91998 h 90895"/>
                <a:gd name="connsiteX10" fmla="*/ 142585 w 163612"/>
                <a:gd name="connsiteY10" fmla="*/ 91998 h 90895"/>
                <a:gd name="connsiteX11" fmla="*/ 162177 w 163612"/>
                <a:gd name="connsiteY11" fmla="*/ 72407 h 90895"/>
                <a:gd name="connsiteX12" fmla="*/ 162177 w 163612"/>
                <a:gd name="connsiteY12" fmla="*/ 71412 h 90895"/>
                <a:gd name="connsiteX13" fmla="*/ 142585 w 163612"/>
                <a:gd name="connsiteY13" fmla="*/ 51743 h 9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612" h="90895">
                  <a:moveTo>
                    <a:pt x="142585" y="51743"/>
                  </a:moveTo>
                  <a:lnTo>
                    <a:pt x="137075" y="51743"/>
                  </a:lnTo>
                  <a:cubicBezTo>
                    <a:pt x="137075" y="35136"/>
                    <a:pt x="123606" y="21667"/>
                    <a:pt x="106999" y="21667"/>
                  </a:cubicBezTo>
                  <a:cubicBezTo>
                    <a:pt x="104550" y="21667"/>
                    <a:pt x="102177" y="21973"/>
                    <a:pt x="99958" y="22509"/>
                  </a:cubicBezTo>
                  <a:cubicBezTo>
                    <a:pt x="91922" y="9958"/>
                    <a:pt x="77917" y="1616"/>
                    <a:pt x="61846" y="1616"/>
                  </a:cubicBezTo>
                  <a:cubicBezTo>
                    <a:pt x="36897" y="1616"/>
                    <a:pt x="16693" y="21820"/>
                    <a:pt x="16693" y="46769"/>
                  </a:cubicBezTo>
                  <a:cubicBezTo>
                    <a:pt x="16693" y="48606"/>
                    <a:pt x="16846" y="50442"/>
                    <a:pt x="16999" y="52279"/>
                  </a:cubicBezTo>
                  <a:cubicBezTo>
                    <a:pt x="8198" y="54193"/>
                    <a:pt x="1616" y="61998"/>
                    <a:pt x="1616" y="71412"/>
                  </a:cubicBezTo>
                  <a:lnTo>
                    <a:pt x="1616" y="72407"/>
                  </a:lnTo>
                  <a:cubicBezTo>
                    <a:pt x="1616" y="83197"/>
                    <a:pt x="10417" y="91998"/>
                    <a:pt x="21208" y="91998"/>
                  </a:cubicBezTo>
                  <a:lnTo>
                    <a:pt x="142585" y="91998"/>
                  </a:lnTo>
                  <a:cubicBezTo>
                    <a:pt x="153376" y="91998"/>
                    <a:pt x="162177" y="83197"/>
                    <a:pt x="162177" y="72407"/>
                  </a:cubicBezTo>
                  <a:lnTo>
                    <a:pt x="162177" y="71412"/>
                  </a:lnTo>
                  <a:cubicBezTo>
                    <a:pt x="162177" y="60468"/>
                    <a:pt x="153376" y="51743"/>
                    <a:pt x="142585" y="51743"/>
                  </a:cubicBezTo>
                  <a:close/>
                </a:path>
              </a:pathLst>
            </a:custGeom>
            <a:solidFill>
              <a:srgbClr val="FFFFFF"/>
            </a:solidFill>
            <a:ln w="4517" cap="flat">
              <a:noFill/>
              <a:prstDash val="solid"/>
              <a:miter/>
            </a:ln>
          </p:spPr>
          <p:txBody>
            <a:bodyPr rtlCol="0" anchor="ctr"/>
            <a:lstStyle/>
            <a:p>
              <a:endParaRPr lang="en-US"/>
            </a:p>
          </p:txBody>
        </p:sp>
      </p:grpSp>
      <p:pic>
        <p:nvPicPr>
          <p:cNvPr id="41" name="Picture Placeholder 12" descr="CampBrain logo - Love your Software">
            <a:extLst>
              <a:ext uri="{FF2B5EF4-FFF2-40B4-BE49-F238E27FC236}">
                <a16:creationId xmlns:a16="http://schemas.microsoft.com/office/drawing/2014/main" id="{4727CB33-94A6-4147-9B09-ADEED09076E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34640" y="4143412"/>
            <a:ext cx="1634540" cy="641013"/>
          </a:xfrm>
          <a:prstGeom prst="rect">
            <a:avLst/>
          </a:prstGeom>
        </p:spPr>
      </p:pic>
      <p:grpSp>
        <p:nvGrpSpPr>
          <p:cNvPr id="42" name="Group 41" descr="Diagram showing Camp management software provider prepared with Azure SQL Database serverless and Azure App services. Customers use Camp management SaaS app which uses Azure app services and Azure SQL Database serverless.">
            <a:extLst>
              <a:ext uri="{FF2B5EF4-FFF2-40B4-BE49-F238E27FC236}">
                <a16:creationId xmlns:a16="http://schemas.microsoft.com/office/drawing/2014/main" id="{DD6BF163-8512-1447-AF79-8B835AB40E7A}"/>
              </a:ext>
            </a:extLst>
          </p:cNvPr>
          <p:cNvGrpSpPr/>
          <p:nvPr/>
        </p:nvGrpSpPr>
        <p:grpSpPr>
          <a:xfrm>
            <a:off x="6300579" y="751579"/>
            <a:ext cx="5192842" cy="2863747"/>
            <a:chOff x="6204326" y="1794316"/>
            <a:chExt cx="5192842" cy="2863747"/>
          </a:xfrm>
        </p:grpSpPr>
        <p:pic>
          <p:nvPicPr>
            <p:cNvPr id="43" name="Graphic 42">
              <a:extLst>
                <a:ext uri="{FF2B5EF4-FFF2-40B4-BE49-F238E27FC236}">
                  <a16:creationId xmlns:a16="http://schemas.microsoft.com/office/drawing/2014/main" id="{451F845D-EB54-3243-B244-BB291C6CF97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67039" y="2292963"/>
              <a:ext cx="861052" cy="861052"/>
            </a:xfrm>
            <a:prstGeom prst="rect">
              <a:avLst/>
            </a:prstGeom>
          </p:spPr>
        </p:pic>
        <p:pic>
          <p:nvPicPr>
            <p:cNvPr id="44" name="Graphic 43">
              <a:extLst>
                <a:ext uri="{FF2B5EF4-FFF2-40B4-BE49-F238E27FC236}">
                  <a16:creationId xmlns:a16="http://schemas.microsoft.com/office/drawing/2014/main" id="{7BEE9BE9-9631-9449-9404-A3CA6E1AF0D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40452" y="2155641"/>
              <a:ext cx="956716" cy="956716"/>
            </a:xfrm>
            <a:prstGeom prst="rect">
              <a:avLst/>
            </a:prstGeom>
          </p:spPr>
        </p:pic>
        <p:pic>
          <p:nvPicPr>
            <p:cNvPr id="45" name="Graphic 44">
              <a:extLst>
                <a:ext uri="{FF2B5EF4-FFF2-40B4-BE49-F238E27FC236}">
                  <a16:creationId xmlns:a16="http://schemas.microsoft.com/office/drawing/2014/main" id="{2EC3F53F-B9EA-D349-B532-E0AE395FE95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25964" y="3701347"/>
              <a:ext cx="956716" cy="956716"/>
            </a:xfrm>
            <a:prstGeom prst="rect">
              <a:avLst/>
            </a:prstGeom>
          </p:spPr>
        </p:pic>
        <p:pic>
          <p:nvPicPr>
            <p:cNvPr id="46" name="Picture 2">
              <a:extLst>
                <a:ext uri="{FF2B5EF4-FFF2-40B4-BE49-F238E27FC236}">
                  <a16:creationId xmlns:a16="http://schemas.microsoft.com/office/drawing/2014/main" id="{58875E40-E3EE-3647-AF52-A7FF2D4C157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660009" y="2067336"/>
              <a:ext cx="2283157" cy="1330187"/>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a:extLst>
                <a:ext uri="{FF2B5EF4-FFF2-40B4-BE49-F238E27FC236}">
                  <a16:creationId xmlns:a16="http://schemas.microsoft.com/office/drawing/2014/main" id="{352A1208-7504-9C43-841F-0A904127F282}"/>
                </a:ext>
                <a:ext uri="{C183D7F6-B498-43B3-948B-1728B52AA6E4}">
                  <adec:decorative xmlns:adec="http://schemas.microsoft.com/office/drawing/2017/decorative" val="1"/>
                </a:ext>
              </a:extLst>
            </p:cNvPr>
            <p:cNvCxnSpPr>
              <a:cxnSpLocks/>
            </p:cNvCxnSpPr>
            <p:nvPr/>
          </p:nvCxnSpPr>
          <p:spPr>
            <a:xfrm flipH="1">
              <a:off x="7209186" y="2703442"/>
              <a:ext cx="3289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5729045-BA69-7A4B-B0C2-589D6DE897EF}"/>
                </a:ext>
                <a:ext uri="{C183D7F6-B498-43B3-948B-1728B52AA6E4}">
                  <adec:decorative xmlns:adec="http://schemas.microsoft.com/office/drawing/2017/decorative" val="1"/>
                </a:ext>
              </a:extLst>
            </p:cNvPr>
            <p:cNvCxnSpPr>
              <a:cxnSpLocks/>
            </p:cNvCxnSpPr>
            <p:nvPr/>
          </p:nvCxnSpPr>
          <p:spPr>
            <a:xfrm flipH="1">
              <a:off x="9848491" y="2776328"/>
              <a:ext cx="5168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E5A96F0-7003-BF46-8F57-5B703231ADC4}"/>
                </a:ext>
                <a:ext uri="{C183D7F6-B498-43B3-948B-1728B52AA6E4}">
                  <adec:decorative xmlns:adec="http://schemas.microsoft.com/office/drawing/2017/decorative" val="1"/>
                </a:ext>
              </a:extLst>
            </p:cNvPr>
            <p:cNvSpPr txBox="1"/>
            <p:nvPr/>
          </p:nvSpPr>
          <p:spPr>
            <a:xfrm>
              <a:off x="6204326" y="1794316"/>
              <a:ext cx="1014252" cy="523220"/>
            </a:xfrm>
            <a:prstGeom prst="rect">
              <a:avLst/>
            </a:prstGeom>
            <a:noFill/>
          </p:spPr>
          <p:txBody>
            <a:bodyPr wrap="none" rtlCol="0">
              <a:spAutoFit/>
            </a:bodyPr>
            <a:lstStyle/>
            <a:p>
              <a:pPr algn="ctr"/>
              <a:r>
                <a:rPr lang="en-US" sz="1400" dirty="0"/>
                <a:t>Azure App</a:t>
              </a:r>
              <a:br>
                <a:rPr lang="en-US" sz="1400" dirty="0"/>
              </a:br>
              <a:r>
                <a:rPr lang="en-US" sz="1400" dirty="0"/>
                <a:t>Services</a:t>
              </a:r>
            </a:p>
          </p:txBody>
        </p:sp>
        <p:sp>
          <p:nvSpPr>
            <p:cNvPr id="50" name="TextBox 49">
              <a:extLst>
                <a:ext uri="{FF2B5EF4-FFF2-40B4-BE49-F238E27FC236}">
                  <a16:creationId xmlns:a16="http://schemas.microsoft.com/office/drawing/2014/main" id="{EA4EB10C-F8C3-E54C-9D29-82374BD35EB5}"/>
                </a:ext>
                <a:ext uri="{C183D7F6-B498-43B3-948B-1728B52AA6E4}">
                  <adec:decorative xmlns:adec="http://schemas.microsoft.com/office/drawing/2017/decorative" val="1"/>
                </a:ext>
              </a:extLst>
            </p:cNvPr>
            <p:cNvSpPr txBox="1"/>
            <p:nvPr/>
          </p:nvSpPr>
          <p:spPr>
            <a:xfrm>
              <a:off x="7083290" y="3985775"/>
              <a:ext cx="1958678" cy="584775"/>
            </a:xfrm>
            <a:prstGeom prst="rect">
              <a:avLst/>
            </a:prstGeom>
            <a:noFill/>
          </p:spPr>
          <p:txBody>
            <a:bodyPr wrap="none" rtlCol="0">
              <a:spAutoFit/>
            </a:bodyPr>
            <a:lstStyle/>
            <a:p>
              <a:r>
                <a:rPr lang="en-US" sz="1600" dirty="0"/>
                <a:t>Azure SQL</a:t>
              </a:r>
              <a:br>
                <a:rPr lang="en-US" sz="1600" dirty="0"/>
              </a:br>
              <a:r>
                <a:rPr lang="en-US" sz="1600" dirty="0"/>
                <a:t>Database serverless</a:t>
              </a:r>
            </a:p>
          </p:txBody>
        </p:sp>
        <p:cxnSp>
          <p:nvCxnSpPr>
            <p:cNvPr id="51" name="Straight Arrow Connector 50">
              <a:extLst>
                <a:ext uri="{FF2B5EF4-FFF2-40B4-BE49-F238E27FC236}">
                  <a16:creationId xmlns:a16="http://schemas.microsoft.com/office/drawing/2014/main" id="{706B05EE-AD8D-DA4C-837D-15E273CA1424}"/>
                </a:ext>
                <a:ext uri="{C183D7F6-B498-43B3-948B-1728B52AA6E4}">
                  <adec:decorative xmlns:adec="http://schemas.microsoft.com/office/drawing/2017/decorative" val="1"/>
                </a:ext>
              </a:extLst>
            </p:cNvPr>
            <p:cNvCxnSpPr>
              <a:cxnSpLocks/>
            </p:cNvCxnSpPr>
            <p:nvPr/>
          </p:nvCxnSpPr>
          <p:spPr>
            <a:xfrm flipH="1">
              <a:off x="9855118" y="2504660"/>
              <a:ext cx="5168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CCB0680-072D-DB4F-8A7B-431D0FB719CD}"/>
                </a:ext>
                <a:ext uri="{C183D7F6-B498-43B3-948B-1728B52AA6E4}">
                  <adec:decorative xmlns:adec="http://schemas.microsoft.com/office/drawing/2017/decorative" val="1"/>
                </a:ext>
              </a:extLst>
            </p:cNvPr>
            <p:cNvSpPr txBox="1"/>
            <p:nvPr/>
          </p:nvSpPr>
          <p:spPr>
            <a:xfrm>
              <a:off x="10411789" y="3061251"/>
              <a:ext cx="960135" cy="307777"/>
            </a:xfrm>
            <a:prstGeom prst="rect">
              <a:avLst/>
            </a:prstGeom>
            <a:noFill/>
          </p:spPr>
          <p:txBody>
            <a:bodyPr wrap="none" rtlCol="0">
              <a:spAutoFit/>
            </a:bodyPr>
            <a:lstStyle/>
            <a:p>
              <a:r>
                <a:rPr lang="en-US" sz="1400" dirty="0"/>
                <a:t>Customers</a:t>
              </a:r>
            </a:p>
          </p:txBody>
        </p:sp>
        <p:sp>
          <p:nvSpPr>
            <p:cNvPr id="53" name="TextBox 52">
              <a:extLst>
                <a:ext uri="{FF2B5EF4-FFF2-40B4-BE49-F238E27FC236}">
                  <a16:creationId xmlns:a16="http://schemas.microsoft.com/office/drawing/2014/main" id="{E9DD52B4-A28C-8948-BC48-54FB7D4B39CE}"/>
                </a:ext>
                <a:ext uri="{C183D7F6-B498-43B3-948B-1728B52AA6E4}">
                  <adec:decorative xmlns:adec="http://schemas.microsoft.com/office/drawing/2017/decorative" val="1"/>
                </a:ext>
              </a:extLst>
            </p:cNvPr>
            <p:cNvSpPr txBox="1"/>
            <p:nvPr/>
          </p:nvSpPr>
          <p:spPr>
            <a:xfrm>
              <a:off x="7622460" y="3306416"/>
              <a:ext cx="2335768" cy="307777"/>
            </a:xfrm>
            <a:prstGeom prst="rect">
              <a:avLst/>
            </a:prstGeom>
            <a:noFill/>
          </p:spPr>
          <p:txBody>
            <a:bodyPr wrap="none" rtlCol="0">
              <a:spAutoFit/>
            </a:bodyPr>
            <a:lstStyle/>
            <a:p>
              <a:r>
                <a:rPr lang="en-US" sz="1400" i="1"/>
                <a:t>Camp management SaaS app</a:t>
              </a:r>
            </a:p>
          </p:txBody>
        </p:sp>
        <p:cxnSp>
          <p:nvCxnSpPr>
            <p:cNvPr id="54" name="Straight Arrow Connector 53">
              <a:extLst>
                <a:ext uri="{FF2B5EF4-FFF2-40B4-BE49-F238E27FC236}">
                  <a16:creationId xmlns:a16="http://schemas.microsoft.com/office/drawing/2014/main" id="{9A1821CF-2D28-9942-AC8F-F4FC898B539C}"/>
                </a:ext>
                <a:ext uri="{C183D7F6-B498-43B3-948B-1728B52AA6E4}">
                  <adec:decorative xmlns:adec="http://schemas.microsoft.com/office/drawing/2017/decorative" val="1"/>
                </a:ext>
              </a:extLst>
            </p:cNvPr>
            <p:cNvCxnSpPr>
              <a:cxnSpLocks/>
            </p:cNvCxnSpPr>
            <p:nvPr/>
          </p:nvCxnSpPr>
          <p:spPr>
            <a:xfrm>
              <a:off x="6704322" y="3260033"/>
              <a:ext cx="0" cy="401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69264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E84EA-BAEC-44B9-A98E-9220D0062420}"/>
              </a:ext>
            </a:extLst>
          </p:cNvPr>
          <p:cNvSpPr>
            <a:spLocks noGrp="1"/>
          </p:cNvSpPr>
          <p:nvPr>
            <p:ph type="title"/>
          </p:nvPr>
        </p:nvSpPr>
        <p:spPr>
          <a:xfrm>
            <a:off x="588263" y="2875002"/>
            <a:ext cx="4896264" cy="1107996"/>
          </a:xfrm>
        </p:spPr>
        <p:txBody>
          <a:bodyPr/>
          <a:lstStyle/>
          <a:p>
            <a:r>
              <a:rPr lang="en-US" dirty="0"/>
              <a:t>Build modern, intelligent apps faster</a:t>
            </a:r>
          </a:p>
        </p:txBody>
      </p:sp>
      <p:grpSp>
        <p:nvGrpSpPr>
          <p:cNvPr id="37" name="Group 36">
            <a:extLst>
              <a:ext uri="{FF2B5EF4-FFF2-40B4-BE49-F238E27FC236}">
                <a16:creationId xmlns:a16="http://schemas.microsoft.com/office/drawing/2014/main" id="{E16BAB04-192D-439E-95D8-3EDA799F344E}"/>
              </a:ext>
              <a:ext uri="{C183D7F6-B498-43B3-948B-1728B52AA6E4}">
                <adec:decorative xmlns:adec="http://schemas.microsoft.com/office/drawing/2017/decorative" val="1"/>
              </a:ext>
            </a:extLst>
          </p:cNvPr>
          <p:cNvGrpSpPr/>
          <p:nvPr/>
        </p:nvGrpSpPr>
        <p:grpSpPr>
          <a:xfrm>
            <a:off x="5641848" y="1344960"/>
            <a:ext cx="448655" cy="481940"/>
            <a:chOff x="3856255" y="785157"/>
            <a:chExt cx="419994" cy="550223"/>
          </a:xfrm>
        </p:grpSpPr>
        <p:sp>
          <p:nvSpPr>
            <p:cNvPr id="38" name="Arrow: Right 4">
              <a:extLst>
                <a:ext uri="{FF2B5EF4-FFF2-40B4-BE49-F238E27FC236}">
                  <a16:creationId xmlns:a16="http://schemas.microsoft.com/office/drawing/2014/main" id="{A4275E19-7DA6-4713-864C-152AE92E2CCF}"/>
                </a:ext>
                <a:ext uri="{C183D7F6-B498-43B3-948B-1728B52AA6E4}">
                  <adec:decorative xmlns:adec="http://schemas.microsoft.com/office/drawing/2017/decorative" val="1"/>
                </a:ext>
              </a:extLst>
            </p:cNvPr>
            <p:cNvSpPr/>
            <p:nvPr/>
          </p:nvSpPr>
          <p:spPr bwMode="auto">
            <a:xfrm>
              <a:off x="3973627"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39" name="Arrow: Right 4">
              <a:extLst>
                <a:ext uri="{FF2B5EF4-FFF2-40B4-BE49-F238E27FC236}">
                  <a16:creationId xmlns:a16="http://schemas.microsoft.com/office/drawing/2014/main" id="{94F08A7D-DEF2-438F-BD7D-3A785E646AD8}"/>
                </a:ext>
                <a:ext uri="{C183D7F6-B498-43B3-948B-1728B52AA6E4}">
                  <adec:decorative xmlns:adec="http://schemas.microsoft.com/office/drawing/2017/decorative" val="1"/>
                </a:ext>
              </a:extLst>
            </p:cNvPr>
            <p:cNvSpPr/>
            <p:nvPr/>
          </p:nvSpPr>
          <p:spPr bwMode="auto">
            <a:xfrm>
              <a:off x="3856255"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alpha val="50000"/>
                  </a:scheme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grpSp>
      <p:sp>
        <p:nvSpPr>
          <p:cNvPr id="5" name="Text Placeholder 4">
            <a:extLst>
              <a:ext uri="{FF2B5EF4-FFF2-40B4-BE49-F238E27FC236}">
                <a16:creationId xmlns:a16="http://schemas.microsoft.com/office/drawing/2014/main" id="{1C5674A6-BC3B-4954-B7CC-0B8F6E88FB0E}"/>
              </a:ext>
            </a:extLst>
          </p:cNvPr>
          <p:cNvSpPr>
            <a:spLocks noGrp="1"/>
          </p:cNvSpPr>
          <p:nvPr>
            <p:ph type="body" sz="quarter" idx="10"/>
          </p:nvPr>
        </p:nvSpPr>
        <p:spPr>
          <a:xfrm>
            <a:off x="6466626" y="1216813"/>
            <a:ext cx="5696798" cy="738664"/>
          </a:xfrm>
        </p:spPr>
        <p:txBody>
          <a:bodyPr/>
          <a:lstStyle/>
          <a:p>
            <a:pPr marL="0" lvl="0" indent="0" defTabSz="914192">
              <a:spcBef>
                <a:spcPts val="0"/>
              </a:spcBef>
              <a:buSzTx/>
              <a:buNone/>
              <a:defRPr/>
            </a:pPr>
            <a:r>
              <a:rPr lang="en-US" sz="2400" dirty="0">
                <a:solidFill>
                  <a:prstClr val="black"/>
                </a:solidFill>
                <a:latin typeface="Segoe UI Semibold"/>
                <a:cs typeface="+mn-cs"/>
              </a:rPr>
              <a:t>Scale multiple databases across shared resources</a:t>
            </a:r>
          </a:p>
        </p:txBody>
      </p:sp>
      <p:grpSp>
        <p:nvGrpSpPr>
          <p:cNvPr id="26" name="Group 25">
            <a:extLst>
              <a:ext uri="{FF2B5EF4-FFF2-40B4-BE49-F238E27FC236}">
                <a16:creationId xmlns:a16="http://schemas.microsoft.com/office/drawing/2014/main" id="{F522FE77-6A0C-4D9F-9CA9-00D794A6DF52}"/>
              </a:ext>
              <a:ext uri="{C183D7F6-B498-43B3-948B-1728B52AA6E4}">
                <adec:decorative xmlns:adec="http://schemas.microsoft.com/office/drawing/2017/decorative" val="1"/>
              </a:ext>
            </a:extLst>
          </p:cNvPr>
          <p:cNvGrpSpPr/>
          <p:nvPr/>
        </p:nvGrpSpPr>
        <p:grpSpPr>
          <a:xfrm>
            <a:off x="5641846" y="3188030"/>
            <a:ext cx="444142" cy="481940"/>
            <a:chOff x="3856255" y="785157"/>
            <a:chExt cx="419994" cy="550223"/>
          </a:xfrm>
        </p:grpSpPr>
        <p:sp>
          <p:nvSpPr>
            <p:cNvPr id="27" name="Arrow: Right 4">
              <a:extLst>
                <a:ext uri="{FF2B5EF4-FFF2-40B4-BE49-F238E27FC236}">
                  <a16:creationId xmlns:a16="http://schemas.microsoft.com/office/drawing/2014/main" id="{FFAD4030-4A43-4EB9-895E-02C71B23C661}"/>
                </a:ext>
                <a:ext uri="{C183D7F6-B498-43B3-948B-1728B52AA6E4}">
                  <adec:decorative xmlns:adec="http://schemas.microsoft.com/office/drawing/2017/decorative" val="1"/>
                </a:ext>
              </a:extLst>
            </p:cNvPr>
            <p:cNvSpPr/>
            <p:nvPr/>
          </p:nvSpPr>
          <p:spPr bwMode="auto">
            <a:xfrm>
              <a:off x="3973627"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8" name="Arrow: Right 4">
              <a:extLst>
                <a:ext uri="{FF2B5EF4-FFF2-40B4-BE49-F238E27FC236}">
                  <a16:creationId xmlns:a16="http://schemas.microsoft.com/office/drawing/2014/main" id="{605CB88B-AC9F-4648-95AA-8C4915F8F90F}"/>
                </a:ext>
                <a:ext uri="{C183D7F6-B498-43B3-948B-1728B52AA6E4}">
                  <adec:decorative xmlns:adec="http://schemas.microsoft.com/office/drawing/2017/decorative" val="1"/>
                </a:ext>
              </a:extLst>
            </p:cNvPr>
            <p:cNvSpPr/>
            <p:nvPr/>
          </p:nvSpPr>
          <p:spPr bwMode="auto">
            <a:xfrm>
              <a:off x="3856255"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alpha val="50000"/>
                  </a:scheme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grpSp>
      <p:sp>
        <p:nvSpPr>
          <p:cNvPr id="6" name="Content Placeholder 5">
            <a:extLst>
              <a:ext uri="{FF2B5EF4-FFF2-40B4-BE49-F238E27FC236}">
                <a16:creationId xmlns:a16="http://schemas.microsoft.com/office/drawing/2014/main" id="{561559B2-16F7-458F-B400-11417C34E47C}"/>
              </a:ext>
            </a:extLst>
          </p:cNvPr>
          <p:cNvSpPr>
            <a:spLocks noGrp="1"/>
          </p:cNvSpPr>
          <p:nvPr>
            <p:ph sz="quarter" idx="11"/>
          </p:nvPr>
        </p:nvSpPr>
        <p:spPr>
          <a:xfrm>
            <a:off x="6461468" y="2897517"/>
            <a:ext cx="5229756" cy="1107996"/>
          </a:xfrm>
        </p:spPr>
        <p:txBody>
          <a:bodyPr/>
          <a:lstStyle/>
          <a:p>
            <a:pPr marL="0" lvl="0" indent="0" defTabSz="914192">
              <a:spcBef>
                <a:spcPts val="0"/>
              </a:spcBef>
              <a:buSzTx/>
              <a:buNone/>
              <a:defRPr/>
            </a:pPr>
            <a:r>
              <a:rPr lang="en-US" sz="2400" dirty="0">
                <a:solidFill>
                  <a:prstClr val="black"/>
                </a:solidFill>
                <a:latin typeface="Segoe UI Semibold"/>
                <a:cs typeface="+mn-cs"/>
              </a:rPr>
              <a:t>Build on common platforms using familiar tools, </a:t>
            </a:r>
            <a:r>
              <a:rPr lang="en-US" sz="2400" dirty="0">
                <a:solidFill>
                  <a:prstClr val="black"/>
                </a:solidFill>
                <a:latin typeface="Segoe UI Semibold"/>
              </a:rPr>
              <a:t>with driver support for the most popular languages</a:t>
            </a:r>
            <a:endParaRPr lang="en-US" sz="2400" dirty="0">
              <a:solidFill>
                <a:prstClr val="black"/>
              </a:solidFill>
              <a:latin typeface="Segoe UI Semibold"/>
              <a:cs typeface="+mn-cs"/>
            </a:endParaRPr>
          </a:p>
        </p:txBody>
      </p:sp>
      <p:grpSp>
        <p:nvGrpSpPr>
          <p:cNvPr id="29" name="Group 28">
            <a:extLst>
              <a:ext uri="{FF2B5EF4-FFF2-40B4-BE49-F238E27FC236}">
                <a16:creationId xmlns:a16="http://schemas.microsoft.com/office/drawing/2014/main" id="{2F3D19E4-563B-4EB7-8707-95606BE0051F}"/>
              </a:ext>
              <a:ext uri="{C183D7F6-B498-43B3-948B-1728B52AA6E4}">
                <adec:decorative xmlns:adec="http://schemas.microsoft.com/office/drawing/2017/decorative" val="1"/>
              </a:ext>
            </a:extLst>
          </p:cNvPr>
          <p:cNvGrpSpPr/>
          <p:nvPr/>
        </p:nvGrpSpPr>
        <p:grpSpPr>
          <a:xfrm>
            <a:off x="5641848" y="5029992"/>
            <a:ext cx="419994" cy="481940"/>
            <a:chOff x="3856255" y="785157"/>
            <a:chExt cx="419994" cy="550223"/>
          </a:xfrm>
        </p:grpSpPr>
        <p:sp>
          <p:nvSpPr>
            <p:cNvPr id="30" name="Arrow: Right 4">
              <a:extLst>
                <a:ext uri="{FF2B5EF4-FFF2-40B4-BE49-F238E27FC236}">
                  <a16:creationId xmlns:a16="http://schemas.microsoft.com/office/drawing/2014/main" id="{19ACEB38-81A7-48B4-BF0B-B66CA051D79B}"/>
                </a:ext>
                <a:ext uri="{C183D7F6-B498-43B3-948B-1728B52AA6E4}">
                  <adec:decorative xmlns:adec="http://schemas.microsoft.com/office/drawing/2017/decorative" val="1"/>
                </a:ext>
              </a:extLst>
            </p:cNvPr>
            <p:cNvSpPr/>
            <p:nvPr/>
          </p:nvSpPr>
          <p:spPr bwMode="auto">
            <a:xfrm>
              <a:off x="3973627"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31" name="Arrow: Right 4">
              <a:extLst>
                <a:ext uri="{FF2B5EF4-FFF2-40B4-BE49-F238E27FC236}">
                  <a16:creationId xmlns:a16="http://schemas.microsoft.com/office/drawing/2014/main" id="{766440C7-A35F-46FE-8FA3-E446CFBA291B}"/>
                </a:ext>
                <a:ext uri="{C183D7F6-B498-43B3-948B-1728B52AA6E4}">
                  <adec:decorative xmlns:adec="http://schemas.microsoft.com/office/drawing/2017/decorative" val="1"/>
                </a:ext>
              </a:extLst>
            </p:cNvPr>
            <p:cNvSpPr/>
            <p:nvPr/>
          </p:nvSpPr>
          <p:spPr bwMode="auto">
            <a:xfrm>
              <a:off x="3856255"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alpha val="50000"/>
                  </a:scheme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grpSp>
      <p:grpSp>
        <p:nvGrpSpPr>
          <p:cNvPr id="21" name="app development" descr="application development">
            <a:extLst>
              <a:ext uri="{FF2B5EF4-FFF2-40B4-BE49-F238E27FC236}">
                <a16:creationId xmlns:a16="http://schemas.microsoft.com/office/drawing/2014/main" id="{F4CDAB20-A318-4D12-8AD4-3E7FCB209970}"/>
              </a:ext>
            </a:extLst>
          </p:cNvPr>
          <p:cNvGrpSpPr/>
          <p:nvPr/>
        </p:nvGrpSpPr>
        <p:grpSpPr>
          <a:xfrm>
            <a:off x="134321" y="5773238"/>
            <a:ext cx="1158629" cy="1158629"/>
            <a:chOff x="1621002" y="4820262"/>
            <a:chExt cx="503911" cy="503911"/>
          </a:xfrm>
        </p:grpSpPr>
        <p:sp>
          <p:nvSpPr>
            <p:cNvPr id="22" name="Freeform: Shape 21">
              <a:extLst>
                <a:ext uri="{FF2B5EF4-FFF2-40B4-BE49-F238E27FC236}">
                  <a16:creationId xmlns:a16="http://schemas.microsoft.com/office/drawing/2014/main" id="{2D0EC546-7E7A-47BA-B7CF-4DE46F25AE4F}"/>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C66234B-F7E9-4664-B076-3CFEA5B1493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829C053-29A4-448F-A632-CA54DE779F4B}"/>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D938964-5152-46E3-BAB4-E5CA82818D3E}"/>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sp>
        <p:nvSpPr>
          <p:cNvPr id="32" name="Content Placeholder 7">
            <a:extLst>
              <a:ext uri="{FF2B5EF4-FFF2-40B4-BE49-F238E27FC236}">
                <a16:creationId xmlns:a16="http://schemas.microsoft.com/office/drawing/2014/main" id="{AE5946A5-53A7-4062-811C-64D51BCF37A2}"/>
              </a:ext>
            </a:extLst>
          </p:cNvPr>
          <p:cNvSpPr txBox="1">
            <a:spLocks/>
          </p:cNvSpPr>
          <p:nvPr/>
        </p:nvSpPr>
        <p:spPr>
          <a:xfrm>
            <a:off x="6466626" y="4947553"/>
            <a:ext cx="5011738"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spcBef>
                <a:spcPts val="0"/>
              </a:spcBef>
              <a:buSzTx/>
              <a:buFont typeface="Wingdings" panose="05000000000000000000" pitchFamily="2" charset="2"/>
              <a:buNone/>
              <a:defRPr/>
            </a:pPr>
            <a:r>
              <a:rPr lang="en-US" sz="2400" dirty="0">
                <a:solidFill>
                  <a:prstClr val="black"/>
                </a:solidFill>
                <a:latin typeface="Segoe UI Semibold"/>
                <a:cs typeface="+mn-cs"/>
              </a:rPr>
              <a:t>Meet today’s demanding application requirements with multi-model flexibility</a:t>
            </a:r>
          </a:p>
        </p:txBody>
      </p:sp>
    </p:spTree>
    <p:extLst>
      <p:ext uri="{BB962C8B-B14F-4D97-AF65-F5344CB8AC3E}">
        <p14:creationId xmlns:p14="http://schemas.microsoft.com/office/powerpoint/2010/main" val="3285405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1000"/>
                                        <p:tgtEl>
                                          <p:spTgt spid="5">
                                            <p:txEl>
                                              <p:pRg st="0" end="0"/>
                                            </p:txEl>
                                          </p:spTgt>
                                        </p:tgtEl>
                                      </p:cBhvr>
                                    </p:animEffect>
                                    <p:anim calcmode="lin" valueType="num">
                                      <p:cBhvr>
                                        <p:cTn id="2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1000"/>
                                        <p:tgtEl>
                                          <p:spTgt spid="32">
                                            <p:txEl>
                                              <p:pRg st="0" end="0"/>
                                            </p:txEl>
                                          </p:spTgt>
                                        </p:tgtEl>
                                      </p:cBhvr>
                                    </p:animEffect>
                                    <p:anim calcmode="lin" valueType="num">
                                      <p:cBhvr>
                                        <p:cTn id="33"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32"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6C7E90-CBEA-4467-B6A3-8F2B5FA6CBAA}"/>
              </a:ext>
            </a:extLst>
          </p:cNvPr>
          <p:cNvSpPr>
            <a:spLocks noGrp="1"/>
          </p:cNvSpPr>
          <p:nvPr>
            <p:ph type="title"/>
          </p:nvPr>
        </p:nvSpPr>
        <p:spPr/>
        <p:txBody>
          <a:bodyPr/>
          <a:lstStyle/>
          <a:p>
            <a:r>
              <a:rPr lang="en-US" dirty="0"/>
              <a:t>Build modern, intelligent apps faster</a:t>
            </a:r>
          </a:p>
        </p:txBody>
      </p:sp>
      <p:sp>
        <p:nvSpPr>
          <p:cNvPr id="2" name="Content Placeholder 1">
            <a:extLst>
              <a:ext uri="{FF2B5EF4-FFF2-40B4-BE49-F238E27FC236}">
                <a16:creationId xmlns:a16="http://schemas.microsoft.com/office/drawing/2014/main" id="{F3EC82EC-35D9-40E8-9162-69DEF101110F}"/>
              </a:ext>
            </a:extLst>
          </p:cNvPr>
          <p:cNvSpPr>
            <a:spLocks noGrp="1"/>
          </p:cNvSpPr>
          <p:nvPr>
            <p:ph sz="quarter" idx="10"/>
          </p:nvPr>
        </p:nvSpPr>
        <p:spPr>
          <a:xfrm>
            <a:off x="340468" y="3246927"/>
            <a:ext cx="3697321" cy="435825"/>
          </a:xfrm>
        </p:spPr>
        <p:txBody>
          <a:bodyPr/>
          <a:lstStyle/>
          <a:p>
            <a:pPr marL="0" lvl="0" indent="0" algn="ctr" defTabSz="932239">
              <a:spcBef>
                <a:spcPts val="0"/>
              </a:spcBef>
              <a:buSzTx/>
              <a:buNone/>
              <a:defRPr/>
            </a:pPr>
            <a:r>
              <a:rPr lang="en-US" sz="1632" b="1" kern="0" dirty="0">
                <a:solidFill>
                  <a:srgbClr val="0078D7"/>
                </a:solidFill>
                <a:latin typeface="Segoe UI Semibold" panose="020B0502040204020203" pitchFamily="34" charset="0"/>
                <a:ea typeface="Segoe UI Semilight" charset="0"/>
                <a:cs typeface="Segoe UI Semibold" panose="020B0502040204020203" pitchFamily="34" charset="0"/>
              </a:rPr>
              <a:t>Azure SQL Database elastic pools</a:t>
            </a:r>
          </a:p>
          <a:p>
            <a:pPr marL="0" lvl="0" indent="0" algn="ctr" defTabSz="932239">
              <a:spcBef>
                <a:spcPts val="0"/>
              </a:spcBef>
              <a:buSzTx/>
              <a:buNone/>
              <a:defRPr/>
            </a:pPr>
            <a:r>
              <a:rPr lang="en-US" sz="1200" kern="0" dirty="0">
                <a:solidFill>
                  <a:srgbClr val="0078D7"/>
                </a:solidFill>
                <a:latin typeface="Segoe UI" panose="020B0502040204020203" pitchFamily="34" charset="0"/>
                <a:ea typeface="Segoe UI Semilight" charset="0"/>
                <a:cs typeface="Segoe UI" panose="020B0502040204020203" pitchFamily="34" charset="0"/>
              </a:rPr>
              <a:t>Optimize price-performance for multiple databases</a:t>
            </a:r>
            <a:endParaRPr lang="en-US" sz="1400" kern="0" dirty="0">
              <a:solidFill>
                <a:srgbClr val="0078D7"/>
              </a:solidFill>
              <a:latin typeface="Segoe UI" panose="020B0502040204020203" pitchFamily="34" charset="0"/>
              <a:ea typeface="Segoe UI Semilight" charset="0"/>
              <a:cs typeface="Segoe UI" panose="020B0502040204020203" pitchFamily="34" charset="0"/>
            </a:endParaRPr>
          </a:p>
        </p:txBody>
      </p:sp>
      <p:sp>
        <p:nvSpPr>
          <p:cNvPr id="4" name="Content Placeholder 3">
            <a:extLst>
              <a:ext uri="{FF2B5EF4-FFF2-40B4-BE49-F238E27FC236}">
                <a16:creationId xmlns:a16="http://schemas.microsoft.com/office/drawing/2014/main" id="{73A20745-D1F4-4B5E-8BC4-FCCF656A1F67}"/>
              </a:ext>
            </a:extLst>
          </p:cNvPr>
          <p:cNvSpPr>
            <a:spLocks noGrp="1"/>
          </p:cNvSpPr>
          <p:nvPr>
            <p:ph sz="quarter" idx="11"/>
          </p:nvPr>
        </p:nvSpPr>
        <p:spPr>
          <a:xfrm>
            <a:off x="611530" y="3821004"/>
            <a:ext cx="3116179" cy="1000274"/>
          </a:xfrm>
        </p:spPr>
        <p:txBody>
          <a:bodyPr/>
          <a:lstStyle/>
          <a:p>
            <a:pPr marL="0" lvl="1" indent="0">
              <a:spcBef>
                <a:spcPts val="0"/>
              </a:spcBef>
              <a:spcAft>
                <a:spcPts val="600"/>
              </a:spcAft>
              <a:buSzTx/>
              <a:buNone/>
            </a:pPr>
            <a:r>
              <a:rPr lang="en-US" sz="1200" dirty="0">
                <a:solidFill>
                  <a:prstClr val="black"/>
                </a:solidFill>
              </a:rPr>
              <a:t>Cost-effective solution for managing multiple databases with varying usage patterns (</a:t>
            </a:r>
            <a:r>
              <a:rPr lang="en-US" sz="1200" dirty="0" err="1">
                <a:solidFill>
                  <a:prstClr val="black"/>
                </a:solidFill>
              </a:rPr>
              <a:t>ie</a:t>
            </a:r>
            <a:r>
              <a:rPr lang="en-US" sz="1200" dirty="0">
                <a:solidFill>
                  <a:prstClr val="black"/>
                </a:solidFill>
              </a:rPr>
              <a:t> multi-tenant SaaS apps)</a:t>
            </a:r>
          </a:p>
          <a:p>
            <a:pPr marL="0" lvl="1" indent="0">
              <a:spcBef>
                <a:spcPts val="0"/>
              </a:spcBef>
              <a:spcAft>
                <a:spcPts val="600"/>
              </a:spcAft>
              <a:buSzTx/>
              <a:buNone/>
            </a:pPr>
            <a:r>
              <a:rPr lang="en-US" sz="1200" dirty="0">
                <a:solidFill>
                  <a:prstClr val="black"/>
                </a:solidFill>
              </a:rPr>
              <a:t>Pools automatically scale performance and storage capacity for elastic databases</a:t>
            </a:r>
          </a:p>
        </p:txBody>
      </p:sp>
      <p:sp>
        <p:nvSpPr>
          <p:cNvPr id="5" name="Content Placeholder 4">
            <a:extLst>
              <a:ext uri="{FF2B5EF4-FFF2-40B4-BE49-F238E27FC236}">
                <a16:creationId xmlns:a16="http://schemas.microsoft.com/office/drawing/2014/main" id="{EE924CE5-B353-4A81-B7F1-100442088341}"/>
              </a:ext>
            </a:extLst>
          </p:cNvPr>
          <p:cNvSpPr>
            <a:spLocks noGrp="1"/>
          </p:cNvSpPr>
          <p:nvPr>
            <p:ph sz="quarter" idx="12"/>
          </p:nvPr>
        </p:nvSpPr>
        <p:spPr>
          <a:xfrm>
            <a:off x="4403625" y="3233679"/>
            <a:ext cx="3364298" cy="435825"/>
          </a:xfrm>
        </p:spPr>
        <p:txBody>
          <a:bodyPr/>
          <a:lstStyle/>
          <a:p>
            <a:pPr marL="0" lvl="0" indent="0" algn="ctr" defTabSz="932239">
              <a:spcBef>
                <a:spcPts val="0"/>
              </a:spcBef>
              <a:buSzTx/>
              <a:buNone/>
              <a:defRPr/>
            </a:pPr>
            <a:r>
              <a:rPr lang="en-US" sz="1632" b="1" kern="0" dirty="0">
                <a:solidFill>
                  <a:srgbClr val="0078D7"/>
                </a:solidFill>
                <a:latin typeface="Segoe UI Semibold" panose="020B0502040204020203" pitchFamily="34" charset="0"/>
                <a:ea typeface="Segoe UI Semilight" charset="0"/>
                <a:cs typeface="Segoe UI Semibold" panose="020B0502040204020203" pitchFamily="34" charset="0"/>
              </a:rPr>
              <a:t>Popular platforms and languages</a:t>
            </a:r>
          </a:p>
          <a:p>
            <a:pPr marL="0" lvl="0" indent="0" algn="ctr" defTabSz="932239">
              <a:spcBef>
                <a:spcPts val="0"/>
              </a:spcBef>
              <a:buSzTx/>
              <a:buNone/>
              <a:defRPr/>
            </a:pPr>
            <a:r>
              <a:rPr lang="en-US" sz="1200" kern="0" dirty="0">
                <a:solidFill>
                  <a:srgbClr val="0078D7"/>
                </a:solidFill>
                <a:latin typeface="Segoe UI" panose="020B0502040204020203" pitchFamily="34" charset="0"/>
                <a:ea typeface="Segoe UI Semilight" charset="0"/>
                <a:cs typeface="Segoe UI" panose="020B0502040204020203" pitchFamily="34" charset="0"/>
              </a:rPr>
              <a:t>Build on what you know</a:t>
            </a:r>
            <a:endParaRPr lang="en-US" sz="1400" kern="0" dirty="0">
              <a:solidFill>
                <a:srgbClr val="0078D7"/>
              </a:solidFill>
              <a:latin typeface="Segoe UI" panose="020B0502040204020203" pitchFamily="34" charset="0"/>
              <a:ea typeface="Segoe UI Semilight" charset="0"/>
              <a:cs typeface="Segoe UI" panose="020B0502040204020203" pitchFamily="34" charset="0"/>
            </a:endParaRPr>
          </a:p>
        </p:txBody>
      </p:sp>
      <p:sp>
        <p:nvSpPr>
          <p:cNvPr id="7" name="Content Placeholder 6">
            <a:extLst>
              <a:ext uri="{FF2B5EF4-FFF2-40B4-BE49-F238E27FC236}">
                <a16:creationId xmlns:a16="http://schemas.microsoft.com/office/drawing/2014/main" id="{B66ED5DB-E549-4B7C-8C9B-73F30B9F2C1D}"/>
              </a:ext>
            </a:extLst>
          </p:cNvPr>
          <p:cNvSpPr>
            <a:spLocks noGrp="1"/>
          </p:cNvSpPr>
          <p:nvPr>
            <p:ph sz="quarter" idx="13"/>
          </p:nvPr>
        </p:nvSpPr>
        <p:spPr>
          <a:xfrm>
            <a:off x="4484296" y="3816476"/>
            <a:ext cx="3135362" cy="1261884"/>
          </a:xfrm>
        </p:spPr>
        <p:txBody>
          <a:bodyPr/>
          <a:lstStyle/>
          <a:p>
            <a:pPr marL="0" lvl="1" indent="0">
              <a:spcBef>
                <a:spcPts val="0"/>
              </a:spcBef>
              <a:spcAft>
                <a:spcPts val="600"/>
              </a:spcAft>
              <a:buSzTx/>
              <a:buNone/>
            </a:pPr>
            <a:r>
              <a:rPr lang="en-US" sz="1200" dirty="0">
                <a:solidFill>
                  <a:prstClr val="black"/>
                </a:solidFill>
              </a:rPr>
              <a:t>Develop on popular platforms like Windows, Linux and Mac</a:t>
            </a:r>
          </a:p>
          <a:p>
            <a:pPr marL="0" lvl="1" indent="0">
              <a:spcBef>
                <a:spcPts val="0"/>
              </a:spcBef>
              <a:spcAft>
                <a:spcPts val="600"/>
              </a:spcAft>
              <a:buSzTx/>
              <a:buNone/>
            </a:pPr>
            <a:r>
              <a:rPr lang="en-US" sz="1200" dirty="0">
                <a:solidFill>
                  <a:prstClr val="black"/>
                </a:solidFill>
              </a:rPr>
              <a:t>Use familiar tools like Visual Studio and Azure Data Studio</a:t>
            </a:r>
          </a:p>
          <a:p>
            <a:pPr marL="0" lvl="1" indent="0">
              <a:spcBef>
                <a:spcPts val="0"/>
              </a:spcBef>
              <a:spcAft>
                <a:spcPts val="600"/>
              </a:spcAft>
              <a:buSzTx/>
              <a:buNone/>
            </a:pPr>
            <a:r>
              <a:rPr lang="en-US" sz="1200" dirty="0">
                <a:solidFill>
                  <a:prstClr val="black"/>
                </a:solidFill>
              </a:rPr>
              <a:t>Driver support for common languages like .NET, C#, Java, Python, Node.js, PHP and Go</a:t>
            </a:r>
          </a:p>
        </p:txBody>
      </p:sp>
      <p:sp>
        <p:nvSpPr>
          <p:cNvPr id="8" name="Content Placeholder 7">
            <a:extLst>
              <a:ext uri="{FF2B5EF4-FFF2-40B4-BE49-F238E27FC236}">
                <a16:creationId xmlns:a16="http://schemas.microsoft.com/office/drawing/2014/main" id="{AC878DB4-4713-46FE-9412-CA6AED6AED4C}"/>
              </a:ext>
            </a:extLst>
          </p:cNvPr>
          <p:cNvSpPr>
            <a:spLocks noGrp="1"/>
          </p:cNvSpPr>
          <p:nvPr>
            <p:ph sz="quarter" idx="14"/>
          </p:nvPr>
        </p:nvSpPr>
        <p:spPr>
          <a:xfrm>
            <a:off x="8413562" y="3232041"/>
            <a:ext cx="3211512" cy="435825"/>
          </a:xfrm>
        </p:spPr>
        <p:txBody>
          <a:bodyPr/>
          <a:lstStyle/>
          <a:p>
            <a:pPr marL="0" lvl="0" indent="0" algn="ctr" defTabSz="932239">
              <a:spcBef>
                <a:spcPts val="0"/>
              </a:spcBef>
              <a:buSzTx/>
              <a:buNone/>
              <a:defRPr/>
            </a:pPr>
            <a:r>
              <a:rPr lang="en-US" sz="1632" b="1" kern="0" dirty="0">
                <a:solidFill>
                  <a:srgbClr val="0078D7"/>
                </a:solidFill>
                <a:latin typeface="Segoe UI Semibold" panose="020B0502040204020203" pitchFamily="34" charset="0"/>
                <a:ea typeface="Segoe UI Semilight" charset="0"/>
                <a:cs typeface="Segoe UI Semibold" panose="020B0502040204020203" pitchFamily="34" charset="0"/>
              </a:rPr>
              <a:t>Multi-model flexibility</a:t>
            </a:r>
          </a:p>
          <a:p>
            <a:pPr marL="0" lvl="0" indent="0" algn="ctr" defTabSz="932239">
              <a:spcBef>
                <a:spcPts val="0"/>
              </a:spcBef>
              <a:buSzTx/>
              <a:buNone/>
              <a:defRPr/>
            </a:pPr>
            <a:r>
              <a:rPr lang="en-US" sz="1200" kern="0" dirty="0">
                <a:solidFill>
                  <a:srgbClr val="0078D7"/>
                </a:solidFill>
                <a:latin typeface="Segoe UI" panose="020B0502040204020203" pitchFamily="34" charset="0"/>
                <a:ea typeface="Segoe UI Semilight" charset="0"/>
                <a:cs typeface="Segoe UI" panose="020B0502040204020203" pitchFamily="34" charset="0"/>
              </a:rPr>
              <a:t>Single database support for your apps</a:t>
            </a:r>
            <a:endParaRPr lang="en-US" sz="1400" kern="0" dirty="0">
              <a:solidFill>
                <a:srgbClr val="0078D7"/>
              </a:solidFill>
              <a:latin typeface="Segoe UI" panose="020B0502040204020203" pitchFamily="34" charset="0"/>
              <a:ea typeface="Segoe UI Semilight" charset="0"/>
              <a:cs typeface="Segoe UI" panose="020B0502040204020203" pitchFamily="34" charset="0"/>
            </a:endParaRPr>
          </a:p>
        </p:txBody>
      </p:sp>
      <p:sp>
        <p:nvSpPr>
          <p:cNvPr id="51" name="Text Placeholder 4">
            <a:extLst>
              <a:ext uri="{FF2B5EF4-FFF2-40B4-BE49-F238E27FC236}">
                <a16:creationId xmlns:a16="http://schemas.microsoft.com/office/drawing/2014/main" id="{1C669470-74FB-4676-80CF-0EE45C7CEEE6}"/>
              </a:ext>
            </a:extLst>
          </p:cNvPr>
          <p:cNvSpPr>
            <a:spLocks noGrp="1"/>
          </p:cNvSpPr>
          <p:nvPr>
            <p:ph type="body" sz="quarter" idx="27"/>
          </p:nvPr>
        </p:nvSpPr>
        <p:spPr>
          <a:xfrm>
            <a:off x="8379217" y="3822408"/>
            <a:ext cx="3370828" cy="630942"/>
          </a:xfrm>
        </p:spPr>
        <p:txBody>
          <a:bodyPr/>
          <a:lstStyle/>
          <a:p>
            <a:pPr marL="0" marR="0" lvl="1" indent="0" algn="l"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Store and work with data in multiple formats</a:t>
            </a:r>
          </a:p>
          <a:p>
            <a:pPr marL="0" marR="0" lvl="1" indent="0" algn="l" defTabSz="932742" rtl="0" eaLnBrk="1" fontAlgn="auto" latinLnBrk="0" hangingPunct="1">
              <a:lnSpc>
                <a:spcPct val="100000"/>
              </a:lnSpc>
              <a:spcBef>
                <a:spcPts val="0"/>
              </a:spcBef>
              <a:spcAft>
                <a:spcPts val="600"/>
              </a:spcAft>
              <a:buClrTx/>
              <a:buSzTx/>
              <a:buFontTx/>
              <a:buNone/>
              <a:tabLst/>
              <a:defRPr/>
            </a:pPr>
            <a:r>
              <a:rPr lang="en-US" sz="1200" dirty="0">
                <a:solidFill>
                  <a:prstClr val="black"/>
                </a:solidFill>
                <a:latin typeface="Segoe UI"/>
              </a:rPr>
              <a:t>Support for graph, JSON or XML documents, spatial data, and key-value pairs</a:t>
            </a:r>
          </a:p>
        </p:txBody>
      </p:sp>
      <p:sp>
        <p:nvSpPr>
          <p:cNvPr id="11" name="Rectangle 10">
            <a:extLst>
              <a:ext uri="{FF2B5EF4-FFF2-40B4-BE49-F238E27FC236}">
                <a16:creationId xmlns:a16="http://schemas.microsoft.com/office/drawing/2014/main" id="{A4F3DDE3-4476-4A9F-9F90-F286D87C144B}"/>
              </a:ext>
              <a:ext uri="{C183D7F6-B498-43B3-948B-1728B52AA6E4}">
                <adec:decorative xmlns:adec="http://schemas.microsoft.com/office/drawing/2017/decorative" val="1"/>
              </a:ext>
            </a:extLst>
          </p:cNvPr>
          <p:cNvSpPr/>
          <p:nvPr/>
        </p:nvSpPr>
        <p:spPr bwMode="auto">
          <a:xfrm rot="18960000">
            <a:off x="1710610" y="1944559"/>
            <a:ext cx="995167" cy="995167"/>
          </a:xfrm>
          <a:prstGeom prst="rect">
            <a:avLst/>
          </a:prstGeom>
          <a:solidFill>
            <a:schemeClr val="bg1"/>
          </a:solidFill>
          <a:ln w="762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descr="Database icon">
            <a:extLst>
              <a:ext uri="{FF2B5EF4-FFF2-40B4-BE49-F238E27FC236}">
                <a16:creationId xmlns:a16="http://schemas.microsoft.com/office/drawing/2014/main" id="{B5E05BBF-2357-4753-8485-6410A96D8407}"/>
              </a:ext>
            </a:extLst>
          </p:cNvPr>
          <p:cNvGrpSpPr/>
          <p:nvPr/>
        </p:nvGrpSpPr>
        <p:grpSpPr>
          <a:xfrm>
            <a:off x="2079291" y="2008380"/>
            <a:ext cx="258239" cy="307505"/>
            <a:chOff x="2038302" y="1967624"/>
            <a:chExt cx="307161" cy="406018"/>
          </a:xfrm>
        </p:grpSpPr>
        <p:sp>
          <p:nvSpPr>
            <p:cNvPr id="12" name="Freeform 5">
              <a:extLst>
                <a:ext uri="{FF2B5EF4-FFF2-40B4-BE49-F238E27FC236}">
                  <a16:creationId xmlns:a16="http://schemas.microsoft.com/office/drawing/2014/main" id="{7484079B-2607-4ED1-8DE7-9B0C536A5BC2}"/>
                </a:ext>
                <a:ext uri="{C183D7F6-B498-43B3-948B-1728B52AA6E4}">
                  <adec:decorative xmlns:adec="http://schemas.microsoft.com/office/drawing/2017/decorative" val="1"/>
                </a:ext>
              </a:extLst>
            </p:cNvPr>
            <p:cNvSpPr>
              <a:spLocks/>
            </p:cNvSpPr>
            <p:nvPr/>
          </p:nvSpPr>
          <p:spPr bwMode="auto">
            <a:xfrm>
              <a:off x="2038302" y="2200643"/>
              <a:ext cx="307161" cy="172999"/>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0"/>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8440399C-59BF-4AE2-95DD-6760F0A5C377}"/>
                </a:ext>
                <a:ext uri="{C183D7F6-B498-43B3-948B-1728B52AA6E4}">
                  <adec:decorative xmlns:adec="http://schemas.microsoft.com/office/drawing/2017/decorative" val="1"/>
                </a:ext>
              </a:extLst>
            </p:cNvPr>
            <p:cNvSpPr>
              <a:spLocks/>
            </p:cNvSpPr>
            <p:nvPr/>
          </p:nvSpPr>
          <p:spPr bwMode="auto">
            <a:xfrm>
              <a:off x="2038302" y="2182990"/>
              <a:ext cx="307161" cy="162407"/>
            </a:xfrm>
            <a:custGeom>
              <a:avLst/>
              <a:gdLst>
                <a:gd name="T0" fmla="*/ 101 w 101"/>
                <a:gd name="T1" fmla="*/ 0 h 53"/>
                <a:gd name="T2" fmla="*/ 101 w 101"/>
                <a:gd name="T3" fmla="*/ 28 h 53"/>
                <a:gd name="T4" fmla="*/ 51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1"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A395E174-94EB-489F-B300-DA7D0F384501}"/>
                </a:ext>
                <a:ext uri="{C183D7F6-B498-43B3-948B-1728B52AA6E4}">
                  <adec:decorative xmlns:adec="http://schemas.microsoft.com/office/drawing/2017/decorative" val="1"/>
                </a:ext>
              </a:extLst>
            </p:cNvPr>
            <p:cNvSpPr>
              <a:spLocks/>
            </p:cNvSpPr>
            <p:nvPr/>
          </p:nvSpPr>
          <p:spPr bwMode="auto">
            <a:xfrm>
              <a:off x="2038302" y="2098256"/>
              <a:ext cx="307161" cy="169468"/>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F5E7825E-0330-4403-B4F2-9B89A8687B6A}"/>
                </a:ext>
                <a:ext uri="{C183D7F6-B498-43B3-948B-1728B52AA6E4}">
                  <adec:decorative xmlns:adec="http://schemas.microsoft.com/office/drawing/2017/decorative" val="1"/>
                </a:ext>
              </a:extLst>
            </p:cNvPr>
            <p:cNvSpPr>
              <a:spLocks/>
            </p:cNvSpPr>
            <p:nvPr/>
          </p:nvSpPr>
          <p:spPr bwMode="auto">
            <a:xfrm>
              <a:off x="2038302" y="2038236"/>
              <a:ext cx="307161" cy="155346"/>
            </a:xfrm>
            <a:custGeom>
              <a:avLst/>
              <a:gdLst>
                <a:gd name="T0" fmla="*/ 101 w 101"/>
                <a:gd name="T1" fmla="*/ 0 h 51"/>
                <a:gd name="T2" fmla="*/ 0 w 101"/>
                <a:gd name="T3" fmla="*/ 0 h 51"/>
                <a:gd name="T4" fmla="*/ 0 w 101"/>
                <a:gd name="T5" fmla="*/ 26 h 51"/>
                <a:gd name="T6" fmla="*/ 51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1"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Oval 9">
              <a:extLst>
                <a:ext uri="{FF2B5EF4-FFF2-40B4-BE49-F238E27FC236}">
                  <a16:creationId xmlns:a16="http://schemas.microsoft.com/office/drawing/2014/main" id="{43C94540-599D-4D0F-B0EB-AA79B0C798F1}"/>
                </a:ext>
                <a:ext uri="{C183D7F6-B498-43B3-948B-1728B52AA6E4}">
                  <adec:decorative xmlns:adec="http://schemas.microsoft.com/office/drawing/2017/decorative" val="1"/>
                </a:ext>
              </a:extLst>
            </p:cNvPr>
            <p:cNvSpPr>
              <a:spLocks noChangeArrowheads="1"/>
            </p:cNvSpPr>
            <p:nvPr/>
          </p:nvSpPr>
          <p:spPr bwMode="auto">
            <a:xfrm>
              <a:off x="2038302" y="1967624"/>
              <a:ext cx="307161" cy="15181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9" name="Group 68" descr="Database icon">
            <a:extLst>
              <a:ext uri="{FF2B5EF4-FFF2-40B4-BE49-F238E27FC236}">
                <a16:creationId xmlns:a16="http://schemas.microsoft.com/office/drawing/2014/main" id="{7548712C-DC47-4AC5-BF15-4ACA4D94E7BF}"/>
              </a:ext>
            </a:extLst>
          </p:cNvPr>
          <p:cNvGrpSpPr/>
          <p:nvPr/>
        </p:nvGrpSpPr>
        <p:grpSpPr>
          <a:xfrm>
            <a:off x="2079291" y="2596961"/>
            <a:ext cx="256032" cy="310896"/>
            <a:chOff x="2038302" y="1967624"/>
            <a:chExt cx="307161" cy="406018"/>
          </a:xfrm>
        </p:grpSpPr>
        <p:sp>
          <p:nvSpPr>
            <p:cNvPr id="70" name="Freeform 5">
              <a:extLst>
                <a:ext uri="{FF2B5EF4-FFF2-40B4-BE49-F238E27FC236}">
                  <a16:creationId xmlns:a16="http://schemas.microsoft.com/office/drawing/2014/main" id="{B1532DFA-7C8E-4650-AA01-3FE93578C3E4}"/>
                </a:ext>
                <a:ext uri="{C183D7F6-B498-43B3-948B-1728B52AA6E4}">
                  <adec:decorative xmlns:adec="http://schemas.microsoft.com/office/drawing/2017/decorative" val="1"/>
                </a:ext>
              </a:extLst>
            </p:cNvPr>
            <p:cNvSpPr>
              <a:spLocks/>
            </p:cNvSpPr>
            <p:nvPr/>
          </p:nvSpPr>
          <p:spPr bwMode="auto">
            <a:xfrm>
              <a:off x="2038302" y="2200643"/>
              <a:ext cx="307161" cy="172999"/>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0"/>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6">
              <a:extLst>
                <a:ext uri="{FF2B5EF4-FFF2-40B4-BE49-F238E27FC236}">
                  <a16:creationId xmlns:a16="http://schemas.microsoft.com/office/drawing/2014/main" id="{D5ECF20C-EABC-4080-8CF3-C98B81FCA629}"/>
                </a:ext>
                <a:ext uri="{C183D7F6-B498-43B3-948B-1728B52AA6E4}">
                  <adec:decorative xmlns:adec="http://schemas.microsoft.com/office/drawing/2017/decorative" val="1"/>
                </a:ext>
              </a:extLst>
            </p:cNvPr>
            <p:cNvSpPr>
              <a:spLocks/>
            </p:cNvSpPr>
            <p:nvPr/>
          </p:nvSpPr>
          <p:spPr bwMode="auto">
            <a:xfrm>
              <a:off x="2038302" y="2182990"/>
              <a:ext cx="307161" cy="162407"/>
            </a:xfrm>
            <a:custGeom>
              <a:avLst/>
              <a:gdLst>
                <a:gd name="T0" fmla="*/ 101 w 101"/>
                <a:gd name="T1" fmla="*/ 0 h 53"/>
                <a:gd name="T2" fmla="*/ 101 w 101"/>
                <a:gd name="T3" fmla="*/ 28 h 53"/>
                <a:gd name="T4" fmla="*/ 51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1"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7">
              <a:extLst>
                <a:ext uri="{FF2B5EF4-FFF2-40B4-BE49-F238E27FC236}">
                  <a16:creationId xmlns:a16="http://schemas.microsoft.com/office/drawing/2014/main" id="{7A3ACA10-7D32-47B6-B5F3-1C4292C23AEF}"/>
                </a:ext>
                <a:ext uri="{C183D7F6-B498-43B3-948B-1728B52AA6E4}">
                  <adec:decorative xmlns:adec="http://schemas.microsoft.com/office/drawing/2017/decorative" val="1"/>
                </a:ext>
              </a:extLst>
            </p:cNvPr>
            <p:cNvSpPr>
              <a:spLocks/>
            </p:cNvSpPr>
            <p:nvPr/>
          </p:nvSpPr>
          <p:spPr bwMode="auto">
            <a:xfrm>
              <a:off x="2038302" y="2098256"/>
              <a:ext cx="307161" cy="169468"/>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8">
              <a:extLst>
                <a:ext uri="{FF2B5EF4-FFF2-40B4-BE49-F238E27FC236}">
                  <a16:creationId xmlns:a16="http://schemas.microsoft.com/office/drawing/2014/main" id="{7061D56E-C951-4933-936F-1ADD29266288}"/>
                </a:ext>
                <a:ext uri="{C183D7F6-B498-43B3-948B-1728B52AA6E4}">
                  <adec:decorative xmlns:adec="http://schemas.microsoft.com/office/drawing/2017/decorative" val="1"/>
                </a:ext>
              </a:extLst>
            </p:cNvPr>
            <p:cNvSpPr>
              <a:spLocks/>
            </p:cNvSpPr>
            <p:nvPr/>
          </p:nvSpPr>
          <p:spPr bwMode="auto">
            <a:xfrm>
              <a:off x="2038302" y="2038236"/>
              <a:ext cx="307161" cy="155346"/>
            </a:xfrm>
            <a:custGeom>
              <a:avLst/>
              <a:gdLst>
                <a:gd name="T0" fmla="*/ 101 w 101"/>
                <a:gd name="T1" fmla="*/ 0 h 51"/>
                <a:gd name="T2" fmla="*/ 0 w 101"/>
                <a:gd name="T3" fmla="*/ 0 h 51"/>
                <a:gd name="T4" fmla="*/ 0 w 101"/>
                <a:gd name="T5" fmla="*/ 26 h 51"/>
                <a:gd name="T6" fmla="*/ 51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1"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Oval 9">
              <a:extLst>
                <a:ext uri="{FF2B5EF4-FFF2-40B4-BE49-F238E27FC236}">
                  <a16:creationId xmlns:a16="http://schemas.microsoft.com/office/drawing/2014/main" id="{9463DAEF-904E-49B3-9FA3-68CE6E680D2A}"/>
                </a:ext>
                <a:ext uri="{C183D7F6-B498-43B3-948B-1728B52AA6E4}">
                  <adec:decorative xmlns:adec="http://schemas.microsoft.com/office/drawing/2017/decorative" val="1"/>
                </a:ext>
              </a:extLst>
            </p:cNvPr>
            <p:cNvSpPr>
              <a:spLocks noChangeArrowheads="1"/>
            </p:cNvSpPr>
            <p:nvPr/>
          </p:nvSpPr>
          <p:spPr bwMode="auto">
            <a:xfrm>
              <a:off x="2038302" y="1967624"/>
              <a:ext cx="307161" cy="15181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5" name="Group 74" descr="Database icon">
            <a:extLst>
              <a:ext uri="{FF2B5EF4-FFF2-40B4-BE49-F238E27FC236}">
                <a16:creationId xmlns:a16="http://schemas.microsoft.com/office/drawing/2014/main" id="{C8DF2006-000C-42C0-BB5E-9860B1E77461}"/>
              </a:ext>
            </a:extLst>
          </p:cNvPr>
          <p:cNvGrpSpPr/>
          <p:nvPr/>
        </p:nvGrpSpPr>
        <p:grpSpPr>
          <a:xfrm>
            <a:off x="2394978" y="2280641"/>
            <a:ext cx="256032" cy="310896"/>
            <a:chOff x="2038302" y="1967624"/>
            <a:chExt cx="307161" cy="406018"/>
          </a:xfrm>
        </p:grpSpPr>
        <p:sp>
          <p:nvSpPr>
            <p:cNvPr id="76" name="Freeform 5">
              <a:extLst>
                <a:ext uri="{FF2B5EF4-FFF2-40B4-BE49-F238E27FC236}">
                  <a16:creationId xmlns:a16="http://schemas.microsoft.com/office/drawing/2014/main" id="{70E4584E-C22B-4E19-9054-35CA233A2ABD}"/>
                </a:ext>
                <a:ext uri="{C183D7F6-B498-43B3-948B-1728B52AA6E4}">
                  <adec:decorative xmlns:adec="http://schemas.microsoft.com/office/drawing/2017/decorative" val="1"/>
                </a:ext>
              </a:extLst>
            </p:cNvPr>
            <p:cNvSpPr>
              <a:spLocks/>
            </p:cNvSpPr>
            <p:nvPr/>
          </p:nvSpPr>
          <p:spPr bwMode="auto">
            <a:xfrm>
              <a:off x="2038302" y="2200643"/>
              <a:ext cx="307161" cy="172999"/>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0"/>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6">
              <a:extLst>
                <a:ext uri="{FF2B5EF4-FFF2-40B4-BE49-F238E27FC236}">
                  <a16:creationId xmlns:a16="http://schemas.microsoft.com/office/drawing/2014/main" id="{281FDC82-2647-4370-8A60-619C0414DEDA}"/>
                </a:ext>
                <a:ext uri="{C183D7F6-B498-43B3-948B-1728B52AA6E4}">
                  <adec:decorative xmlns:adec="http://schemas.microsoft.com/office/drawing/2017/decorative" val="1"/>
                </a:ext>
              </a:extLst>
            </p:cNvPr>
            <p:cNvSpPr>
              <a:spLocks/>
            </p:cNvSpPr>
            <p:nvPr/>
          </p:nvSpPr>
          <p:spPr bwMode="auto">
            <a:xfrm>
              <a:off x="2038302" y="2182990"/>
              <a:ext cx="307161" cy="162407"/>
            </a:xfrm>
            <a:custGeom>
              <a:avLst/>
              <a:gdLst>
                <a:gd name="T0" fmla="*/ 101 w 101"/>
                <a:gd name="T1" fmla="*/ 0 h 53"/>
                <a:gd name="T2" fmla="*/ 101 w 101"/>
                <a:gd name="T3" fmla="*/ 28 h 53"/>
                <a:gd name="T4" fmla="*/ 51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1"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7">
              <a:extLst>
                <a:ext uri="{FF2B5EF4-FFF2-40B4-BE49-F238E27FC236}">
                  <a16:creationId xmlns:a16="http://schemas.microsoft.com/office/drawing/2014/main" id="{2B2E2732-239D-4197-A33F-5E169BAB6219}"/>
                </a:ext>
                <a:ext uri="{C183D7F6-B498-43B3-948B-1728B52AA6E4}">
                  <adec:decorative xmlns:adec="http://schemas.microsoft.com/office/drawing/2017/decorative" val="1"/>
                </a:ext>
              </a:extLst>
            </p:cNvPr>
            <p:cNvSpPr>
              <a:spLocks/>
            </p:cNvSpPr>
            <p:nvPr/>
          </p:nvSpPr>
          <p:spPr bwMode="auto">
            <a:xfrm>
              <a:off x="2038302" y="2098256"/>
              <a:ext cx="307161" cy="169468"/>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8">
              <a:extLst>
                <a:ext uri="{FF2B5EF4-FFF2-40B4-BE49-F238E27FC236}">
                  <a16:creationId xmlns:a16="http://schemas.microsoft.com/office/drawing/2014/main" id="{7C7CB23D-7DBC-42ED-8EE7-96876D49D034}"/>
                </a:ext>
                <a:ext uri="{C183D7F6-B498-43B3-948B-1728B52AA6E4}">
                  <adec:decorative xmlns:adec="http://schemas.microsoft.com/office/drawing/2017/decorative" val="1"/>
                </a:ext>
              </a:extLst>
            </p:cNvPr>
            <p:cNvSpPr>
              <a:spLocks/>
            </p:cNvSpPr>
            <p:nvPr/>
          </p:nvSpPr>
          <p:spPr bwMode="auto">
            <a:xfrm>
              <a:off x="2038302" y="2038236"/>
              <a:ext cx="307161" cy="155346"/>
            </a:xfrm>
            <a:custGeom>
              <a:avLst/>
              <a:gdLst>
                <a:gd name="T0" fmla="*/ 101 w 101"/>
                <a:gd name="T1" fmla="*/ 0 h 51"/>
                <a:gd name="T2" fmla="*/ 0 w 101"/>
                <a:gd name="T3" fmla="*/ 0 h 51"/>
                <a:gd name="T4" fmla="*/ 0 w 101"/>
                <a:gd name="T5" fmla="*/ 26 h 51"/>
                <a:gd name="T6" fmla="*/ 51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1"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Oval 9">
              <a:extLst>
                <a:ext uri="{FF2B5EF4-FFF2-40B4-BE49-F238E27FC236}">
                  <a16:creationId xmlns:a16="http://schemas.microsoft.com/office/drawing/2014/main" id="{27094C0C-E035-4FF6-973C-32CAB23CF254}"/>
                </a:ext>
                <a:ext uri="{C183D7F6-B498-43B3-948B-1728B52AA6E4}">
                  <adec:decorative xmlns:adec="http://schemas.microsoft.com/office/drawing/2017/decorative" val="1"/>
                </a:ext>
              </a:extLst>
            </p:cNvPr>
            <p:cNvSpPr>
              <a:spLocks noChangeArrowheads="1"/>
            </p:cNvSpPr>
            <p:nvPr/>
          </p:nvSpPr>
          <p:spPr bwMode="auto">
            <a:xfrm>
              <a:off x="2038302" y="1967624"/>
              <a:ext cx="307161" cy="15181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descr="Database icon">
            <a:extLst>
              <a:ext uri="{FF2B5EF4-FFF2-40B4-BE49-F238E27FC236}">
                <a16:creationId xmlns:a16="http://schemas.microsoft.com/office/drawing/2014/main" id="{1FDF8B1E-B338-4ADA-B93E-D7B4C1D8EDCD}"/>
              </a:ext>
            </a:extLst>
          </p:cNvPr>
          <p:cNvGrpSpPr/>
          <p:nvPr/>
        </p:nvGrpSpPr>
        <p:grpSpPr>
          <a:xfrm>
            <a:off x="1782270" y="2280641"/>
            <a:ext cx="256032" cy="310896"/>
            <a:chOff x="2038302" y="1967624"/>
            <a:chExt cx="307161" cy="406018"/>
          </a:xfrm>
        </p:grpSpPr>
        <p:sp>
          <p:nvSpPr>
            <p:cNvPr id="82" name="Freeform 5">
              <a:extLst>
                <a:ext uri="{FF2B5EF4-FFF2-40B4-BE49-F238E27FC236}">
                  <a16:creationId xmlns:a16="http://schemas.microsoft.com/office/drawing/2014/main" id="{C4AB1226-A398-47BA-9FB5-46225E54F0E9}"/>
                </a:ext>
                <a:ext uri="{C183D7F6-B498-43B3-948B-1728B52AA6E4}">
                  <adec:decorative xmlns:adec="http://schemas.microsoft.com/office/drawing/2017/decorative" val="1"/>
                </a:ext>
              </a:extLst>
            </p:cNvPr>
            <p:cNvSpPr>
              <a:spLocks/>
            </p:cNvSpPr>
            <p:nvPr/>
          </p:nvSpPr>
          <p:spPr bwMode="auto">
            <a:xfrm>
              <a:off x="2038302" y="2200643"/>
              <a:ext cx="307161" cy="172999"/>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0"/>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6">
              <a:extLst>
                <a:ext uri="{FF2B5EF4-FFF2-40B4-BE49-F238E27FC236}">
                  <a16:creationId xmlns:a16="http://schemas.microsoft.com/office/drawing/2014/main" id="{F2C7977F-09E0-40A5-8484-9BC4A6DC2E4B}"/>
                </a:ext>
                <a:ext uri="{C183D7F6-B498-43B3-948B-1728B52AA6E4}">
                  <adec:decorative xmlns:adec="http://schemas.microsoft.com/office/drawing/2017/decorative" val="1"/>
                </a:ext>
              </a:extLst>
            </p:cNvPr>
            <p:cNvSpPr>
              <a:spLocks/>
            </p:cNvSpPr>
            <p:nvPr/>
          </p:nvSpPr>
          <p:spPr bwMode="auto">
            <a:xfrm>
              <a:off x="2038302" y="2182990"/>
              <a:ext cx="307161" cy="162407"/>
            </a:xfrm>
            <a:custGeom>
              <a:avLst/>
              <a:gdLst>
                <a:gd name="T0" fmla="*/ 101 w 101"/>
                <a:gd name="T1" fmla="*/ 0 h 53"/>
                <a:gd name="T2" fmla="*/ 101 w 101"/>
                <a:gd name="T3" fmla="*/ 28 h 53"/>
                <a:gd name="T4" fmla="*/ 51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1"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245F4E38-CD77-4E93-BAD4-4B5ECCBC8168}"/>
                </a:ext>
                <a:ext uri="{C183D7F6-B498-43B3-948B-1728B52AA6E4}">
                  <adec:decorative xmlns:adec="http://schemas.microsoft.com/office/drawing/2017/decorative" val="1"/>
                </a:ext>
              </a:extLst>
            </p:cNvPr>
            <p:cNvSpPr>
              <a:spLocks/>
            </p:cNvSpPr>
            <p:nvPr/>
          </p:nvSpPr>
          <p:spPr bwMode="auto">
            <a:xfrm>
              <a:off x="2038302" y="2098256"/>
              <a:ext cx="307161" cy="169468"/>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C990D7FB-CCA8-4F38-813D-689FED497A91}"/>
                </a:ext>
                <a:ext uri="{C183D7F6-B498-43B3-948B-1728B52AA6E4}">
                  <adec:decorative xmlns:adec="http://schemas.microsoft.com/office/drawing/2017/decorative" val="1"/>
                </a:ext>
              </a:extLst>
            </p:cNvPr>
            <p:cNvSpPr>
              <a:spLocks/>
            </p:cNvSpPr>
            <p:nvPr/>
          </p:nvSpPr>
          <p:spPr bwMode="auto">
            <a:xfrm>
              <a:off x="2038302" y="2038236"/>
              <a:ext cx="307161" cy="155346"/>
            </a:xfrm>
            <a:custGeom>
              <a:avLst/>
              <a:gdLst>
                <a:gd name="T0" fmla="*/ 101 w 101"/>
                <a:gd name="T1" fmla="*/ 0 h 51"/>
                <a:gd name="T2" fmla="*/ 0 w 101"/>
                <a:gd name="T3" fmla="*/ 0 h 51"/>
                <a:gd name="T4" fmla="*/ 0 w 101"/>
                <a:gd name="T5" fmla="*/ 26 h 51"/>
                <a:gd name="T6" fmla="*/ 51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1"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Oval 9">
              <a:extLst>
                <a:ext uri="{FF2B5EF4-FFF2-40B4-BE49-F238E27FC236}">
                  <a16:creationId xmlns:a16="http://schemas.microsoft.com/office/drawing/2014/main" id="{42EC21EB-0C1E-4EC2-AE6A-5D91783369F1}"/>
                </a:ext>
                <a:ext uri="{C183D7F6-B498-43B3-948B-1728B52AA6E4}">
                  <adec:decorative xmlns:adec="http://schemas.microsoft.com/office/drawing/2017/decorative" val="1"/>
                </a:ext>
              </a:extLst>
            </p:cNvPr>
            <p:cNvSpPr>
              <a:spLocks noChangeArrowheads="1"/>
            </p:cNvSpPr>
            <p:nvPr/>
          </p:nvSpPr>
          <p:spPr bwMode="auto">
            <a:xfrm>
              <a:off x="2038302" y="1967624"/>
              <a:ext cx="307161" cy="15181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0" name="trial" descr="trial, testing, development">
            <a:extLst>
              <a:ext uri="{FF2B5EF4-FFF2-40B4-BE49-F238E27FC236}">
                <a16:creationId xmlns:a16="http://schemas.microsoft.com/office/drawing/2014/main" id="{4EC344F2-BD3B-47FB-9D49-F925A0B5531D}"/>
              </a:ext>
            </a:extLst>
          </p:cNvPr>
          <p:cNvGrpSpPr/>
          <p:nvPr/>
        </p:nvGrpSpPr>
        <p:grpSpPr>
          <a:xfrm>
            <a:off x="5392417" y="1750078"/>
            <a:ext cx="1407165" cy="1407165"/>
            <a:chOff x="11040257" y="4789957"/>
            <a:chExt cx="420624" cy="420624"/>
          </a:xfrm>
        </p:grpSpPr>
        <p:sp>
          <p:nvSpPr>
            <p:cNvPr id="91" name="Freeform: Shape 90">
              <a:extLst>
                <a:ext uri="{FF2B5EF4-FFF2-40B4-BE49-F238E27FC236}">
                  <a16:creationId xmlns:a16="http://schemas.microsoft.com/office/drawing/2014/main" id="{6E9BDE30-517E-4592-92A9-7F93B278098D}"/>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798E2CC-8B2F-4B14-95FD-A4E2530B165E}"/>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CABDD75D-EE68-46C6-976B-DDC751980161}"/>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5C089FA-2D0A-4E9E-8CE6-E78240EDC504}"/>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824BC69-F0F9-4085-B3D5-686D2BCA6434}"/>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4A63990-8836-4303-BB26-BEF66B80FE58}"/>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C946118-5CC5-42BB-8304-71F2AA06240E}"/>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807D7C9-6A11-41D2-8792-2E07A78C997D}"/>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endParaRPr lang="en-US"/>
            </a:p>
          </p:txBody>
        </p:sp>
      </p:grpSp>
      <p:grpSp>
        <p:nvGrpSpPr>
          <p:cNvPr id="130" name="manage multiple" descr="manage multiple">
            <a:extLst>
              <a:ext uri="{FF2B5EF4-FFF2-40B4-BE49-F238E27FC236}">
                <a16:creationId xmlns:a16="http://schemas.microsoft.com/office/drawing/2014/main" id="{BE31D8DE-6960-443C-8826-DB5515B0CC27}"/>
              </a:ext>
            </a:extLst>
          </p:cNvPr>
          <p:cNvGrpSpPr/>
          <p:nvPr/>
        </p:nvGrpSpPr>
        <p:grpSpPr>
          <a:xfrm>
            <a:off x="9544074" y="1968713"/>
            <a:ext cx="950487" cy="946857"/>
            <a:chOff x="730250" y="1231433"/>
            <a:chExt cx="382270" cy="380810"/>
          </a:xfrm>
        </p:grpSpPr>
        <p:sp>
          <p:nvSpPr>
            <p:cNvPr id="131" name="Freeform 541">
              <a:extLst>
                <a:ext uri="{FF2B5EF4-FFF2-40B4-BE49-F238E27FC236}">
                  <a16:creationId xmlns:a16="http://schemas.microsoft.com/office/drawing/2014/main" id="{04A7D897-741C-45E2-AE17-3267AF04F49E}"/>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2" name="Freeform 542">
              <a:extLst>
                <a:ext uri="{FF2B5EF4-FFF2-40B4-BE49-F238E27FC236}">
                  <a16:creationId xmlns:a16="http://schemas.microsoft.com/office/drawing/2014/main" id="{DB1FFEEC-D2B5-4EEC-971C-076D6B002351}"/>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3" name="Freeform 543">
              <a:extLst>
                <a:ext uri="{FF2B5EF4-FFF2-40B4-BE49-F238E27FC236}">
                  <a16:creationId xmlns:a16="http://schemas.microsoft.com/office/drawing/2014/main" id="{977DB39C-6F53-4948-BA40-50508FF77DB7}"/>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4" name="Freeform 544">
              <a:extLst>
                <a:ext uri="{FF2B5EF4-FFF2-40B4-BE49-F238E27FC236}">
                  <a16:creationId xmlns:a16="http://schemas.microsoft.com/office/drawing/2014/main" id="{0D13194B-7DFE-4A37-991C-97DE3A503101}"/>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5" name="Freeform 545">
              <a:extLst>
                <a:ext uri="{FF2B5EF4-FFF2-40B4-BE49-F238E27FC236}">
                  <a16:creationId xmlns:a16="http://schemas.microsoft.com/office/drawing/2014/main" id="{81BAEDA7-EF0F-4831-AA16-1F95DCEB2C82}"/>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6" name="Freeform 546">
              <a:extLst>
                <a:ext uri="{FF2B5EF4-FFF2-40B4-BE49-F238E27FC236}">
                  <a16:creationId xmlns:a16="http://schemas.microsoft.com/office/drawing/2014/main" id="{257B29DD-076A-4B10-8E3E-78C090D32AE7}"/>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7" name="Freeform 547">
              <a:extLst>
                <a:ext uri="{FF2B5EF4-FFF2-40B4-BE49-F238E27FC236}">
                  <a16:creationId xmlns:a16="http://schemas.microsoft.com/office/drawing/2014/main" id="{4C5124A4-AF0E-4EA4-A1E7-80EC3D4A8DC0}"/>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8" name="Freeform 548">
              <a:extLst>
                <a:ext uri="{FF2B5EF4-FFF2-40B4-BE49-F238E27FC236}">
                  <a16:creationId xmlns:a16="http://schemas.microsoft.com/office/drawing/2014/main" id="{DEADDF83-675B-4340-8177-87DA934CB8EF}"/>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9" name="Freeform 549">
              <a:extLst>
                <a:ext uri="{FF2B5EF4-FFF2-40B4-BE49-F238E27FC236}">
                  <a16:creationId xmlns:a16="http://schemas.microsoft.com/office/drawing/2014/main" id="{A334FC3C-6BC7-4F52-8F93-0EB76AB7E853}"/>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0" name="Freeform 550">
              <a:extLst>
                <a:ext uri="{FF2B5EF4-FFF2-40B4-BE49-F238E27FC236}">
                  <a16:creationId xmlns:a16="http://schemas.microsoft.com/office/drawing/2014/main" id="{D18444E7-3D04-4F07-843E-787962A6648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1" name="Oval 551">
              <a:extLst>
                <a:ext uri="{FF2B5EF4-FFF2-40B4-BE49-F238E27FC236}">
                  <a16:creationId xmlns:a16="http://schemas.microsoft.com/office/drawing/2014/main" id="{B03E5391-E4F3-47E8-AC85-DFCEED24DBBD}"/>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2" name="Rectangle 552">
              <a:extLst>
                <a:ext uri="{FF2B5EF4-FFF2-40B4-BE49-F238E27FC236}">
                  <a16:creationId xmlns:a16="http://schemas.microsoft.com/office/drawing/2014/main" id="{163D010F-6055-470B-9473-4AC4F0DB4AE0}"/>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3" name="Rectangle 553">
              <a:extLst>
                <a:ext uri="{FF2B5EF4-FFF2-40B4-BE49-F238E27FC236}">
                  <a16:creationId xmlns:a16="http://schemas.microsoft.com/office/drawing/2014/main" id="{D00E8D4B-4C29-451A-811F-DB06CC84FF2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4" name="Rectangle 554">
              <a:extLst>
                <a:ext uri="{FF2B5EF4-FFF2-40B4-BE49-F238E27FC236}">
                  <a16:creationId xmlns:a16="http://schemas.microsoft.com/office/drawing/2014/main" id="{577D9266-F2E1-497A-B4C2-4FB5CC2F5EB6}"/>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5" name="Rectangle 555">
              <a:extLst>
                <a:ext uri="{FF2B5EF4-FFF2-40B4-BE49-F238E27FC236}">
                  <a16:creationId xmlns:a16="http://schemas.microsoft.com/office/drawing/2014/main" id="{D8372191-BADE-42E3-9431-ADEDA2CED375}"/>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6" name="Rectangle 556">
              <a:extLst>
                <a:ext uri="{FF2B5EF4-FFF2-40B4-BE49-F238E27FC236}">
                  <a16:creationId xmlns:a16="http://schemas.microsoft.com/office/drawing/2014/main" id="{DA8D0CCD-9BB2-4BD0-9722-6E37DC429BFB}"/>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7" name="Rectangle 557">
              <a:extLst>
                <a:ext uri="{FF2B5EF4-FFF2-40B4-BE49-F238E27FC236}">
                  <a16:creationId xmlns:a16="http://schemas.microsoft.com/office/drawing/2014/main" id="{B16367E7-78E3-44E2-B189-648C9F4199C8}"/>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8" name="Rectangle 558">
              <a:extLst>
                <a:ext uri="{FF2B5EF4-FFF2-40B4-BE49-F238E27FC236}">
                  <a16:creationId xmlns:a16="http://schemas.microsoft.com/office/drawing/2014/main" id="{C81167E7-719B-472E-AAF0-44CCAC3784D7}"/>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9" name="Rectangle 559">
              <a:extLst>
                <a:ext uri="{FF2B5EF4-FFF2-40B4-BE49-F238E27FC236}">
                  <a16:creationId xmlns:a16="http://schemas.microsoft.com/office/drawing/2014/main" id="{EDF9F339-B4C8-4716-ABB2-1CA4523474F0}"/>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0" name="Rectangle 560">
              <a:extLst>
                <a:ext uri="{FF2B5EF4-FFF2-40B4-BE49-F238E27FC236}">
                  <a16:creationId xmlns:a16="http://schemas.microsoft.com/office/drawing/2014/main" id="{B58F3DD7-3A89-4040-8578-3A4584A8BAB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1" name="Rectangle 561">
              <a:extLst>
                <a:ext uri="{FF2B5EF4-FFF2-40B4-BE49-F238E27FC236}">
                  <a16:creationId xmlns:a16="http://schemas.microsoft.com/office/drawing/2014/main" id="{B20DF105-2909-4804-B945-F688F3A84E55}"/>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99" name="app development" descr="application development">
            <a:extLst>
              <a:ext uri="{FF2B5EF4-FFF2-40B4-BE49-F238E27FC236}">
                <a16:creationId xmlns:a16="http://schemas.microsoft.com/office/drawing/2014/main" id="{F7BF6473-6C61-4E7F-9CB6-39A55B9EA532}"/>
              </a:ext>
            </a:extLst>
          </p:cNvPr>
          <p:cNvGrpSpPr/>
          <p:nvPr/>
        </p:nvGrpSpPr>
        <p:grpSpPr>
          <a:xfrm>
            <a:off x="134321" y="5773238"/>
            <a:ext cx="1158629" cy="1158629"/>
            <a:chOff x="1621002" y="4820262"/>
            <a:chExt cx="503911" cy="503911"/>
          </a:xfrm>
        </p:grpSpPr>
        <p:sp>
          <p:nvSpPr>
            <p:cNvPr id="100" name="Freeform: Shape 99">
              <a:extLst>
                <a:ext uri="{FF2B5EF4-FFF2-40B4-BE49-F238E27FC236}">
                  <a16:creationId xmlns:a16="http://schemas.microsoft.com/office/drawing/2014/main" id="{8DAE55BA-4515-4650-9B25-1474278C103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C66C880-D7AF-4159-B663-F29093CDFBC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9DBAE73-1566-40EB-AE62-5C5643AB69E1}"/>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8FA51BB-1CE8-4668-95FC-B924CF707909}"/>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spTree>
    <p:extLst>
      <p:ext uri="{BB962C8B-B14F-4D97-AF65-F5344CB8AC3E}">
        <p14:creationId xmlns:p14="http://schemas.microsoft.com/office/powerpoint/2010/main" val="164399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arge light theme container">
            <a:extLst>
              <a:ext uri="{FF2B5EF4-FFF2-40B4-BE49-F238E27FC236}">
                <a16:creationId xmlns:a16="http://schemas.microsoft.com/office/drawing/2014/main" id="{99248CEA-F2D7-4F9A-87BD-621D7A991E13}"/>
              </a:ext>
              <a:ext uri="{C183D7F6-B498-43B3-948B-1728B52AA6E4}">
                <adec:decorative xmlns:adec="http://schemas.microsoft.com/office/drawing/2017/decorative" val="0"/>
              </a:ext>
            </a:extLst>
          </p:cNvPr>
          <p:cNvPicPr>
            <a:picLocks noChangeAspect="1"/>
          </p:cNvPicPr>
          <p:nvPr/>
        </p:nvPicPr>
        <p:blipFill rotWithShape="1">
          <a:blip r:embed="rId3"/>
          <a:srcRect r="6638" b="8533"/>
          <a:stretch/>
        </p:blipFill>
        <p:spPr>
          <a:xfrm>
            <a:off x="6096000" y="292100"/>
            <a:ext cx="5801868" cy="6272784"/>
          </a:xfrm>
          <a:prstGeom prst="roundRect">
            <a:avLst>
              <a:gd name="adj" fmla="val 1082"/>
            </a:avLst>
          </a:prstGeom>
          <a:effectLst>
            <a:outerShdw blurRad="127000" dist="127000" dir="2700000" algn="tl" rotWithShape="0">
              <a:srgbClr val="2F2F2F">
                <a:alpha val="50000"/>
              </a:srgbClr>
            </a:outerShdw>
          </a:effectLst>
        </p:spPr>
      </p:pic>
      <p:grpSp>
        <p:nvGrpSpPr>
          <p:cNvPr id="153" name="Group 152">
            <a:extLst>
              <a:ext uri="{FF2B5EF4-FFF2-40B4-BE49-F238E27FC236}">
                <a16:creationId xmlns:a16="http://schemas.microsoft.com/office/drawing/2014/main" id="{2746A23D-65CF-4FE1-A8CF-5A083616268D}"/>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154" name="Freeform: Shape 153">
              <a:extLst>
                <a:ext uri="{FF2B5EF4-FFF2-40B4-BE49-F238E27FC236}">
                  <a16:creationId xmlns:a16="http://schemas.microsoft.com/office/drawing/2014/main" id="{3D97F59C-1254-4E46-8E54-01002E6593B0}"/>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9EB1A64-3EFB-481C-AA59-FF06C1C43A24}"/>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E2288642-89EE-4C8B-A643-42F89049C228}"/>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57578B1-9CB7-4ADA-AB0C-57F9FE6F8060}"/>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C0087A6-A846-4574-AB30-9ABCC586E56B}"/>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216E983-BE2F-4CC0-A768-2A855892AB60}"/>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ED01BE44-817F-40D6-AD58-146C7F134579}"/>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B12D1D80-839A-4B56-9578-F1DC70E976EB}"/>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7D2A57C4-B508-490B-804D-2EBDD2619389}"/>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F86DD95-CBE8-42FA-BF6D-6B8F32203B93}"/>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85AA6003-3848-4D2E-AE37-902EB58335CC}"/>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E67843BF-623A-4DE4-AAE0-1A6DB1A444D5}"/>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83FB608-B186-4B95-BF23-14E54A76922F}"/>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3605BAF7-D0C8-4E9F-95E0-2149464520B8}"/>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DEF505A2-CA9B-45F6-9D23-B77206487519}"/>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C658A0AF-7324-4B8B-B2E7-92DC12AED5D9}"/>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9467BDE1-8A31-42DA-B5C3-B8A86D57EE21}"/>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D0949FF6-5C6C-46C2-B916-0CCC7BB525A4}"/>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65CA0B53-A82D-4CE0-85F2-7A34E3548D50}"/>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E70AF381-655A-4478-95CB-DE42A0CB13AA}"/>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7A1D341-CFDE-4936-8157-7E0143FDE417}"/>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7D6AB824-6419-4E2F-A7B4-684FBE82C2D0}"/>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75546E24-1008-4E20-8C96-6B58E67F699C}"/>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D2B8424D-6DF8-41CC-A60A-ED97CA54C576}"/>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6350" cap="rnd">
              <a:solidFill>
                <a:schemeClr val="tx1">
                  <a:lumMod val="50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6" name="Oval 185">
            <a:extLst>
              <a:ext uri="{FF2B5EF4-FFF2-40B4-BE49-F238E27FC236}">
                <a16:creationId xmlns:a16="http://schemas.microsoft.com/office/drawing/2014/main" id="{8BDA3A50-BCB0-4B48-9DC7-A754861CE4CD}"/>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9C0A78DD-3675-4D1F-A669-069602449F3A}"/>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5EF62E05-CB1B-4B9F-81D3-0C027D7040D2}"/>
              </a:ext>
              <a:ext uri="{C183D7F6-B498-43B3-948B-1728B52AA6E4}">
                <adec:decorative xmlns:adec="http://schemas.microsoft.com/office/drawing/2017/decorative" val="1"/>
              </a:ext>
            </a:extLst>
          </p:cNvPr>
          <p:cNvSpPr>
            <a:spLocks noChangeAspect="1"/>
          </p:cNvSpPr>
          <p:nvPr/>
        </p:nvSpPr>
        <p:spPr bwMode="auto">
          <a:xfrm>
            <a:off x="9875827" y="5450457"/>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F95818BD-7E29-4894-A1D2-1E15AC7DCCDC}"/>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34F8F8E7-C53D-4406-B4D2-89B6D51EF45D}"/>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42279530-114C-41FC-81FB-5EB3EE1AF3EC}"/>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7E033307-8505-421C-9328-2B6EFF7ADBA9}"/>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515CA125-9EFA-4702-9CBD-ACF43C1CBD27}"/>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14C9033A-E6E9-4D20-882B-EAD1B114E4DE}"/>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E1A42E8A-129D-4E57-816D-D1E9184F7B46}"/>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6A47C6D2-5C43-446C-A2E3-BE5F5354F4AA}"/>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4DC3DF81-EB9B-461C-80DC-9FE546ED5FE1}"/>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C53B6EF7-3D0E-4A53-A3A4-51476911E063}"/>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BAA3B3AE-7D9C-43FB-B1C9-B2BD034955E8}"/>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552141EA-742B-48D5-8128-D02B0B3DFBE6}"/>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84B57774-CA8A-4F35-8516-D054D92F9766}"/>
              </a:ext>
              <a:ext uri="{C183D7F6-B498-43B3-948B-1728B52AA6E4}">
                <adec:decorative xmlns:adec="http://schemas.microsoft.com/office/drawing/2017/decorative" val="1"/>
              </a:ext>
            </a:extLst>
          </p:cNvPr>
          <p:cNvPicPr>
            <a:picLocks noChangeAspect="1"/>
          </p:cNvPicPr>
          <p:nvPr/>
        </p:nvPicPr>
        <p:blipFill rotWithShape="1">
          <a:blip r:embed="rId4"/>
          <a:srcRect l="673" r="673" b="3516"/>
          <a:stretch/>
        </p:blipFill>
        <p:spPr>
          <a:xfrm>
            <a:off x="6594154" y="4228327"/>
            <a:ext cx="4805560" cy="1167600"/>
          </a:xfrm>
          <a:prstGeom prst="roundRect">
            <a:avLst>
              <a:gd name="adj" fmla="val 8157"/>
            </a:avLst>
          </a:prstGeom>
        </p:spPr>
      </p:pic>
      <p:sp>
        <p:nvSpPr>
          <p:cNvPr id="118" name="Rectangle: Rounded Corners 117">
            <a:extLst>
              <a:ext uri="{FF2B5EF4-FFF2-40B4-BE49-F238E27FC236}">
                <a16:creationId xmlns:a16="http://schemas.microsoft.com/office/drawing/2014/main" id="{81D2A81A-C2F6-448C-AAFD-FF3BC9ACA91E}"/>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19" name="sTextBox 118">
            <a:extLst>
              <a:ext uri="{FF2B5EF4-FFF2-40B4-BE49-F238E27FC236}">
                <a16:creationId xmlns:a16="http://schemas.microsoft.com/office/drawing/2014/main" id="{6F0ED993-4F45-47B7-99E2-2F5865774D06}"/>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Operational databases</a:t>
            </a:r>
          </a:p>
        </p:txBody>
      </p:sp>
      <p:sp>
        <p:nvSpPr>
          <p:cNvPr id="120" name="Rectangle: Rounded Corners 119">
            <a:extLst>
              <a:ext uri="{FF2B5EF4-FFF2-40B4-BE49-F238E27FC236}">
                <a16:creationId xmlns:a16="http://schemas.microsoft.com/office/drawing/2014/main" id="{DD41FBBE-7F8D-4BEF-82A8-935DF15F0038}"/>
              </a:ext>
            </a:extLst>
          </p:cNvPr>
          <p:cNvSpPr/>
          <p:nvPr/>
        </p:nvSpPr>
        <p:spPr bwMode="auto">
          <a:xfrm>
            <a:off x="7457963" y="3910279"/>
            <a:ext cx="3077943" cy="1435884"/>
          </a:xfrm>
          <a:prstGeom prst="roundRect">
            <a:avLst>
              <a:gd name="adj" fmla="val 5271"/>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FC53158A-3471-4FB7-BF29-C72A81B8F724}"/>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Analytics</a:t>
            </a:r>
          </a:p>
        </p:txBody>
      </p:sp>
      <p:sp>
        <p:nvSpPr>
          <p:cNvPr id="122" name="Rectangle: Rounded Corners 121">
            <a:extLst>
              <a:ext uri="{FF2B5EF4-FFF2-40B4-BE49-F238E27FC236}">
                <a16:creationId xmlns:a16="http://schemas.microsoft.com/office/drawing/2014/main" id="{05E53440-6DBB-4944-90E7-791212AB18FE}"/>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B6E41D04-6343-4F24-AB2E-ECC7DCEBDA9C}"/>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Data governance</a:t>
            </a:r>
          </a:p>
        </p:txBody>
      </p:sp>
      <p:grpSp>
        <p:nvGrpSpPr>
          <p:cNvPr id="4" name="Group 3">
            <a:extLst>
              <a:ext uri="{FF2B5EF4-FFF2-40B4-BE49-F238E27FC236}">
                <a16:creationId xmlns:a16="http://schemas.microsoft.com/office/drawing/2014/main" id="{5A5EA17A-BBB7-40A3-8A7E-CB82CE0F0DE9}"/>
              </a:ext>
              <a:ext uri="{C183D7F6-B498-43B3-948B-1728B52AA6E4}">
                <adec:decorative xmlns:adec="http://schemas.microsoft.com/office/drawing/2017/decorative" val="1"/>
              </a:ext>
            </a:extLst>
          </p:cNvPr>
          <p:cNvGrpSpPr/>
          <p:nvPr/>
        </p:nvGrpSpPr>
        <p:grpSpPr>
          <a:xfrm>
            <a:off x="7925944" y="2774950"/>
            <a:ext cx="2141981" cy="1644181"/>
            <a:chOff x="15851888" y="5549900"/>
            <a:chExt cx="4283962" cy="3288361"/>
          </a:xfrm>
        </p:grpSpPr>
        <p:grpSp>
          <p:nvGrpSpPr>
            <p:cNvPr id="9" name="Group 8">
              <a:extLst>
                <a:ext uri="{FF2B5EF4-FFF2-40B4-BE49-F238E27FC236}">
                  <a16:creationId xmlns:a16="http://schemas.microsoft.com/office/drawing/2014/main" id="{D117921E-6033-4325-9202-4E6BF2E833E0}"/>
                </a:ext>
              </a:extLst>
            </p:cNvPr>
            <p:cNvGrpSpPr/>
            <p:nvPr/>
          </p:nvGrpSpPr>
          <p:grpSpPr>
            <a:xfrm>
              <a:off x="17570450" y="5549900"/>
              <a:ext cx="847527" cy="1911774"/>
              <a:chOff x="17572567" y="584200"/>
              <a:chExt cx="845410" cy="5719234"/>
            </a:xfrm>
          </p:grpSpPr>
          <p:cxnSp>
            <p:nvCxnSpPr>
              <p:cNvPr id="67" name="Straight Connector 67">
                <a:extLst>
                  <a:ext uri="{FF2B5EF4-FFF2-40B4-BE49-F238E27FC236}">
                    <a16:creationId xmlns:a16="http://schemas.microsoft.com/office/drawing/2014/main" id="{B4672C31-49A0-4106-8F78-D99C744B317F}"/>
                  </a:ext>
                </a:extLst>
              </p:cNvPr>
              <p:cNvCxnSpPr>
                <a:cxnSpLocks/>
              </p:cNvCxnSpPr>
              <p:nvPr/>
            </p:nvCxnSpPr>
            <p:spPr>
              <a:xfrm flipV="1">
                <a:off x="17572567" y="584200"/>
                <a:ext cx="0" cy="5719234"/>
              </a:xfrm>
              <a:prstGeom prst="straightConnector1">
                <a:avLst/>
              </a:prstGeom>
              <a:noFill/>
              <a:ln w="9525" cap="rnd">
                <a:gradFill flip="none" rotWithShape="1">
                  <a:gsLst>
                    <a:gs pos="100000">
                      <a:srgbClr val="0078D4"/>
                    </a:gs>
                    <a:gs pos="0">
                      <a:srgbClr val="706FCE"/>
                    </a:gs>
                  </a:gsLst>
                  <a:lin ang="16200000" scaled="1"/>
                  <a:tileRect/>
                </a:gradFill>
                <a:prstDash val="solid"/>
                <a:round/>
              </a:ln>
            </p:spPr>
          </p:cxnSp>
          <p:cxnSp>
            <p:nvCxnSpPr>
              <p:cNvPr id="68" name="Straight Connector 67">
                <a:extLst>
                  <a:ext uri="{FF2B5EF4-FFF2-40B4-BE49-F238E27FC236}">
                    <a16:creationId xmlns:a16="http://schemas.microsoft.com/office/drawing/2014/main" id="{D1D1897A-2008-420F-9D0A-23377EF48840}"/>
                  </a:ext>
                </a:extLst>
              </p:cNvPr>
              <p:cNvCxnSpPr>
                <a:cxnSpLocks/>
              </p:cNvCxnSpPr>
              <p:nvPr/>
            </p:nvCxnSpPr>
            <p:spPr>
              <a:xfrm flipV="1">
                <a:off x="17783919" y="584200"/>
                <a:ext cx="0" cy="5719234"/>
              </a:xfrm>
              <a:prstGeom prst="straightConnector1">
                <a:avLst/>
              </a:prstGeom>
              <a:noFill/>
              <a:ln w="9525" cap="rnd">
                <a:gradFill flip="none" rotWithShape="1">
                  <a:gsLst>
                    <a:gs pos="100000">
                      <a:srgbClr val="0078D4"/>
                    </a:gs>
                    <a:gs pos="0">
                      <a:srgbClr val="706FCE"/>
                    </a:gs>
                  </a:gsLst>
                  <a:lin ang="16200000" scaled="1"/>
                  <a:tileRect/>
                </a:gradFill>
                <a:prstDash val="solid"/>
                <a:round/>
              </a:ln>
            </p:spPr>
          </p:cxnSp>
          <p:cxnSp>
            <p:nvCxnSpPr>
              <p:cNvPr id="69" name="Straight Connector 67">
                <a:extLst>
                  <a:ext uri="{FF2B5EF4-FFF2-40B4-BE49-F238E27FC236}">
                    <a16:creationId xmlns:a16="http://schemas.microsoft.com/office/drawing/2014/main" id="{70236553-249C-43E3-96ED-7BD5FFE6FBB7}"/>
                  </a:ext>
                </a:extLst>
              </p:cNvPr>
              <p:cNvCxnSpPr>
                <a:cxnSpLocks/>
              </p:cNvCxnSpPr>
              <p:nvPr/>
            </p:nvCxnSpPr>
            <p:spPr>
              <a:xfrm flipV="1">
                <a:off x="17995271" y="584200"/>
                <a:ext cx="0" cy="5719234"/>
              </a:xfrm>
              <a:prstGeom prst="straightConnector1">
                <a:avLst/>
              </a:prstGeom>
              <a:noFill/>
              <a:ln w="9525" cap="rnd">
                <a:gradFill flip="none" rotWithShape="1">
                  <a:gsLst>
                    <a:gs pos="100000">
                      <a:srgbClr val="0078D4"/>
                    </a:gs>
                    <a:gs pos="0">
                      <a:srgbClr val="706FCE"/>
                    </a:gs>
                  </a:gsLst>
                  <a:lin ang="16200000" scaled="1"/>
                  <a:tileRect/>
                </a:gradFill>
                <a:prstDash val="solid"/>
                <a:round/>
              </a:ln>
            </p:spPr>
          </p:cxnSp>
          <p:cxnSp>
            <p:nvCxnSpPr>
              <p:cNvPr id="70" name="Straight Connector 67">
                <a:extLst>
                  <a:ext uri="{FF2B5EF4-FFF2-40B4-BE49-F238E27FC236}">
                    <a16:creationId xmlns:a16="http://schemas.microsoft.com/office/drawing/2014/main" id="{740097A9-5178-4ACD-ACEE-319A10381681}"/>
                  </a:ext>
                </a:extLst>
              </p:cNvPr>
              <p:cNvCxnSpPr>
                <a:cxnSpLocks/>
              </p:cNvCxnSpPr>
              <p:nvPr/>
            </p:nvCxnSpPr>
            <p:spPr>
              <a:xfrm flipV="1">
                <a:off x="18206623" y="584200"/>
                <a:ext cx="0" cy="5719234"/>
              </a:xfrm>
              <a:prstGeom prst="straightConnector1">
                <a:avLst/>
              </a:prstGeom>
              <a:noFill/>
              <a:ln w="9525" cap="rnd">
                <a:gradFill flip="none" rotWithShape="1">
                  <a:gsLst>
                    <a:gs pos="100000">
                      <a:srgbClr val="0078D4"/>
                    </a:gs>
                    <a:gs pos="0">
                      <a:srgbClr val="706FCE"/>
                    </a:gs>
                  </a:gsLst>
                  <a:lin ang="16200000" scaled="1"/>
                  <a:tileRect/>
                </a:gradFill>
                <a:prstDash val="solid"/>
                <a:round/>
              </a:ln>
            </p:spPr>
          </p:cxnSp>
          <p:cxnSp>
            <p:nvCxnSpPr>
              <p:cNvPr id="71" name="Straight Connector 67">
                <a:extLst>
                  <a:ext uri="{FF2B5EF4-FFF2-40B4-BE49-F238E27FC236}">
                    <a16:creationId xmlns:a16="http://schemas.microsoft.com/office/drawing/2014/main" id="{E6962E31-638A-4EC5-80B5-4A27BB7166A6}"/>
                  </a:ext>
                </a:extLst>
              </p:cNvPr>
              <p:cNvCxnSpPr>
                <a:cxnSpLocks/>
              </p:cNvCxnSpPr>
              <p:nvPr/>
            </p:nvCxnSpPr>
            <p:spPr>
              <a:xfrm flipV="1">
                <a:off x="18417977" y="584200"/>
                <a:ext cx="0" cy="5719234"/>
              </a:xfrm>
              <a:prstGeom prst="straightConnector1">
                <a:avLst/>
              </a:prstGeom>
              <a:noFill/>
              <a:ln w="9525" cap="rnd">
                <a:gradFill flip="none" rotWithShape="1">
                  <a:gsLst>
                    <a:gs pos="100000">
                      <a:srgbClr val="0078D4"/>
                    </a:gs>
                    <a:gs pos="0">
                      <a:srgbClr val="706FCE"/>
                    </a:gs>
                  </a:gsLst>
                  <a:lin ang="16200000" scaled="1"/>
                  <a:tileRect/>
                </a:gradFill>
                <a:prstDash val="solid"/>
                <a:round/>
              </a:ln>
            </p:spPr>
          </p:cxnSp>
        </p:grpSp>
        <p:grpSp>
          <p:nvGrpSpPr>
            <p:cNvPr id="125" name="Graphic 79">
              <a:extLst>
                <a:ext uri="{FF2B5EF4-FFF2-40B4-BE49-F238E27FC236}">
                  <a16:creationId xmlns:a16="http://schemas.microsoft.com/office/drawing/2014/main" id="{7E492E8C-9504-4947-A40A-7C8F6C9E7316}"/>
                </a:ext>
              </a:extLst>
            </p:cNvPr>
            <p:cNvGrpSpPr/>
            <p:nvPr/>
          </p:nvGrpSpPr>
          <p:grpSpPr>
            <a:xfrm>
              <a:off x="15851888" y="7463753"/>
              <a:ext cx="4283962" cy="1374508"/>
              <a:chOff x="15851888" y="7813949"/>
              <a:chExt cx="4283962" cy="1374508"/>
            </a:xfrm>
          </p:grpSpPr>
          <p:sp>
            <p:nvSpPr>
              <p:cNvPr id="126" name="Freeform: Shape 125">
                <a:extLst>
                  <a:ext uri="{FF2B5EF4-FFF2-40B4-BE49-F238E27FC236}">
                    <a16:creationId xmlns:a16="http://schemas.microsoft.com/office/drawing/2014/main" id="{5C24E3B5-682B-400E-ABA9-7612BDA36AAF}"/>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952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744DA871-C310-4DB0-A5DC-7FB20DABD51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952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91C86FDB-EBF0-4A39-A2FF-ACA938C09F0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952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3F65D2A5-63ED-4D5E-9E8E-6841EC9A0863}"/>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952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18A2213A-9543-4FC7-8C32-83C318A4E3C8}"/>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952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93" name="Oval 192">
            <a:extLst>
              <a:ext uri="{FF2B5EF4-FFF2-40B4-BE49-F238E27FC236}">
                <a16:creationId xmlns:a16="http://schemas.microsoft.com/office/drawing/2014/main" id="{648EF806-D89D-4B03-B542-54552D09B8CD}"/>
              </a:ext>
              <a:ext uri="{C183D7F6-B498-43B3-948B-1728B52AA6E4}">
                <adec:decorative xmlns:adec="http://schemas.microsoft.com/office/drawing/2017/decorative" val="1"/>
              </a:ext>
            </a:extLst>
          </p:cNvPr>
          <p:cNvSpPr>
            <a:spLocks noChangeAspect="1"/>
          </p:cNvSpPr>
          <p:nvPr/>
        </p:nvSpPr>
        <p:spPr bwMode="auto">
          <a:xfrm>
            <a:off x="8757543" y="29895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65CDD05D-53B8-445D-B7D7-EE40DAC31D0B}"/>
              </a:ext>
              <a:ext uri="{C183D7F6-B498-43B3-948B-1728B52AA6E4}">
                <adec:decorative xmlns:adec="http://schemas.microsoft.com/office/drawing/2017/decorative" val="1"/>
              </a:ext>
            </a:extLst>
          </p:cNvPr>
          <p:cNvSpPr>
            <a:spLocks noChangeAspect="1"/>
          </p:cNvSpPr>
          <p:nvPr/>
        </p:nvSpPr>
        <p:spPr bwMode="auto">
          <a:xfrm>
            <a:off x="9078218" y="288097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E38955A7-6880-45AD-9C76-D8B82814C904}"/>
              </a:ext>
              <a:ext uri="{C183D7F6-B498-43B3-948B-1728B52AA6E4}">
                <adec:decorative xmlns:adec="http://schemas.microsoft.com/office/drawing/2017/decorative" val="1"/>
              </a:ext>
            </a:extLst>
          </p:cNvPr>
          <p:cNvSpPr>
            <a:spLocks noChangeAspect="1"/>
          </p:cNvSpPr>
          <p:nvPr/>
        </p:nvSpPr>
        <p:spPr bwMode="auto">
          <a:xfrm>
            <a:off x="8970268" y="323911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305FF861-426A-4DAD-A126-7D617FAB8726}"/>
              </a:ext>
              <a:ext uri="{C183D7F6-B498-43B3-948B-1728B52AA6E4}">
                <adec:decorative xmlns:adec="http://schemas.microsoft.com/office/drawing/2017/decorative" val="1"/>
              </a:ext>
            </a:extLst>
          </p:cNvPr>
          <p:cNvSpPr>
            <a:spLocks noChangeAspect="1"/>
          </p:cNvSpPr>
          <p:nvPr/>
        </p:nvSpPr>
        <p:spPr bwMode="auto">
          <a:xfrm>
            <a:off x="9182993" y="343596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41BA8D3-A9F1-4AD8-BDE0-EA7432A6D24C}"/>
              </a:ext>
              <a:ext uri="{C183D7F6-B498-43B3-948B-1728B52AA6E4}">
                <adec:decorative xmlns:adec="http://schemas.microsoft.com/office/drawing/2017/decorative" val="1"/>
              </a:ext>
            </a:extLst>
          </p:cNvPr>
          <p:cNvSpPr>
            <a:spLocks noChangeAspect="1"/>
          </p:cNvSpPr>
          <p:nvPr/>
        </p:nvSpPr>
        <p:spPr bwMode="auto">
          <a:xfrm>
            <a:off x="9586001" y="408950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F4E66366-1FEA-4F70-B4FE-C5B5D15C01C0}"/>
              </a:ext>
              <a:ext uri="{C183D7F6-B498-43B3-948B-1728B52AA6E4}">
                <adec:decorative xmlns:adec="http://schemas.microsoft.com/office/drawing/2017/decorative" val="1"/>
              </a:ext>
            </a:extLst>
          </p:cNvPr>
          <p:cNvSpPr>
            <a:spLocks noChangeAspect="1"/>
          </p:cNvSpPr>
          <p:nvPr/>
        </p:nvSpPr>
        <p:spPr bwMode="auto">
          <a:xfrm>
            <a:off x="8675302" y="41321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8303B1E7-92BA-44E0-9948-67BC5493C4F2}"/>
              </a:ext>
              <a:ext uri="{C183D7F6-B498-43B3-948B-1728B52AA6E4}">
                <adec:decorative xmlns:adec="http://schemas.microsoft.com/office/drawing/2017/decorative" val="1"/>
              </a:ext>
            </a:extLst>
          </p:cNvPr>
          <p:cNvSpPr>
            <a:spLocks noChangeAspect="1"/>
          </p:cNvSpPr>
          <p:nvPr/>
        </p:nvSpPr>
        <p:spPr bwMode="auto">
          <a:xfrm>
            <a:off x="8968680" y="372928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53798B9B-4C2D-44F0-B176-9094375FBB46}"/>
              </a:ext>
              <a:ext uri="{C183D7F6-B498-43B3-948B-1728B52AA6E4}">
                <adec:decorative xmlns:adec="http://schemas.microsoft.com/office/drawing/2017/decorative" val="1"/>
              </a:ext>
            </a:extLst>
          </p:cNvPr>
          <p:cNvSpPr>
            <a:spLocks noChangeAspect="1"/>
          </p:cNvSpPr>
          <p:nvPr/>
        </p:nvSpPr>
        <p:spPr bwMode="auto">
          <a:xfrm>
            <a:off x="9121181" y="39396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76EA444C-3EAF-4903-9688-4ACA5FE2DC07}"/>
              </a:ext>
              <a:ext uri="{C183D7F6-B498-43B3-948B-1728B52AA6E4}">
                <adec:decorative xmlns:adec="http://schemas.microsoft.com/office/drawing/2017/decorative" val="1"/>
              </a:ext>
            </a:extLst>
          </p:cNvPr>
          <p:cNvSpPr>
            <a:spLocks noChangeAspect="1"/>
          </p:cNvSpPr>
          <p:nvPr/>
        </p:nvSpPr>
        <p:spPr bwMode="auto">
          <a:xfrm>
            <a:off x="8606231" y="395780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ED0B832A-C1D6-4E7A-891B-8BC06A38AFE2}"/>
              </a:ext>
            </a:extLst>
          </p:cNvPr>
          <p:cNvSpPr txBox="1"/>
          <p:nvPr/>
        </p:nvSpPr>
        <p:spPr>
          <a:xfrm>
            <a:off x="7040118" y="5166360"/>
            <a:ext cx="39136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Operational databases   </a:t>
            </a:r>
            <a:r>
              <a:rPr kumimoji="0" lang="en-US" sz="1200" b="0" i="0" u="none" strike="noStrike" kern="1200" cap="none" spc="0" normalizeH="0" baseline="14000" noProof="0">
                <a:ln>
                  <a:noFill/>
                </a:ln>
                <a:gradFill>
                  <a:gsLst>
                    <a:gs pos="27711">
                      <a:srgbClr val="FFFFFF"/>
                    </a:gs>
                    <a:gs pos="54000">
                      <a:srgbClr val="FFFFFF"/>
                    </a:gs>
                  </a:gsLst>
                  <a:lin ang="2700000" scaled="0"/>
                </a:gradFill>
                <a:effectLst/>
                <a:uLnTx/>
                <a:uFillTx/>
                <a:latin typeface="Segoe UI Semibold"/>
                <a:ea typeface="+mn-ea"/>
                <a:cs typeface="+mn-cs"/>
              </a:rPr>
              <a:t>|</a:t>
            </a: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   Analytics   </a:t>
            </a:r>
            <a:r>
              <a:rPr kumimoji="0" lang="en-US" sz="1200" b="0" i="0" u="none" strike="noStrike" kern="1200" cap="none" spc="0" normalizeH="0" baseline="14000" noProof="0">
                <a:ln>
                  <a:noFill/>
                </a:ln>
                <a:gradFill>
                  <a:gsLst>
                    <a:gs pos="27711">
                      <a:srgbClr val="FFFFFF"/>
                    </a:gs>
                    <a:gs pos="54000">
                      <a:srgbClr val="FFFFFF"/>
                    </a:gs>
                  </a:gsLst>
                  <a:lin ang="2700000" scaled="0"/>
                </a:gradFill>
                <a:effectLst/>
                <a:uLnTx/>
                <a:uFillTx/>
                <a:latin typeface="Segoe UI Semibold"/>
                <a:ea typeface="+mn-ea"/>
                <a:cs typeface="+mn-cs"/>
              </a:rPr>
              <a:t>|</a:t>
            </a: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   Data governance </a:t>
            </a:r>
          </a:p>
        </p:txBody>
      </p:sp>
      <p:grpSp>
        <p:nvGrpSpPr>
          <p:cNvPr id="8" name="Group 7">
            <a:extLst>
              <a:ext uri="{FF2B5EF4-FFF2-40B4-BE49-F238E27FC236}">
                <a16:creationId xmlns:a16="http://schemas.microsoft.com/office/drawing/2014/main" id="{73BD3B22-E01F-418E-A9BB-A2497BA122C6}"/>
              </a:ext>
              <a:ext uri="{C183D7F6-B498-43B3-948B-1728B52AA6E4}">
                <adec:decorative xmlns:adec="http://schemas.microsoft.com/office/drawing/2017/decorative" val="1"/>
              </a:ext>
            </a:extLst>
          </p:cNvPr>
          <p:cNvGrpSpPr/>
          <p:nvPr/>
        </p:nvGrpSpPr>
        <p:grpSpPr>
          <a:xfrm>
            <a:off x="7040118" y="1139433"/>
            <a:ext cx="3913633" cy="1636884"/>
            <a:chOff x="14080236" y="2278866"/>
            <a:chExt cx="7827265" cy="3273768"/>
          </a:xfrm>
        </p:grpSpPr>
        <p:sp>
          <p:nvSpPr>
            <p:cNvPr id="168" name="Rectangle: Rounded Corners 167">
              <a:extLst>
                <a:ext uri="{FF2B5EF4-FFF2-40B4-BE49-F238E27FC236}">
                  <a16:creationId xmlns:a16="http://schemas.microsoft.com/office/drawing/2014/main" id="{6E314D6B-C86B-4BAC-BA5B-5CF1F5A0233F}"/>
                </a:ext>
              </a:extLst>
            </p:cNvPr>
            <p:cNvSpPr/>
            <p:nvPr/>
          </p:nvSpPr>
          <p:spPr bwMode="auto">
            <a:xfrm>
              <a:off x="14080236" y="2278866"/>
              <a:ext cx="7827265" cy="3273768"/>
            </a:xfrm>
            <a:prstGeom prst="roundRect">
              <a:avLst>
                <a:gd name="adj" fmla="val 3623"/>
              </a:avLst>
            </a:prstGeom>
            <a:ln w="254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171" name="TextBox 170">
              <a:extLst>
                <a:ext uri="{FF2B5EF4-FFF2-40B4-BE49-F238E27FC236}">
                  <a16:creationId xmlns:a16="http://schemas.microsoft.com/office/drawing/2014/main" id="{CE65D92B-9EA4-4157-9E87-42E4233C4167}"/>
                </a:ext>
              </a:extLst>
            </p:cNvPr>
            <p:cNvSpPr txBox="1"/>
            <p:nvPr/>
          </p:nvSpPr>
          <p:spPr>
            <a:xfrm>
              <a:off x="14866596" y="2930868"/>
              <a:ext cx="6254545" cy="1969770"/>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3000" b="1" i="0" u="none" strike="noStrike" kern="1200" cap="none" spc="-50" normalizeH="0" baseline="0" noProof="0">
                  <a:ln>
                    <a:noFill/>
                  </a:ln>
                  <a:gradFill>
                    <a:gsLst>
                      <a:gs pos="0">
                        <a:srgbClr val="3C335E"/>
                      </a:gs>
                      <a:gs pos="100000">
                        <a:srgbClr val="6C81C2"/>
                      </a:gs>
                    </a:gsLst>
                    <a:lin ang="2700000" scaled="1"/>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600" b="0" i="0" u="none" strike="noStrike" kern="1200" cap="none" spc="0" normalizeH="0" baseline="5000" noProof="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
        <p:nvSpPr>
          <p:cNvPr id="86" name="Text Placeholder 2">
            <a:extLst>
              <a:ext uri="{FF2B5EF4-FFF2-40B4-BE49-F238E27FC236}">
                <a16:creationId xmlns:a16="http://schemas.microsoft.com/office/drawing/2014/main" id="{35D5E44A-7C3C-0529-F1A3-0E1003A1CA37}"/>
              </a:ext>
            </a:extLst>
          </p:cNvPr>
          <p:cNvSpPr txBox="1">
            <a:spLocks/>
          </p:cNvSpPr>
          <p:nvPr/>
        </p:nvSpPr>
        <p:spPr>
          <a:xfrm>
            <a:off x="10490200" y="-423204"/>
            <a:ext cx="1701800" cy="307777"/>
          </a:xfrm>
          <a:prstGeom prst="rect">
            <a:avLst/>
          </a:prstGeom>
        </p:spPr>
        <p:txBody>
          <a:bodyPr vert="horz" wrap="square" lIns="0" tIns="0" rIns="0" bIns="0" rtlCol="0" anchor="b"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02-04.05</a:t>
            </a:r>
          </a:p>
        </p:txBody>
      </p:sp>
      <p:sp>
        <p:nvSpPr>
          <p:cNvPr id="78" name="Title 1">
            <a:extLst>
              <a:ext uri="{FF2B5EF4-FFF2-40B4-BE49-F238E27FC236}">
                <a16:creationId xmlns:a16="http://schemas.microsoft.com/office/drawing/2014/main" id="{4883D240-CE5E-6960-B936-2CD2A70361FA}"/>
              </a:ext>
            </a:extLst>
          </p:cNvPr>
          <p:cNvSpPr txBox="1">
            <a:spLocks noGrp="1"/>
          </p:cNvSpPr>
          <p:nvPr>
            <p:ph type="title" idx="4294967295"/>
          </p:nvPr>
        </p:nvSpPr>
        <p:spPr>
          <a:xfrm>
            <a:off x="588263" y="2504360"/>
            <a:ext cx="4711706"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Transform with the Microsoft Cloud</a:t>
            </a:r>
          </a:p>
        </p:txBody>
      </p:sp>
      <p:sp>
        <p:nvSpPr>
          <p:cNvPr id="79" name="TextBox 78">
            <a:extLst>
              <a:ext uri="{FF2B5EF4-FFF2-40B4-BE49-F238E27FC236}">
                <a16:creationId xmlns:a16="http://schemas.microsoft.com/office/drawing/2014/main" id="{5E542DF6-006A-0AD0-90C4-DDD9BB415A5D}"/>
              </a:ext>
              <a:ext uri="{C183D7F6-B498-43B3-948B-1728B52AA6E4}">
                <adec:decorative xmlns:adec="http://schemas.microsoft.com/office/drawing/2017/decorative" val="1"/>
              </a:ext>
            </a:extLst>
          </p:cNvPr>
          <p:cNvSpPr txBox="1"/>
          <p:nvPr/>
        </p:nvSpPr>
        <p:spPr>
          <a:xfrm>
            <a:off x="6878513" y="4391618"/>
            <a:ext cx="4225480" cy="738664"/>
          </a:xfrm>
          <a:prstGeom prst="rect">
            <a:avLst/>
          </a:prstGeom>
          <a:noFill/>
        </p:spPr>
        <p:txBody>
          <a:bodyPr wrap="square" lIns="0" tIns="0" rIns="0" bIns="114300" rtlCol="0" anchor="b"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4217">
                      <a:srgbClr val="FFFFFF"/>
                    </a:gs>
                    <a:gs pos="18072">
                      <a:srgbClr val="FFFFFF"/>
                    </a:gs>
                  </a:gsLst>
                  <a:lin ang="1800000" scaled="0"/>
                </a:gradFill>
                <a:effectLst/>
                <a:uLnTx/>
                <a:uFillTx/>
                <a:latin typeface="Segoe UI Semibold"/>
                <a:ea typeface="+mn-ea"/>
                <a:cs typeface="+mn-cs"/>
              </a:rPr>
              <a:t>Microsoft Intelligent Data Platform</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SQL Server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SQL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Cosmos DB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Synapse Analytics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Power </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BI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Microsoft Purview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AI</a:t>
            </a:r>
          </a:p>
        </p:txBody>
      </p:sp>
    </p:spTree>
    <p:extLst>
      <p:ext uri="{BB962C8B-B14F-4D97-AF65-F5344CB8AC3E}">
        <p14:creationId xmlns:p14="http://schemas.microsoft.com/office/powerpoint/2010/main" val="38966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6.25E-7 4.44444E-6 L -6.25E-7 0.03541 " pathEditMode="relative" rAng="0" ptsTypes="AA">
                                      <p:cBhvr>
                                        <p:cTn id="9" dur="700" spd="-100000" fill="hold"/>
                                        <p:tgtEl>
                                          <p:spTgt spid="8"/>
                                        </p:tgtEl>
                                        <p:attrNameLst>
                                          <p:attrName>ppt_x</p:attrName>
                                          <p:attrName>ppt_y</p:attrName>
                                        </p:attrNameLst>
                                      </p:cBhvr>
                                      <p:rCtr x="0" y="1771"/>
                                    </p:animMotion>
                                  </p:childTnLst>
                                </p:cTn>
                              </p:par>
                              <p:par>
                                <p:cTn id="10" presetID="22" presetClass="entr" presetSubtype="4"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par>
                                <p:cTn id="13" presetID="1" presetClass="entr" presetSubtype="0" fill="hold" grpId="0" nodeType="withEffect">
                                  <p:stCondLst>
                                    <p:cond delay="750"/>
                                  </p:stCondLst>
                                  <p:childTnLst>
                                    <p:set>
                                      <p:cBhvr>
                                        <p:cTn id="14" dur="1" fill="hold">
                                          <p:stCondLst>
                                            <p:cond delay="0"/>
                                          </p:stCondLst>
                                        </p:cTn>
                                        <p:tgtEl>
                                          <p:spTgt spid="200"/>
                                        </p:tgtEl>
                                        <p:attrNameLst>
                                          <p:attrName>style.visibility</p:attrName>
                                        </p:attrNameLst>
                                      </p:cBhvr>
                                      <p:to>
                                        <p:strVal val="visible"/>
                                      </p:to>
                                    </p:set>
                                  </p:childTnLst>
                                </p:cTn>
                              </p:par>
                              <p:par>
                                <p:cTn id="15" presetID="37" presetClass="path" presetSubtype="0" repeatCount="indefinite" fill="hold" grpId="1" nodeType="withEffect">
                                  <p:stCondLst>
                                    <p:cond delay="750"/>
                                  </p:stCondLst>
                                  <p:childTnLst>
                                    <p:animMotion origin="layout" path="M -0.03008 0.00984 C 0.05547 -0.00579 0.08216 -0.11273 0.08229 -0.16725 " pathEditMode="relative" rAng="0" ptsTypes="AA">
                                      <p:cBhvr>
                                        <p:cTn id="16" dur="1250" fill="hold"/>
                                        <p:tgtEl>
                                          <p:spTgt spid="200"/>
                                        </p:tgtEl>
                                        <p:attrNameLst>
                                          <p:attrName>ppt_x</p:attrName>
                                          <p:attrName>ppt_y</p:attrName>
                                        </p:attrNameLst>
                                      </p:cBhvr>
                                      <p:rCtr x="5618" y="-8854"/>
                                    </p:animMotion>
                                  </p:childTnLst>
                                </p:cTn>
                              </p:par>
                              <p:par>
                                <p:cTn id="17" presetID="1" presetClass="entr" presetSubtype="0" fill="hold" grpId="0" nodeType="withEffect">
                                  <p:stCondLst>
                                    <p:cond delay="800"/>
                                  </p:stCondLst>
                                  <p:childTnLst>
                                    <p:set>
                                      <p:cBhvr>
                                        <p:cTn id="18" dur="1" fill="hold">
                                          <p:stCondLst>
                                            <p:cond delay="0"/>
                                          </p:stCondLst>
                                        </p:cTn>
                                        <p:tgtEl>
                                          <p:spTgt spid="191"/>
                                        </p:tgtEl>
                                        <p:attrNameLst>
                                          <p:attrName>style.visibility</p:attrName>
                                        </p:attrNameLst>
                                      </p:cBhvr>
                                      <p:to>
                                        <p:strVal val="visible"/>
                                      </p:to>
                                    </p:set>
                                  </p:childTnLst>
                                </p:cTn>
                              </p:par>
                              <p:par>
                                <p:cTn id="19" presetID="37" presetClass="path" presetSubtype="0" repeatCount="indefinite" fill="hold" grpId="1" nodeType="withEffect">
                                  <p:stCondLst>
                                    <p:cond delay="800"/>
                                  </p:stCondLst>
                                  <p:childTnLst>
                                    <p:animMotion origin="layout" path="M 0.00384 0.07952 C -0.0002 0.06042 -0.00091 -0.03993 -0.00072 -0.09386 " pathEditMode="relative" rAng="0" ptsTypes="AA">
                                      <p:cBhvr>
                                        <p:cTn id="20" dur="1750" fill="hold"/>
                                        <p:tgtEl>
                                          <p:spTgt spid="191"/>
                                        </p:tgtEl>
                                        <p:attrNameLst>
                                          <p:attrName>ppt_x</p:attrName>
                                          <p:attrName>ppt_y</p:attrName>
                                        </p:attrNameLst>
                                      </p:cBhvr>
                                      <p:rCtr x="-228" y="-8669"/>
                                    </p:animMotion>
                                  </p:childTnLst>
                                </p:cTn>
                              </p:par>
                              <p:par>
                                <p:cTn id="21" presetID="1" presetClass="entr" presetSubtype="0" fill="hold" grpId="0" nodeType="withEffect">
                                  <p:stCondLst>
                                    <p:cond delay="850"/>
                                  </p:stCondLst>
                                  <p:childTnLst>
                                    <p:set>
                                      <p:cBhvr>
                                        <p:cTn id="22" dur="1" fill="hold">
                                          <p:stCondLst>
                                            <p:cond delay="0"/>
                                          </p:stCondLst>
                                        </p:cTn>
                                        <p:tgtEl>
                                          <p:spTgt spid="199"/>
                                        </p:tgtEl>
                                        <p:attrNameLst>
                                          <p:attrName>style.visibility</p:attrName>
                                        </p:attrNameLst>
                                      </p:cBhvr>
                                      <p:to>
                                        <p:strVal val="visible"/>
                                      </p:to>
                                    </p:set>
                                  </p:childTnLst>
                                </p:cTn>
                              </p:par>
                              <p:par>
                                <p:cTn id="23" presetID="37" presetClass="path" presetSubtype="0" repeatCount="indefinite" fill="hold" grpId="1" nodeType="withEffect">
                                  <p:stCondLst>
                                    <p:cond delay="850"/>
                                  </p:stCondLst>
                                  <p:childTnLst>
                                    <p:animMotion origin="layout" path="M -0.01094 0.11435 C -0.00554 0.09294 0.00162 0.00127 0.00065 -0.05868 " pathEditMode="relative" rAng="0" ptsTypes="AA">
                                      <p:cBhvr>
                                        <p:cTn id="24" dur="1250" fill="hold"/>
                                        <p:tgtEl>
                                          <p:spTgt spid="199"/>
                                        </p:tgtEl>
                                        <p:attrNameLst>
                                          <p:attrName>ppt_x</p:attrName>
                                          <p:attrName>ppt_y</p:attrName>
                                        </p:attrNameLst>
                                      </p:cBhvr>
                                      <p:rCtr x="586" y="-8657"/>
                                    </p:animMotion>
                                  </p:childTnLst>
                                </p:cTn>
                              </p:par>
                              <p:par>
                                <p:cTn id="25" presetID="1" presetClass="entr" presetSubtype="0" fill="hold" grpId="0" nodeType="withEffect">
                                  <p:stCondLst>
                                    <p:cond delay="900"/>
                                  </p:stCondLst>
                                  <p:childTnLst>
                                    <p:set>
                                      <p:cBhvr>
                                        <p:cTn id="26" dur="1" fill="hold">
                                          <p:stCondLst>
                                            <p:cond delay="0"/>
                                          </p:stCondLst>
                                        </p:cTn>
                                        <p:tgtEl>
                                          <p:spTgt spid="190"/>
                                        </p:tgtEl>
                                        <p:attrNameLst>
                                          <p:attrName>style.visibility</p:attrName>
                                        </p:attrNameLst>
                                      </p:cBhvr>
                                      <p:to>
                                        <p:strVal val="visible"/>
                                      </p:to>
                                    </p:set>
                                  </p:childTnLst>
                                </p:cTn>
                              </p:par>
                              <p:par>
                                <p:cTn id="27" presetID="37" presetClass="path" presetSubtype="0" repeatCount="indefinite" fill="hold" grpId="1" nodeType="withEffect">
                                  <p:stCondLst>
                                    <p:cond delay="900"/>
                                  </p:stCondLst>
                                  <p:childTnLst>
                                    <p:animMotion origin="layout" path="M -0.06719 0.1206 C -0.03562 0.10555 0.00625 0.03009 0.00455 -0.05301 " pathEditMode="relative" rAng="0" ptsTypes="AA">
                                      <p:cBhvr>
                                        <p:cTn id="28" dur="1750" fill="hold"/>
                                        <p:tgtEl>
                                          <p:spTgt spid="190"/>
                                        </p:tgtEl>
                                        <p:attrNameLst>
                                          <p:attrName>ppt_x</p:attrName>
                                          <p:attrName>ppt_y</p:attrName>
                                        </p:attrNameLst>
                                      </p:cBhvr>
                                      <p:rCtr x="3587" y="-8681"/>
                                    </p:animMotion>
                                  </p:childTnLst>
                                </p:cTn>
                              </p:par>
                              <p:par>
                                <p:cTn id="29" presetID="1" presetClass="entr" presetSubtype="0" fill="hold" grpId="0" nodeType="withEffect">
                                  <p:stCondLst>
                                    <p:cond delay="950"/>
                                  </p:stCondLst>
                                  <p:childTnLst>
                                    <p:set>
                                      <p:cBhvr>
                                        <p:cTn id="30" dur="1" fill="hold">
                                          <p:stCondLst>
                                            <p:cond delay="0"/>
                                          </p:stCondLst>
                                        </p:cTn>
                                        <p:tgtEl>
                                          <p:spTgt spid="187"/>
                                        </p:tgtEl>
                                        <p:attrNameLst>
                                          <p:attrName>style.visibility</p:attrName>
                                        </p:attrNameLst>
                                      </p:cBhvr>
                                      <p:to>
                                        <p:strVal val="visible"/>
                                      </p:to>
                                    </p:set>
                                  </p:childTnLst>
                                </p:cTn>
                              </p:par>
                              <p:par>
                                <p:cTn id="31" presetID="37" presetClass="path" presetSubtype="0" repeatCount="indefinite" fill="hold" grpId="1" nodeType="withEffect">
                                  <p:stCondLst>
                                    <p:cond delay="950"/>
                                  </p:stCondLst>
                                  <p:childTnLst>
                                    <p:animMotion origin="layout" path="M 0.039 0.09977 C 0.02058 0.08217 -0.00514 0.02014 -0.0067 -0.07442 " pathEditMode="relative" rAng="0" ptsTypes="AA">
                                      <p:cBhvr>
                                        <p:cTn id="32" dur="1250" fill="hold"/>
                                        <p:tgtEl>
                                          <p:spTgt spid="187"/>
                                        </p:tgtEl>
                                        <p:attrNameLst>
                                          <p:attrName>ppt_x</p:attrName>
                                          <p:attrName>ppt_y</p:attrName>
                                        </p:attrNameLst>
                                      </p:cBhvr>
                                      <p:rCtr x="-2285" y="-8715"/>
                                    </p:animMotion>
                                  </p:childTnLst>
                                </p:cTn>
                              </p:par>
                              <p:par>
                                <p:cTn id="33" presetID="1" presetClass="entr" presetSubtype="0" fill="hold" grpId="0" nodeType="withEffect">
                                  <p:stCondLst>
                                    <p:cond delay="1000"/>
                                  </p:stCondLst>
                                  <p:childTnLst>
                                    <p:set>
                                      <p:cBhvr>
                                        <p:cTn id="34" dur="1" fill="hold">
                                          <p:stCondLst>
                                            <p:cond delay="0"/>
                                          </p:stCondLst>
                                        </p:cTn>
                                        <p:tgtEl>
                                          <p:spTgt spid="189"/>
                                        </p:tgtEl>
                                        <p:attrNameLst>
                                          <p:attrName>style.visibility</p:attrName>
                                        </p:attrNameLst>
                                      </p:cBhvr>
                                      <p:to>
                                        <p:strVal val="visible"/>
                                      </p:to>
                                    </p:set>
                                  </p:childTnLst>
                                </p:cTn>
                              </p:par>
                              <p:par>
                                <p:cTn id="35" presetID="37" presetClass="path" presetSubtype="0" repeatCount="indefinite" fill="hold" grpId="1" nodeType="withEffect">
                                  <p:stCondLst>
                                    <p:cond delay="1000"/>
                                  </p:stCondLst>
                                  <p:childTnLst>
                                    <p:animMotion origin="layout" path="M 0.10117 0.1397 C 0.053 0.12963 -0.0015 0.06169 -0.00267 -0.03415 " pathEditMode="relative" rAng="0" ptsTypes="AA">
                                      <p:cBhvr>
                                        <p:cTn id="36" dur="1500" fill="hold"/>
                                        <p:tgtEl>
                                          <p:spTgt spid="189"/>
                                        </p:tgtEl>
                                        <p:attrNameLst>
                                          <p:attrName>ppt_x</p:attrName>
                                          <p:attrName>ppt_y</p:attrName>
                                        </p:attrNameLst>
                                      </p:cBhvr>
                                      <p:rCtr x="-5195" y="-8692"/>
                                    </p:animMotion>
                                  </p:childTnLst>
                                </p:cTn>
                              </p:par>
                              <p:par>
                                <p:cTn id="37" presetID="1" presetClass="entr" presetSubtype="0" fill="hold" grpId="0" nodeType="withEffect">
                                  <p:stCondLst>
                                    <p:cond delay="1050"/>
                                  </p:stCondLst>
                                  <p:childTnLst>
                                    <p:set>
                                      <p:cBhvr>
                                        <p:cTn id="38" dur="1" fill="hold">
                                          <p:stCondLst>
                                            <p:cond delay="0"/>
                                          </p:stCondLst>
                                        </p:cTn>
                                        <p:tgtEl>
                                          <p:spTgt spid="188"/>
                                        </p:tgtEl>
                                        <p:attrNameLst>
                                          <p:attrName>style.visibility</p:attrName>
                                        </p:attrNameLst>
                                      </p:cBhvr>
                                      <p:to>
                                        <p:strVal val="visible"/>
                                      </p:to>
                                    </p:set>
                                  </p:childTnLst>
                                </p:cTn>
                              </p:par>
                              <p:par>
                                <p:cTn id="39" presetID="37" presetClass="path" presetSubtype="0" repeatCount="indefinite" fill="hold" grpId="1" nodeType="withEffect">
                                  <p:stCondLst>
                                    <p:cond delay="1050"/>
                                  </p:stCondLst>
                                  <p:childTnLst>
                                    <p:animMotion origin="layout" path="M -0.02448 0.15451 C -0.00807 0.13298 0.00019 0.04421 -6.95833E-5 -0.01852 " pathEditMode="relative" rAng="0" ptsTypes="AA">
                                      <p:cBhvr>
                                        <p:cTn id="40" dur="1250" fill="hold"/>
                                        <p:tgtEl>
                                          <p:spTgt spid="188"/>
                                        </p:tgtEl>
                                        <p:attrNameLst>
                                          <p:attrName>ppt_x</p:attrName>
                                          <p:attrName>ppt_y</p:attrName>
                                        </p:attrNameLst>
                                      </p:cBhvr>
                                      <p:rCtr x="1224" y="-8657"/>
                                    </p:animMotion>
                                  </p:childTnLst>
                                </p:cTn>
                              </p:par>
                              <p:par>
                                <p:cTn id="41" presetID="1" presetClass="entr" presetSubtype="0" fill="hold" grpId="0" nodeType="withEffect">
                                  <p:stCondLst>
                                    <p:cond delay="1100"/>
                                  </p:stCondLst>
                                  <p:childTnLst>
                                    <p:set>
                                      <p:cBhvr>
                                        <p:cTn id="42" dur="1" fill="hold">
                                          <p:stCondLst>
                                            <p:cond delay="0"/>
                                          </p:stCondLst>
                                        </p:cTn>
                                        <p:tgtEl>
                                          <p:spTgt spid="202"/>
                                        </p:tgtEl>
                                        <p:attrNameLst>
                                          <p:attrName>style.visibility</p:attrName>
                                        </p:attrNameLst>
                                      </p:cBhvr>
                                      <p:to>
                                        <p:strVal val="visible"/>
                                      </p:to>
                                    </p:set>
                                  </p:childTnLst>
                                </p:cTn>
                              </p:par>
                              <p:par>
                                <p:cTn id="43" presetID="37" presetClass="path" presetSubtype="0" repeatCount="indefinite" fill="hold" grpId="1" nodeType="withEffect">
                                  <p:stCondLst>
                                    <p:cond delay="1100"/>
                                  </p:stCondLst>
                                  <p:childTnLst>
                                    <p:animMotion origin="layout" path="M 0.06953 0.15961 C 0.05156 0.1456 -0.00039 0.09699 -0.00039 -0.01389 " pathEditMode="relative" rAng="0" ptsTypes="AA">
                                      <p:cBhvr>
                                        <p:cTn id="44" dur="1500" fill="hold"/>
                                        <p:tgtEl>
                                          <p:spTgt spid="202"/>
                                        </p:tgtEl>
                                        <p:attrNameLst>
                                          <p:attrName>ppt_x</p:attrName>
                                          <p:attrName>ppt_y</p:attrName>
                                        </p:attrNameLst>
                                      </p:cBhvr>
                                      <p:rCtr x="-3496" y="-8681"/>
                                    </p:animMotion>
                                  </p:childTnLst>
                                </p:cTn>
                              </p:par>
                              <p:par>
                                <p:cTn id="45" presetID="1" presetClass="entr" presetSubtype="0" fill="hold" grpId="0" nodeType="withEffect">
                                  <p:stCondLst>
                                    <p:cond delay="1150"/>
                                  </p:stCondLst>
                                  <p:childTnLst>
                                    <p:set>
                                      <p:cBhvr>
                                        <p:cTn id="46" dur="1" fill="hold">
                                          <p:stCondLst>
                                            <p:cond delay="0"/>
                                          </p:stCondLst>
                                        </p:cTn>
                                        <p:tgtEl>
                                          <p:spTgt spid="198"/>
                                        </p:tgtEl>
                                        <p:attrNameLst>
                                          <p:attrName>style.visibility</p:attrName>
                                        </p:attrNameLst>
                                      </p:cBhvr>
                                      <p:to>
                                        <p:strVal val="visible"/>
                                      </p:to>
                                    </p:set>
                                  </p:childTnLst>
                                </p:cTn>
                              </p:par>
                              <p:par>
                                <p:cTn id="47" presetID="37" presetClass="path" presetSubtype="0" repeatCount="indefinite" fill="hold" grpId="1" nodeType="withEffect">
                                  <p:stCondLst>
                                    <p:cond delay="1150"/>
                                  </p:stCondLst>
                                  <p:childTnLst>
                                    <p:animMotion origin="layout" path="M -0.06537 0.0912 C -0.00905 0.06563 0.01237 -0.0272 0.01256 -0.07975 " pathEditMode="relative" rAng="0" ptsTypes="AA">
                                      <p:cBhvr>
                                        <p:cTn id="48" dur="1250" fill="hold"/>
                                        <p:tgtEl>
                                          <p:spTgt spid="198"/>
                                        </p:tgtEl>
                                        <p:attrNameLst>
                                          <p:attrName>ppt_x</p:attrName>
                                          <p:attrName>ppt_y</p:attrName>
                                        </p:attrNameLst>
                                      </p:cBhvr>
                                      <p:rCtr x="3893" y="-8553"/>
                                    </p:animMotion>
                                  </p:childTnLst>
                                </p:cTn>
                              </p:par>
                              <p:par>
                                <p:cTn id="49" presetID="1" presetClass="entr" presetSubtype="0" fill="hold" grpId="0" nodeType="withEffect">
                                  <p:stCondLst>
                                    <p:cond delay="1200"/>
                                  </p:stCondLst>
                                  <p:childTnLst>
                                    <p:set>
                                      <p:cBhvr>
                                        <p:cTn id="50" dur="1" fill="hold">
                                          <p:stCondLst>
                                            <p:cond delay="0"/>
                                          </p:stCondLst>
                                        </p:cTn>
                                        <p:tgtEl>
                                          <p:spTgt spid="203"/>
                                        </p:tgtEl>
                                        <p:attrNameLst>
                                          <p:attrName>style.visibility</p:attrName>
                                        </p:attrNameLst>
                                      </p:cBhvr>
                                      <p:to>
                                        <p:strVal val="visible"/>
                                      </p:to>
                                    </p:set>
                                  </p:childTnLst>
                                </p:cTn>
                              </p:par>
                              <p:par>
                                <p:cTn id="51" presetID="37" presetClass="path" presetSubtype="0" repeatCount="indefinite" fill="hold" grpId="1" nodeType="withEffect">
                                  <p:stCondLst>
                                    <p:cond delay="1200"/>
                                  </p:stCondLst>
                                  <p:childTnLst>
                                    <p:animMotion origin="layout" path="M -0.03724 0.05267 C 0.00677 0.01841 0.0222 -0.06423 0.02239 -0.11574 " pathEditMode="relative" rAng="0" ptsTypes="AA">
                                      <p:cBhvr>
                                        <p:cTn id="52" dur="1750" fill="hold"/>
                                        <p:tgtEl>
                                          <p:spTgt spid="203"/>
                                        </p:tgtEl>
                                        <p:attrNameLst>
                                          <p:attrName>ppt_x</p:attrName>
                                          <p:attrName>ppt_y</p:attrName>
                                        </p:attrNameLst>
                                      </p:cBhvr>
                                      <p:rCtr x="2982" y="-8426"/>
                                    </p:animMotion>
                                  </p:childTnLst>
                                </p:cTn>
                              </p:par>
                              <p:par>
                                <p:cTn id="53" presetID="1" presetClass="entr" presetSubtype="0" fill="hold" grpId="0" nodeType="withEffect">
                                  <p:stCondLst>
                                    <p:cond delay="1250"/>
                                  </p:stCondLst>
                                  <p:childTnLst>
                                    <p:set>
                                      <p:cBhvr>
                                        <p:cTn id="54" dur="1" fill="hold">
                                          <p:stCondLst>
                                            <p:cond delay="0"/>
                                          </p:stCondLst>
                                        </p:cTn>
                                        <p:tgtEl>
                                          <p:spTgt spid="201"/>
                                        </p:tgtEl>
                                        <p:attrNameLst>
                                          <p:attrName>style.visibility</p:attrName>
                                        </p:attrNameLst>
                                      </p:cBhvr>
                                      <p:to>
                                        <p:strVal val="visible"/>
                                      </p:to>
                                    </p:set>
                                  </p:childTnLst>
                                </p:cTn>
                              </p:par>
                              <p:par>
                                <p:cTn id="55" presetID="37" presetClass="path" presetSubtype="0" repeatCount="indefinite" fill="hold" grpId="1" nodeType="withEffect">
                                  <p:stCondLst>
                                    <p:cond delay="1250"/>
                                  </p:stCondLst>
                                  <p:childTnLst>
                                    <p:animMotion origin="layout" path="M -0.10085 0.16389 C -0.02624 0.14121 -0.00013 0.04352 0.00033 -0.00925 " pathEditMode="relative" rAng="0" ptsTypes="AA">
                                      <p:cBhvr>
                                        <p:cTn id="56" dur="1750" fill="hold"/>
                                        <p:tgtEl>
                                          <p:spTgt spid="201"/>
                                        </p:tgtEl>
                                        <p:attrNameLst>
                                          <p:attrName>ppt_x</p:attrName>
                                          <p:attrName>ppt_y</p:attrName>
                                        </p:attrNameLst>
                                      </p:cBhvr>
                                      <p:rCtr x="5059" y="-8657"/>
                                    </p:animMotion>
                                  </p:childTnLst>
                                </p:cTn>
                              </p:par>
                              <p:par>
                                <p:cTn id="57" presetID="1" presetClass="entr" presetSubtype="0" fill="hold" grpId="0" nodeType="withEffect">
                                  <p:stCondLst>
                                    <p:cond delay="1300"/>
                                  </p:stCondLst>
                                  <p:childTnLst>
                                    <p:set>
                                      <p:cBhvr>
                                        <p:cTn id="58" dur="1" fill="hold">
                                          <p:stCondLst>
                                            <p:cond delay="0"/>
                                          </p:stCondLst>
                                        </p:cTn>
                                        <p:tgtEl>
                                          <p:spTgt spid="186"/>
                                        </p:tgtEl>
                                        <p:attrNameLst>
                                          <p:attrName>style.visibility</p:attrName>
                                        </p:attrNameLst>
                                      </p:cBhvr>
                                      <p:to>
                                        <p:strVal val="visible"/>
                                      </p:to>
                                    </p:set>
                                  </p:childTnLst>
                                </p:cTn>
                              </p:par>
                              <p:par>
                                <p:cTn id="59" presetID="37" presetClass="path" presetSubtype="0" repeatCount="indefinite" fill="hold" grpId="1" nodeType="withEffect">
                                  <p:stCondLst>
                                    <p:cond delay="1300"/>
                                  </p:stCondLst>
                                  <p:childTnLst>
                                    <p:animMotion origin="layout" path="M -0.08203 0.06436 C 0.00352 0.04873 0.03021 -0.05821 0.03034 -0.11273 " pathEditMode="relative" rAng="0" ptsTypes="AA">
                                      <p:cBhvr>
                                        <p:cTn id="60" dur="1750" fill="hold"/>
                                        <p:tgtEl>
                                          <p:spTgt spid="186"/>
                                        </p:tgtEl>
                                        <p:attrNameLst>
                                          <p:attrName>ppt_x</p:attrName>
                                          <p:attrName>ppt_y</p:attrName>
                                        </p:attrNameLst>
                                      </p:cBhvr>
                                      <p:rCtr x="5618" y="-8854"/>
                                    </p:animMotion>
                                  </p:childTnLst>
                                </p:cTn>
                              </p:par>
                              <p:par>
                                <p:cTn id="61" presetID="1" presetClass="entr" presetSubtype="0" fill="hold" grpId="0" nodeType="withEffect">
                                  <p:stCondLst>
                                    <p:cond delay="1350"/>
                                  </p:stCondLst>
                                  <p:childTnLst>
                                    <p:set>
                                      <p:cBhvr>
                                        <p:cTn id="62" dur="1" fill="hold">
                                          <p:stCondLst>
                                            <p:cond delay="0"/>
                                          </p:stCondLst>
                                        </p:cTn>
                                        <p:tgtEl>
                                          <p:spTgt spid="197"/>
                                        </p:tgtEl>
                                        <p:attrNameLst>
                                          <p:attrName>style.visibility</p:attrName>
                                        </p:attrNameLst>
                                      </p:cBhvr>
                                      <p:to>
                                        <p:strVal val="visible"/>
                                      </p:to>
                                    </p:set>
                                  </p:childTnLst>
                                </p:cTn>
                              </p:par>
                              <p:par>
                                <p:cTn id="63" presetID="37" presetClass="path" presetSubtype="0" repeatCount="indefinite" fill="hold" grpId="1" nodeType="withEffect">
                                  <p:stCondLst>
                                    <p:cond delay="1350"/>
                                  </p:stCondLst>
                                  <p:childTnLst>
                                    <p:animMotion origin="layout" path="M -0.01699 0.01794 C 0.02774 -0.01933 0.04245 -0.10278 0.04271 -0.15625 " pathEditMode="relative" rAng="0" ptsTypes="AA">
                                      <p:cBhvr>
                                        <p:cTn id="64" dur="1250" fill="hold"/>
                                        <p:tgtEl>
                                          <p:spTgt spid="197"/>
                                        </p:tgtEl>
                                        <p:attrNameLst>
                                          <p:attrName>ppt_x</p:attrName>
                                          <p:attrName>ppt_y</p:attrName>
                                        </p:attrNameLst>
                                      </p:cBhvr>
                                      <p:rCtr x="2982" y="-8715"/>
                                    </p:animMotion>
                                  </p:childTnLst>
                                </p:cTn>
                              </p:par>
                              <p:par>
                                <p:cTn id="65" presetID="1" presetClass="entr" presetSubtype="0" fill="hold" grpId="0" nodeType="withEffect">
                                  <p:stCondLst>
                                    <p:cond delay="1400"/>
                                  </p:stCondLst>
                                  <p:childTnLst>
                                    <p:set>
                                      <p:cBhvr>
                                        <p:cTn id="66" dur="1" fill="hold">
                                          <p:stCondLst>
                                            <p:cond delay="0"/>
                                          </p:stCondLst>
                                        </p:cTn>
                                        <p:tgtEl>
                                          <p:spTgt spid="204"/>
                                        </p:tgtEl>
                                        <p:attrNameLst>
                                          <p:attrName>style.visibility</p:attrName>
                                        </p:attrNameLst>
                                      </p:cBhvr>
                                      <p:to>
                                        <p:strVal val="visible"/>
                                      </p:to>
                                    </p:set>
                                  </p:childTnLst>
                                </p:cTn>
                              </p:par>
                              <p:par>
                                <p:cTn id="67" presetID="37" presetClass="path" presetSubtype="0" repeatCount="indefinite" fill="hold" grpId="1" nodeType="withEffect">
                                  <p:stCondLst>
                                    <p:cond delay="1400"/>
                                  </p:stCondLst>
                                  <p:childTnLst>
                                    <p:animMotion origin="layout" path="M -0.06719 0.1206 C -0.03562 0.10555 0.00625 0.03009 0.00455 -0.05301 " pathEditMode="relative" rAng="0" ptsTypes="AA">
                                      <p:cBhvr>
                                        <p:cTn id="68" dur="2000" fill="hold"/>
                                        <p:tgtEl>
                                          <p:spTgt spid="204"/>
                                        </p:tgtEl>
                                        <p:attrNameLst>
                                          <p:attrName>ppt_x</p:attrName>
                                          <p:attrName>ppt_y</p:attrName>
                                        </p:attrNameLst>
                                      </p:cBhvr>
                                      <p:rCtr x="3587" y="-8681"/>
                                    </p:animMotion>
                                  </p:childTnLst>
                                </p:cTn>
                              </p:par>
                              <p:par>
                                <p:cTn id="69" presetID="1" presetClass="entr" presetSubtype="0" fill="hold" grpId="0" nodeType="withEffect">
                                  <p:stCondLst>
                                    <p:cond delay="1450"/>
                                  </p:stCondLst>
                                  <p:childTnLst>
                                    <p:set>
                                      <p:cBhvr>
                                        <p:cTn id="70" dur="1" fill="hold">
                                          <p:stCondLst>
                                            <p:cond delay="0"/>
                                          </p:stCondLst>
                                        </p:cTn>
                                        <p:tgtEl>
                                          <p:spTgt spid="205"/>
                                        </p:tgtEl>
                                        <p:attrNameLst>
                                          <p:attrName>style.visibility</p:attrName>
                                        </p:attrNameLst>
                                      </p:cBhvr>
                                      <p:to>
                                        <p:strVal val="visible"/>
                                      </p:to>
                                    </p:set>
                                  </p:childTnLst>
                                </p:cTn>
                              </p:par>
                              <p:par>
                                <p:cTn id="71" presetID="37" presetClass="path" presetSubtype="0" repeatCount="indefinite" fill="hold" grpId="1" nodeType="withEffect">
                                  <p:stCondLst>
                                    <p:cond delay="1450"/>
                                  </p:stCondLst>
                                  <p:childTnLst>
                                    <p:animMotion origin="layout" path="M 0.039 0.09977 C 0.02058 0.08217 -0.00514 0.02014 -0.0067 -0.07442 " pathEditMode="relative" rAng="0" ptsTypes="AA">
                                      <p:cBhvr>
                                        <p:cTn id="72" dur="1500" fill="hold"/>
                                        <p:tgtEl>
                                          <p:spTgt spid="205"/>
                                        </p:tgtEl>
                                        <p:attrNameLst>
                                          <p:attrName>ppt_x</p:attrName>
                                          <p:attrName>ppt_y</p:attrName>
                                        </p:attrNameLst>
                                      </p:cBhvr>
                                      <p:rCtr x="-2285" y="-8715"/>
                                    </p:animMotion>
                                  </p:childTnLst>
                                </p:cTn>
                              </p:par>
                              <p:par>
                                <p:cTn id="73" presetID="1" presetClass="entr" presetSubtype="0" fill="hold" grpId="0" nodeType="withEffect">
                                  <p:stCondLst>
                                    <p:cond delay="2000"/>
                                  </p:stCondLst>
                                  <p:childTnLst>
                                    <p:set>
                                      <p:cBhvr>
                                        <p:cTn id="74" dur="1" fill="hold">
                                          <p:stCondLst>
                                            <p:cond delay="0"/>
                                          </p:stCondLst>
                                        </p:cTn>
                                        <p:tgtEl>
                                          <p:spTgt spid="112"/>
                                        </p:tgtEl>
                                        <p:attrNameLst>
                                          <p:attrName>style.visibility</p:attrName>
                                        </p:attrNameLst>
                                      </p:cBhvr>
                                      <p:to>
                                        <p:strVal val="visible"/>
                                      </p:to>
                                    </p:set>
                                  </p:childTnLst>
                                </p:cTn>
                              </p:par>
                              <p:par>
                                <p:cTn id="75" presetID="37" presetClass="path" presetSubtype="0" repeatCount="indefinite" fill="hold" grpId="1" nodeType="withEffect">
                                  <p:stCondLst>
                                    <p:cond delay="2000"/>
                                  </p:stCondLst>
                                  <p:childTnLst>
                                    <p:animMotion origin="layout" path="M -0.0567 0.05822 C -0.0483 0.02002 0.01211 0.02523 0.01263 -0.04121 C 0.01322 -0.10776 0.0125 -0.13658 0.01211 -0.17049 " pathEditMode="relative" rAng="0" ptsTypes="AAA">
                                      <p:cBhvr>
                                        <p:cTn id="76" dur="1500" fill="hold"/>
                                        <p:tgtEl>
                                          <p:spTgt spid="112"/>
                                        </p:tgtEl>
                                        <p:attrNameLst>
                                          <p:attrName>ppt_x</p:attrName>
                                          <p:attrName>ppt_y</p:attrName>
                                        </p:attrNameLst>
                                      </p:cBhvr>
                                      <p:rCtr x="3477" y="-11435"/>
                                    </p:animMotion>
                                  </p:childTnLst>
                                </p:cTn>
                              </p:par>
                              <p:par>
                                <p:cTn id="77" presetID="1" presetClass="entr" presetSubtype="0" fill="hold" grpId="0" nodeType="withEffect">
                                  <p:stCondLst>
                                    <p:cond delay="2000"/>
                                  </p:stCondLst>
                                  <p:childTnLst>
                                    <p:set>
                                      <p:cBhvr>
                                        <p:cTn id="78" dur="1" fill="hold">
                                          <p:stCondLst>
                                            <p:cond delay="0"/>
                                          </p:stCondLst>
                                        </p:cTn>
                                        <p:tgtEl>
                                          <p:spTgt spid="110"/>
                                        </p:tgtEl>
                                        <p:attrNameLst>
                                          <p:attrName>style.visibility</p:attrName>
                                        </p:attrNameLst>
                                      </p:cBhvr>
                                      <p:to>
                                        <p:strVal val="visible"/>
                                      </p:to>
                                    </p:set>
                                  </p:childTnLst>
                                </p:cTn>
                              </p:par>
                              <p:par>
                                <p:cTn id="79" presetID="37" presetClass="path" presetSubtype="0" repeatCount="indefinite" fill="hold" grpId="1" nodeType="withEffect">
                                  <p:stCondLst>
                                    <p:cond delay="2000"/>
                                  </p:stCondLst>
                                  <p:childTnLst>
                                    <p:animMotion origin="layout" path="M 0.02968 0.05821 C 0.02916 0.03923 -0.0028 0.03078 -0.00326 -0.0272 C -0.00372 -0.0853 -0.00378 -0.13461 -0.00359 -0.16829 " pathEditMode="relative" rAng="0" ptsTypes="AAA">
                                      <p:cBhvr>
                                        <p:cTn id="80" dur="1300" fill="hold"/>
                                        <p:tgtEl>
                                          <p:spTgt spid="110"/>
                                        </p:tgtEl>
                                        <p:attrNameLst>
                                          <p:attrName>ppt_x</p:attrName>
                                          <p:attrName>ppt_y</p:attrName>
                                        </p:attrNameLst>
                                      </p:cBhvr>
                                      <p:rCtr x="-1667" y="-11331"/>
                                    </p:animMotion>
                                  </p:childTnLst>
                                </p:cTn>
                              </p:par>
                              <p:par>
                                <p:cTn id="81" presetID="1" presetClass="entr" presetSubtype="0" fill="hold" grpId="0" nodeType="withEffect">
                                  <p:stCondLst>
                                    <p:cond delay="2000"/>
                                  </p:stCondLst>
                                  <p:childTnLst>
                                    <p:set>
                                      <p:cBhvr>
                                        <p:cTn id="82" dur="1" fill="hold">
                                          <p:stCondLst>
                                            <p:cond delay="0"/>
                                          </p:stCondLst>
                                        </p:cTn>
                                        <p:tgtEl>
                                          <p:spTgt spid="192"/>
                                        </p:tgtEl>
                                        <p:attrNameLst>
                                          <p:attrName>style.visibility</p:attrName>
                                        </p:attrNameLst>
                                      </p:cBhvr>
                                      <p:to>
                                        <p:strVal val="visible"/>
                                      </p:to>
                                    </p:set>
                                  </p:childTnLst>
                                </p:cTn>
                              </p:par>
                              <p:par>
                                <p:cTn id="83" presetID="42" presetClass="path" presetSubtype="0" repeatCount="indefinite" fill="hold" grpId="1" nodeType="withEffect">
                                  <p:stCondLst>
                                    <p:cond delay="2000"/>
                                  </p:stCondLst>
                                  <p:childTnLst>
                                    <p:animMotion origin="layout" path="M 4.27083E-6 -0.06516 L 4.27083E-6 0.15648 " pathEditMode="relative" rAng="0" ptsTypes="AA">
                                      <p:cBhvr>
                                        <p:cTn id="84" dur="1500" spd="-100000" fill="hold"/>
                                        <p:tgtEl>
                                          <p:spTgt spid="192"/>
                                        </p:tgtEl>
                                        <p:attrNameLst>
                                          <p:attrName>ppt_x</p:attrName>
                                          <p:attrName>ppt_y</p:attrName>
                                        </p:attrNameLst>
                                      </p:cBhvr>
                                      <p:rCtr x="0" y="11076"/>
                                    </p:animMotion>
                                  </p:childTnLst>
                                </p:cTn>
                              </p:par>
                              <p:par>
                                <p:cTn id="85" presetID="1" presetClass="entr" presetSubtype="0" fill="hold" grpId="0" nodeType="withEffect">
                                  <p:stCondLst>
                                    <p:cond delay="2000"/>
                                  </p:stCondLst>
                                  <p:childTnLst>
                                    <p:set>
                                      <p:cBhvr>
                                        <p:cTn id="86" dur="1" fill="hold">
                                          <p:stCondLst>
                                            <p:cond delay="0"/>
                                          </p:stCondLst>
                                        </p:cTn>
                                        <p:tgtEl>
                                          <p:spTgt spid="194"/>
                                        </p:tgtEl>
                                        <p:attrNameLst>
                                          <p:attrName>style.visibility</p:attrName>
                                        </p:attrNameLst>
                                      </p:cBhvr>
                                      <p:to>
                                        <p:strVal val="visible"/>
                                      </p:to>
                                    </p:set>
                                  </p:childTnLst>
                                </p:cTn>
                              </p:par>
                              <p:par>
                                <p:cTn id="87" presetID="37" presetClass="path" presetSubtype="0" repeatCount="indefinite" fill="hold" grpId="1" nodeType="withEffect">
                                  <p:stCondLst>
                                    <p:cond delay="2000"/>
                                  </p:stCondLst>
                                  <p:childTnLst>
                                    <p:animMotion origin="layout" path="M 0.06836 0.13264 C 0.06849 0.10868 -0.00013 0.09166 -0.00026 0.04201 C -0.00039 -0.00753 -0.00013 -0.06135 -0.00019 -0.09445 " pathEditMode="relative" rAng="0" ptsTypes="AAA">
                                      <p:cBhvr>
                                        <p:cTn id="88" dur="1600" fill="hold"/>
                                        <p:tgtEl>
                                          <p:spTgt spid="194"/>
                                        </p:tgtEl>
                                        <p:attrNameLst>
                                          <p:attrName>ppt_x</p:attrName>
                                          <p:attrName>ppt_y</p:attrName>
                                        </p:attrNameLst>
                                      </p:cBhvr>
                                      <p:rCtr x="-3431" y="-11354"/>
                                    </p:animMotion>
                                  </p:childTnLst>
                                </p:cTn>
                              </p:par>
                              <p:par>
                                <p:cTn id="89" presetID="1" presetClass="entr" presetSubtype="0" fill="hold" grpId="0" nodeType="withEffect">
                                  <p:stCondLst>
                                    <p:cond delay="2000"/>
                                  </p:stCondLst>
                                  <p:childTnLst>
                                    <p:set>
                                      <p:cBhvr>
                                        <p:cTn id="90" dur="1" fill="hold">
                                          <p:stCondLst>
                                            <p:cond delay="0"/>
                                          </p:stCondLst>
                                        </p:cTn>
                                        <p:tgtEl>
                                          <p:spTgt spid="108"/>
                                        </p:tgtEl>
                                        <p:attrNameLst>
                                          <p:attrName>style.visibility</p:attrName>
                                        </p:attrNameLst>
                                      </p:cBhvr>
                                      <p:to>
                                        <p:strVal val="visible"/>
                                      </p:to>
                                    </p:set>
                                  </p:childTnLst>
                                </p:cTn>
                              </p:par>
                              <p:par>
                                <p:cTn id="91" presetID="37" presetClass="path" presetSubtype="0" repeatCount="indefinite" fill="hold" grpId="1" nodeType="withEffect">
                                  <p:stCondLst>
                                    <p:cond delay="2000"/>
                                  </p:stCondLst>
                                  <p:childTnLst>
                                    <p:animMotion origin="layout" path="M -0.01856 0.03287 C -0.01856 0.00683 0.01523 0.00996 0.01562 -0.06539 C 0.01601 -0.14074 0.0153 -0.16261 0.0151 -0.19537 " pathEditMode="relative" rAng="0" ptsTypes="AAA">
                                      <p:cBhvr>
                                        <p:cTn id="92" dur="1300" fill="hold"/>
                                        <p:tgtEl>
                                          <p:spTgt spid="108"/>
                                        </p:tgtEl>
                                        <p:attrNameLst>
                                          <p:attrName>ppt_x</p:attrName>
                                          <p:attrName>ppt_y</p:attrName>
                                        </p:attrNameLst>
                                      </p:cBhvr>
                                      <p:rCtr x="1712" y="-11412"/>
                                    </p:animMotion>
                                  </p:childTnLst>
                                </p:cTn>
                              </p:par>
                              <p:par>
                                <p:cTn id="93" presetID="1" presetClass="entr" presetSubtype="0" fill="hold" grpId="0" nodeType="withEffect">
                                  <p:stCondLst>
                                    <p:cond delay="3000"/>
                                  </p:stCondLst>
                                  <p:childTnLst>
                                    <p:set>
                                      <p:cBhvr>
                                        <p:cTn id="94" dur="1" fill="hold">
                                          <p:stCondLst>
                                            <p:cond delay="0"/>
                                          </p:stCondLst>
                                        </p:cTn>
                                        <p:tgtEl>
                                          <p:spTgt spid="193"/>
                                        </p:tgtEl>
                                        <p:attrNameLst>
                                          <p:attrName>style.visibility</p:attrName>
                                        </p:attrNameLst>
                                      </p:cBhvr>
                                      <p:to>
                                        <p:strVal val="visible"/>
                                      </p:to>
                                    </p:set>
                                  </p:childTnLst>
                                </p:cTn>
                              </p:par>
                              <p:par>
                                <p:cTn id="95" presetID="37" presetClass="path" presetSubtype="0" repeatCount="indefinite" fill="hold" grpId="1" nodeType="withEffect">
                                  <p:stCondLst>
                                    <p:cond delay="3000"/>
                                  </p:stCondLst>
                                  <p:childTnLst>
                                    <p:animMotion origin="layout" path="M -0.06921 0.19943 C -0.06081 0.16123 -0.00039 0.16644 0.00013 0.1 C 0.00071 0.03345 2.1875E-6 0.00463 -0.00039 -0.02928 " pathEditMode="relative" rAng="0" ptsTypes="AAA">
                                      <p:cBhvr>
                                        <p:cTn id="96" dur="1300" fill="hold"/>
                                        <p:tgtEl>
                                          <p:spTgt spid="193"/>
                                        </p:tgtEl>
                                        <p:attrNameLst>
                                          <p:attrName>ppt_x</p:attrName>
                                          <p:attrName>ppt_y</p:attrName>
                                        </p:attrNameLst>
                                      </p:cBhvr>
                                      <p:rCtr x="3477" y="-11435"/>
                                    </p:animMotion>
                                  </p:childTnLst>
                                </p:cTn>
                              </p:par>
                              <p:par>
                                <p:cTn id="97" presetID="1" presetClass="entr" presetSubtype="0" fill="hold" grpId="0" nodeType="withEffect">
                                  <p:stCondLst>
                                    <p:cond delay="3250"/>
                                  </p:stCondLst>
                                  <p:childTnLst>
                                    <p:set>
                                      <p:cBhvr>
                                        <p:cTn id="98" dur="1" fill="hold">
                                          <p:stCondLst>
                                            <p:cond delay="0"/>
                                          </p:stCondLst>
                                        </p:cTn>
                                        <p:tgtEl>
                                          <p:spTgt spid="109"/>
                                        </p:tgtEl>
                                        <p:attrNameLst>
                                          <p:attrName>style.visibility</p:attrName>
                                        </p:attrNameLst>
                                      </p:cBhvr>
                                      <p:to>
                                        <p:strVal val="visible"/>
                                      </p:to>
                                    </p:set>
                                  </p:childTnLst>
                                </p:cTn>
                              </p:par>
                              <p:par>
                                <p:cTn id="99" presetID="42" presetClass="path" presetSubtype="0" repeatCount="indefinite" fill="hold" grpId="1" nodeType="withEffect">
                                  <p:stCondLst>
                                    <p:cond delay="3250"/>
                                  </p:stCondLst>
                                  <p:childTnLst>
                                    <p:animMotion origin="layout" path="M 4.47917E-6 -0.13693 L 4.47917E-6 0.08437 " pathEditMode="relative" rAng="0" ptsTypes="AA">
                                      <p:cBhvr>
                                        <p:cTn id="100" dur="1600" spd="-100000" fill="hold"/>
                                        <p:tgtEl>
                                          <p:spTgt spid="109"/>
                                        </p:tgtEl>
                                        <p:attrNameLst>
                                          <p:attrName>ppt_x</p:attrName>
                                          <p:attrName>ppt_y</p:attrName>
                                        </p:attrNameLst>
                                      </p:cBhvr>
                                      <p:rCtr x="0" y="11065"/>
                                    </p:animMotion>
                                  </p:childTnLst>
                                </p:cTn>
                              </p:par>
                              <p:par>
                                <p:cTn id="101" presetID="1" presetClass="entr" presetSubtype="0" fill="hold" grpId="0" nodeType="withEffect">
                                  <p:stCondLst>
                                    <p:cond delay="3150"/>
                                  </p:stCondLst>
                                  <p:childTnLst>
                                    <p:set>
                                      <p:cBhvr>
                                        <p:cTn id="102" dur="1" fill="hold">
                                          <p:stCondLst>
                                            <p:cond delay="0"/>
                                          </p:stCondLst>
                                        </p:cTn>
                                        <p:tgtEl>
                                          <p:spTgt spid="107"/>
                                        </p:tgtEl>
                                        <p:attrNameLst>
                                          <p:attrName>style.visibility</p:attrName>
                                        </p:attrNameLst>
                                      </p:cBhvr>
                                      <p:to>
                                        <p:strVal val="visible"/>
                                      </p:to>
                                    </p:set>
                                  </p:childTnLst>
                                </p:cTn>
                              </p:par>
                              <p:par>
                                <p:cTn id="103" presetID="37" presetClass="path" presetSubtype="0" repeatCount="indefinite" fill="hold" grpId="1" nodeType="withEffect">
                                  <p:stCondLst>
                                    <p:cond delay="3150"/>
                                  </p:stCondLst>
                                  <p:childTnLst>
                                    <p:animMotion origin="layout" path="M 0.03535 0.03739 C 0.03548 0.01343 -0.03314 -0.00359 -0.03327 -0.05324 C -0.0334 -0.10278 -0.03314 -0.1566 -0.03321 -0.1897 " pathEditMode="relative" rAng="0" ptsTypes="AAA">
                                      <p:cBhvr>
                                        <p:cTn id="104" dur="1500" fill="hold"/>
                                        <p:tgtEl>
                                          <p:spTgt spid="107"/>
                                        </p:tgtEl>
                                        <p:attrNameLst>
                                          <p:attrName>ppt_x</p:attrName>
                                          <p:attrName>ppt_y</p:attrName>
                                        </p:attrNameLst>
                                      </p:cBhvr>
                                      <p:rCtr x="-3438" y="-11354"/>
                                    </p:animMotion>
                                  </p:childTnLst>
                                </p:cTn>
                              </p:par>
                              <p:par>
                                <p:cTn id="105" presetID="1" presetClass="entr" presetSubtype="0" fill="hold" grpId="0" nodeType="withEffect">
                                  <p:stCondLst>
                                    <p:cond delay="2850"/>
                                  </p:stCondLst>
                                  <p:childTnLst>
                                    <p:set>
                                      <p:cBhvr>
                                        <p:cTn id="106" dur="1" fill="hold">
                                          <p:stCondLst>
                                            <p:cond delay="0"/>
                                          </p:stCondLst>
                                        </p:cTn>
                                        <p:tgtEl>
                                          <p:spTgt spid="195"/>
                                        </p:tgtEl>
                                        <p:attrNameLst>
                                          <p:attrName>style.visibility</p:attrName>
                                        </p:attrNameLst>
                                      </p:cBhvr>
                                      <p:to>
                                        <p:strVal val="visible"/>
                                      </p:to>
                                    </p:set>
                                  </p:childTnLst>
                                </p:cTn>
                              </p:par>
                              <p:par>
                                <p:cTn id="107" presetID="37" presetClass="path" presetSubtype="0" repeatCount="indefinite" fill="hold" grpId="1" nodeType="withEffect">
                                  <p:stCondLst>
                                    <p:cond delay="2850"/>
                                  </p:stCondLst>
                                  <p:childTnLst>
                                    <p:animMotion origin="layout" path="M 0.03327 0.21261 C 0.03275 0.19363 0.00078 0.18518 0.00033 0.1272 C -0.00013 0.0691 -0.0002 0.01979 1.04167E-7 -0.01389 " pathEditMode="relative" rAng="0" ptsTypes="AAA">
                                      <p:cBhvr>
                                        <p:cTn id="108" dur="1500" fill="hold"/>
                                        <p:tgtEl>
                                          <p:spTgt spid="195"/>
                                        </p:tgtEl>
                                        <p:attrNameLst>
                                          <p:attrName>ppt_x</p:attrName>
                                          <p:attrName>ppt_y</p:attrName>
                                        </p:attrNameLst>
                                      </p:cBhvr>
                                      <p:rCtr x="-1673" y="-11331"/>
                                    </p:animMotion>
                                  </p:childTnLst>
                                </p:cTn>
                              </p:par>
                              <p:par>
                                <p:cTn id="109" presetID="10"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par>
                                <p:cTn id="112" presetID="42" presetClass="path" presetSubtype="0" decel="100000" fill="hold" grpId="1" nodeType="withEffect">
                                  <p:stCondLst>
                                    <p:cond delay="0"/>
                                  </p:stCondLst>
                                  <p:childTnLst>
                                    <p:animMotion origin="layout" path="M -4.79167E-6 1.11111E-6 L -4.79167E-6 0.03542 " pathEditMode="relative" rAng="0" ptsTypes="AA">
                                      <p:cBhvr>
                                        <p:cTn id="113" dur="700" spd="-100000" fill="hold"/>
                                        <p:tgtEl>
                                          <p:spTgt spid="7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4" grpId="0" animBg="1"/>
      <p:bldP spid="204" grpId="1" animBg="1"/>
      <p:bldP spid="205" grpId="0" animBg="1"/>
      <p:bldP spid="205" grpId="1" animBg="1"/>
      <p:bldP spid="193" grpId="0" animBg="1"/>
      <p:bldP spid="193" grpId="1" animBg="1"/>
      <p:bldP spid="195" grpId="0" animBg="1"/>
      <p:bldP spid="195" grpId="1" animBg="1"/>
      <p:bldP spid="192" grpId="0" animBg="1"/>
      <p:bldP spid="192" grpId="1" animBg="1"/>
      <p:bldP spid="194" grpId="0" animBg="1"/>
      <p:bldP spid="194" grpId="1" animBg="1"/>
      <p:bldP spid="107" grpId="0" animBg="1"/>
      <p:bldP spid="107" grpId="1" animBg="1"/>
      <p:bldP spid="108" grpId="0" animBg="1"/>
      <p:bldP spid="108" grpId="1" animBg="1"/>
      <p:bldP spid="109" grpId="0" animBg="1"/>
      <p:bldP spid="109" grpId="1" animBg="1"/>
      <p:bldP spid="110" grpId="0" animBg="1"/>
      <p:bldP spid="110" grpId="1" animBg="1"/>
      <p:bldP spid="112" grpId="0" animBg="1"/>
      <p:bldP spid="112" grpId="1" animBg="1"/>
      <p:bldP spid="79" grpId="0"/>
      <p:bldP spid="79" grpId="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588263" y="457202"/>
            <a:ext cx="11018520" cy="553998"/>
          </a:xfrm>
        </p:spPr>
        <p:txBody>
          <a:bodyPr/>
          <a:lstStyle/>
          <a:p>
            <a:r>
              <a:rPr lang="en-US" sz="3600" dirty="0"/>
              <a:t>Azure SQL Database</a:t>
            </a:r>
          </a:p>
        </p:txBody>
      </p:sp>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10"/>
          </p:nvPr>
        </p:nvSpPr>
        <p:spPr>
          <a:xfrm>
            <a:off x="586391" y="1877966"/>
            <a:ext cx="5965484" cy="3486724"/>
          </a:xfrm>
        </p:spPr>
        <p:txBody>
          <a:bodyPr/>
          <a:lstStyle/>
          <a:p>
            <a:pPr marL="285750" indent="-285750" algn="l">
              <a:buFont typeface="Arial" panose="020B0604020202020204" pitchFamily="34" charset="0"/>
              <a:buChar char="•"/>
            </a:pPr>
            <a:r>
              <a:rPr lang="en-US" kern="0" dirty="0"/>
              <a:t>Fully managed and always on the latest version of SQL</a:t>
            </a:r>
          </a:p>
          <a:p>
            <a:pPr marL="285750" indent="-285750">
              <a:buFont typeface="Arial" panose="020B0604020202020204" pitchFamily="34" charset="0"/>
              <a:buChar char="•"/>
            </a:pPr>
            <a:r>
              <a:rPr lang="en-US" kern="0" dirty="0"/>
              <a:t>Hyperscale your most demanding workloads</a:t>
            </a:r>
          </a:p>
          <a:p>
            <a:pPr marL="285750" indent="-285750">
              <a:buFont typeface="Arial" panose="020B0604020202020204" pitchFamily="34" charset="0"/>
              <a:buChar char="•"/>
            </a:pPr>
            <a:r>
              <a:rPr lang="en-US" kern="0" dirty="0"/>
              <a:t>Optimize costs with serverless compute that scales automatically</a:t>
            </a:r>
          </a:p>
          <a:p>
            <a:pPr marL="285750" indent="-285750">
              <a:buFont typeface="Arial" panose="020B0604020202020204" pitchFamily="34" charset="0"/>
              <a:buChar char="•"/>
            </a:pPr>
            <a:r>
              <a:rPr lang="en-US" kern="0" dirty="0"/>
              <a:t>Build and deliver modern, intelligent apps faster with multi-model capabilities and support for popular languages and frameworks</a:t>
            </a:r>
          </a:p>
          <a:p>
            <a:pPr marL="285750" indent="-285750">
              <a:buFont typeface="Arial" panose="020B0604020202020204" pitchFamily="34" charset="0"/>
              <a:buChar char="•"/>
            </a:pPr>
            <a:r>
              <a:rPr lang="en-US" kern="0" dirty="0"/>
              <a:t>Save with the best total cost of ownership</a:t>
            </a:r>
          </a:p>
          <a:p>
            <a:pPr marL="285750" indent="-285750" algn="l">
              <a:buFont typeface="Arial" panose="020B0604020202020204" pitchFamily="34" charset="0"/>
              <a:buChar char="•"/>
            </a:pPr>
            <a:endParaRPr lang="en-US" kern="0" dirty="0"/>
          </a:p>
        </p:txBody>
      </p:sp>
      <p:sp>
        <p:nvSpPr>
          <p:cNvPr id="4" name="TextBox 3">
            <a:extLst>
              <a:ext uri="{FF2B5EF4-FFF2-40B4-BE49-F238E27FC236}">
                <a16:creationId xmlns:a16="http://schemas.microsoft.com/office/drawing/2014/main" id="{6543AECD-55B6-4B9E-9B1D-10DE28DE2430}"/>
              </a:ext>
            </a:extLst>
          </p:cNvPr>
          <p:cNvSpPr txBox="1"/>
          <p:nvPr/>
        </p:nvSpPr>
        <p:spPr>
          <a:xfrm>
            <a:off x="589977" y="969167"/>
            <a:ext cx="11314704" cy="276819"/>
          </a:xfrm>
          <a:prstGeom prst="rect">
            <a:avLst/>
          </a:prstGeom>
          <a:noFill/>
        </p:spPr>
        <p:txBody>
          <a:bodyPr wrap="square" lIns="0" tIns="0" rIns="0" bIns="0" rtlCol="0">
            <a:spAutoFit/>
          </a:bodyPr>
          <a:lstStyle/>
          <a:p>
            <a:pPr defTabSz="913760">
              <a:defRPr/>
            </a:pPr>
            <a:r>
              <a:rPr lang="en-US" sz="1799" dirty="0">
                <a:solidFill>
                  <a:schemeClr val="bg2"/>
                </a:solidFill>
                <a:latin typeface="Segoe UI Semibold"/>
              </a:rPr>
              <a:t>Combining the best of SQL Server with the benefits of a fully-managed, intelligent service</a:t>
            </a:r>
          </a:p>
        </p:txBody>
      </p:sp>
      <p:sp>
        <p:nvSpPr>
          <p:cNvPr id="8" name="TextBox 7">
            <a:extLst>
              <a:ext uri="{FF2B5EF4-FFF2-40B4-BE49-F238E27FC236}">
                <a16:creationId xmlns:a16="http://schemas.microsoft.com/office/drawing/2014/main" id="{A894C96E-9EB9-4147-9CD7-1F2086A8FDB3}"/>
              </a:ext>
            </a:extLst>
          </p:cNvPr>
          <p:cNvSpPr txBox="1"/>
          <p:nvPr/>
        </p:nvSpPr>
        <p:spPr>
          <a:xfrm>
            <a:off x="388306" y="901566"/>
            <a:ext cx="11803693" cy="572464"/>
          </a:xfrm>
          <a:prstGeom prst="rect">
            <a:avLst/>
          </a:prstGeom>
          <a:noFill/>
        </p:spPr>
        <p:txBody>
          <a:bodyPr wrap="square" lIns="182880" tIns="146304" rIns="182880" bIns="146304" rtlCol="0" anchor="t">
            <a:spAutoFit/>
          </a:bodyPr>
          <a:lstStyle/>
          <a:p>
            <a:pPr>
              <a:lnSpc>
                <a:spcPct val="90000"/>
              </a:lnSpc>
              <a:spcAft>
                <a:spcPts val="600"/>
              </a:spcAft>
            </a:pPr>
            <a:r>
              <a:rPr lang="en-US" sz="2000" dirty="0">
                <a:ln w="3175">
                  <a:noFill/>
                </a:ln>
                <a:solidFill>
                  <a:schemeClr val="accent1"/>
                </a:solidFill>
                <a:latin typeface="+mj-lt"/>
                <a:cs typeface="Segoe UI Semibold"/>
              </a:rPr>
              <a:t>Build apps that scale with the pace of your business with managed and intelligent SQL in the cloud</a:t>
            </a:r>
          </a:p>
        </p:txBody>
      </p:sp>
      <p:pic>
        <p:nvPicPr>
          <p:cNvPr id="7" name="Graphic 6" descr="Database icon">
            <a:extLst>
              <a:ext uri="{FF2B5EF4-FFF2-40B4-BE49-F238E27FC236}">
                <a16:creationId xmlns:a16="http://schemas.microsoft.com/office/drawing/2014/main" id="{E1DC5D35-0913-4FE9-A08A-EC76F3EB08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8951" y="2051050"/>
            <a:ext cx="2635249" cy="2635249"/>
          </a:xfrm>
          <a:prstGeom prst="rect">
            <a:avLst/>
          </a:prstGeom>
        </p:spPr>
      </p:pic>
      <p:grpSp>
        <p:nvGrpSpPr>
          <p:cNvPr id="14" name="app development" descr="application development">
            <a:extLst>
              <a:ext uri="{FF2B5EF4-FFF2-40B4-BE49-F238E27FC236}">
                <a16:creationId xmlns:a16="http://schemas.microsoft.com/office/drawing/2014/main" id="{4F6401F1-D1D0-4E21-8E53-CB25FA7A7D74}"/>
              </a:ext>
            </a:extLst>
          </p:cNvPr>
          <p:cNvGrpSpPr/>
          <p:nvPr/>
        </p:nvGrpSpPr>
        <p:grpSpPr>
          <a:xfrm>
            <a:off x="134321" y="5773238"/>
            <a:ext cx="1158629" cy="1158629"/>
            <a:chOff x="1621002" y="4820262"/>
            <a:chExt cx="503911" cy="503911"/>
          </a:xfrm>
        </p:grpSpPr>
        <p:sp>
          <p:nvSpPr>
            <p:cNvPr id="15" name="Freeform: Shape 14">
              <a:extLst>
                <a:ext uri="{FF2B5EF4-FFF2-40B4-BE49-F238E27FC236}">
                  <a16:creationId xmlns:a16="http://schemas.microsoft.com/office/drawing/2014/main" id="{6B08251B-AAB6-4866-B8B6-A6D3362B56B3}"/>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83EA03A-1B40-4E36-B645-E43C861E496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D491F34-C7A6-4EE1-9B2D-2488E04B7C5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3A22181-1C9F-4992-953F-1A40583C717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spTree>
    <p:extLst>
      <p:ext uri="{BB962C8B-B14F-4D97-AF65-F5344CB8AC3E}">
        <p14:creationId xmlns:p14="http://schemas.microsoft.com/office/powerpoint/2010/main" val="11923976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extBox 32"/>
          <p:cNvSpPr txBox="1"/>
          <p:nvPr/>
        </p:nvSpPr>
        <p:spPr>
          <a:xfrm>
            <a:off x="8066043" y="1185733"/>
            <a:ext cx="3447866" cy="1326517"/>
          </a:xfrm>
          <a:prstGeom prst="rect">
            <a:avLst/>
          </a:prstGeom>
          <a:noFill/>
          <a:ln>
            <a:solidFill>
              <a:schemeClr val="accent1"/>
            </a:solid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Your Azure solution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Build secure apps that connect with the languages and platforms you prefer</a:t>
            </a:r>
          </a:p>
        </p:txBody>
      </p:sp>
      <p:sp>
        <p:nvSpPr>
          <p:cNvPr id="2" name="Title 1">
            <a:extLst>
              <a:ext uri="{FF2B5EF4-FFF2-40B4-BE49-F238E27FC236}">
                <a16:creationId xmlns:a16="http://schemas.microsoft.com/office/drawing/2014/main" id="{65520CED-B7FE-43B2-99EF-CDAEB9AA92F1}"/>
              </a:ext>
            </a:extLst>
          </p:cNvPr>
          <p:cNvSpPr>
            <a:spLocks noGrp="1"/>
          </p:cNvSpPr>
          <p:nvPr>
            <p:ph type="title"/>
          </p:nvPr>
        </p:nvSpPr>
        <p:spPr/>
        <p:txBody>
          <a:bodyPr/>
          <a:lstStyle/>
          <a:p>
            <a:r>
              <a:rPr lang="en-US" dirty="0"/>
              <a:t>Flexibility to work your way</a:t>
            </a:r>
          </a:p>
        </p:txBody>
      </p:sp>
      <p:sp>
        <p:nvSpPr>
          <p:cNvPr id="9" name="Text Placeholder 8">
            <a:extLst>
              <a:ext uri="{FF2B5EF4-FFF2-40B4-BE49-F238E27FC236}">
                <a16:creationId xmlns:a16="http://schemas.microsoft.com/office/drawing/2014/main" id="{8216527A-BAEC-48D2-A8E8-D68E8AE6780D}"/>
              </a:ext>
            </a:extLst>
          </p:cNvPr>
          <p:cNvSpPr>
            <a:spLocks noGrp="1"/>
          </p:cNvSpPr>
          <p:nvPr>
            <p:ph sz="quarter" idx="10"/>
          </p:nvPr>
        </p:nvSpPr>
        <p:spPr>
          <a:xfrm>
            <a:off x="347663" y="1271588"/>
            <a:ext cx="6923758" cy="4486228"/>
          </a:xfrm>
        </p:spPr>
        <p:txBody>
          <a:bodyPr/>
          <a:lstStyle/>
          <a:p>
            <a:pPr lvl="0"/>
            <a:r>
              <a:rPr lang="en-US" sz="2400" dirty="0"/>
              <a:t>Platforms</a:t>
            </a:r>
            <a:endParaRPr lang="en-US" dirty="0"/>
          </a:p>
          <a:p>
            <a:pPr lvl="1"/>
            <a:r>
              <a:rPr lang="en-US" sz="1799" kern="0" dirty="0">
                <a:cs typeface="Segoe UI Semilight" panose="020B0402040204020203" pitchFamily="34" charset="0"/>
              </a:rPr>
              <a:t>Develop with your choice of popular platforms including Windows, Linux, and Mac</a:t>
            </a:r>
          </a:p>
          <a:p>
            <a:pPr lvl="0"/>
            <a:r>
              <a:rPr lang="en-US" sz="2400" dirty="0"/>
              <a:t>Tools</a:t>
            </a:r>
            <a:endParaRPr lang="en-US" dirty="0"/>
          </a:p>
          <a:p>
            <a:pPr lvl="1"/>
            <a:r>
              <a:rPr lang="en-US" sz="1799" kern="0" dirty="0">
                <a:cs typeface="Segoe UI Semilight" panose="020B0402040204020203" pitchFamily="34" charset="0"/>
              </a:rPr>
              <a:t>Use Azure Management Portal with HTML5 support, PowerShell, REST APIs, SQL Server Management Studio, Azure Data Studio and Visual Studio</a:t>
            </a:r>
          </a:p>
          <a:p>
            <a:pPr lvl="0"/>
            <a:r>
              <a:rPr lang="en-US" sz="2400" dirty="0"/>
              <a:t>Languages</a:t>
            </a:r>
            <a:endParaRPr lang="en-US" dirty="0"/>
          </a:p>
          <a:p>
            <a:pPr lvl="1"/>
            <a:r>
              <a:rPr lang="en-US" sz="1799" kern="0" dirty="0">
                <a:cs typeface="Segoe UI Semilight" panose="020B0402040204020203" pitchFamily="34" charset="0"/>
              </a:rPr>
              <a:t>Develop with a choice of popular languages, such as C#, Java, Node.js, Ruby, PHP, and Python</a:t>
            </a:r>
          </a:p>
          <a:p>
            <a:pPr lvl="0"/>
            <a:r>
              <a:rPr lang="en-US" sz="2400" dirty="0"/>
              <a:t>Frameworks</a:t>
            </a:r>
            <a:endParaRPr lang="en-US" dirty="0"/>
          </a:p>
          <a:p>
            <a:pPr lvl="1"/>
            <a:r>
              <a:rPr lang="en-US" sz="1799" kern="0" dirty="0">
                <a:cs typeface="Segoe UI Semilight" panose="020B0402040204020203" pitchFamily="34" charset="0"/>
              </a:rPr>
              <a:t>Leverage popular frameworks including Entity, Hibernate ORM, Ruby on Rails, and Django</a:t>
            </a:r>
          </a:p>
        </p:txBody>
      </p:sp>
      <p:grpSp>
        <p:nvGrpSpPr>
          <p:cNvPr id="14" name="Group 13" descr="App icon">
            <a:extLst>
              <a:ext uri="{FF2B5EF4-FFF2-40B4-BE49-F238E27FC236}">
                <a16:creationId xmlns:a16="http://schemas.microsoft.com/office/drawing/2014/main" id="{D34975D7-FE57-4A73-872C-E51EFEDB35F7}"/>
              </a:ext>
            </a:extLst>
          </p:cNvPr>
          <p:cNvGrpSpPr/>
          <p:nvPr/>
        </p:nvGrpSpPr>
        <p:grpSpPr>
          <a:xfrm>
            <a:off x="9260198" y="2742569"/>
            <a:ext cx="1124542" cy="778324"/>
            <a:chOff x="8385629" y="2867926"/>
            <a:chExt cx="1589629" cy="1100221"/>
          </a:xfrm>
        </p:grpSpPr>
        <p:grpSp>
          <p:nvGrpSpPr>
            <p:cNvPr id="35" name="Group 34">
              <a:extLst>
                <a:ext uri="{FF2B5EF4-FFF2-40B4-BE49-F238E27FC236}">
                  <a16:creationId xmlns:a16="http://schemas.microsoft.com/office/drawing/2014/main" id="{A031ECE8-83EA-4885-A580-324B7583D7A1}"/>
                </a:ext>
              </a:extLst>
            </p:cNvPr>
            <p:cNvGrpSpPr/>
            <p:nvPr/>
          </p:nvGrpSpPr>
          <p:grpSpPr>
            <a:xfrm>
              <a:off x="8385629" y="2867926"/>
              <a:ext cx="1589629" cy="1100221"/>
              <a:chOff x="2107244" y="1575258"/>
              <a:chExt cx="310993" cy="393905"/>
            </a:xfrm>
            <a:noFill/>
          </p:grpSpPr>
          <p:sp>
            <p:nvSpPr>
              <p:cNvPr id="46" name="Rectangle 9">
                <a:extLst>
                  <a:ext uri="{FF2B5EF4-FFF2-40B4-BE49-F238E27FC236}">
                    <a16:creationId xmlns:a16="http://schemas.microsoft.com/office/drawing/2014/main" id="{424C22C9-B915-4F70-AB50-961F9B3EF609}"/>
                  </a:ext>
                </a:extLst>
              </p:cNvPr>
              <p:cNvSpPr>
                <a:spLocks noChangeArrowheads="1"/>
              </p:cNvSpPr>
              <p:nvPr/>
            </p:nvSpPr>
            <p:spPr bwMode="auto">
              <a:xfrm>
                <a:off x="2107244" y="1575258"/>
                <a:ext cx="310993" cy="393905"/>
              </a:xfrm>
              <a:prstGeom prst="rect">
                <a:avLst/>
              </a:prstGeom>
              <a:grpFill/>
              <a:ln w="12700" cap="flat">
                <a:solidFill>
                  <a:schemeClr val="accent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78D4"/>
                    </a:solidFill>
                    <a:effectLst/>
                    <a:uLnTx/>
                    <a:uFillTx/>
                    <a:latin typeface="Segoe UI"/>
                    <a:ea typeface="+mn-ea"/>
                    <a:cs typeface="+mn-cs"/>
                  </a:rPr>
                  <a:t> </a:t>
                </a: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App</a:t>
                </a:r>
              </a:p>
            </p:txBody>
          </p:sp>
          <p:sp>
            <p:nvSpPr>
              <p:cNvPr id="47" name="Line 10">
                <a:extLst>
                  <a:ext uri="{FF2B5EF4-FFF2-40B4-BE49-F238E27FC236}">
                    <a16:creationId xmlns:a16="http://schemas.microsoft.com/office/drawing/2014/main" id="{D6324D89-1DD3-41B5-864E-E22E04A22034}"/>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4ED5746F-6EA4-40AC-9A04-56B5490EF20D}"/>
                </a:ext>
              </a:extLst>
            </p:cNvPr>
            <p:cNvGrpSpPr/>
            <p:nvPr/>
          </p:nvGrpSpPr>
          <p:grpSpPr>
            <a:xfrm>
              <a:off x="9623466" y="2934747"/>
              <a:ext cx="257225" cy="66820"/>
              <a:chOff x="2287367" y="1599181"/>
              <a:chExt cx="95690" cy="23923"/>
            </a:xfrm>
            <a:noFill/>
          </p:grpSpPr>
          <p:sp>
            <p:nvSpPr>
              <p:cNvPr id="40" name="Oval 11">
                <a:extLst>
                  <a:ext uri="{FF2B5EF4-FFF2-40B4-BE49-F238E27FC236}">
                    <a16:creationId xmlns:a16="http://schemas.microsoft.com/office/drawing/2014/main" id="{7115BEB7-0A65-44AE-AF14-F24394B63C3E}"/>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44" name="Oval 12">
                <a:extLst>
                  <a:ext uri="{FF2B5EF4-FFF2-40B4-BE49-F238E27FC236}">
                    <a16:creationId xmlns:a16="http://schemas.microsoft.com/office/drawing/2014/main" id="{5D6B5E3D-95A6-4490-84A9-28F6CD36CEBC}"/>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45" name="Oval 13">
                <a:extLst>
                  <a:ext uri="{FF2B5EF4-FFF2-40B4-BE49-F238E27FC236}">
                    <a16:creationId xmlns:a16="http://schemas.microsoft.com/office/drawing/2014/main" id="{D28B26BB-EC4B-4395-BA3F-F6050DD1F1FC}"/>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grpSp>
      <p:cxnSp>
        <p:nvCxnSpPr>
          <p:cNvPr id="16" name="Connector: Elbow 15">
            <a:extLst>
              <a:ext uri="{FF2B5EF4-FFF2-40B4-BE49-F238E27FC236}">
                <a16:creationId xmlns:a16="http://schemas.microsoft.com/office/drawing/2014/main" id="{3CF0FFFF-66C9-4182-B010-AD629EEB3676}"/>
              </a:ext>
              <a:ext uri="{C183D7F6-B498-43B3-948B-1728B52AA6E4}">
                <adec:decorative xmlns:adec="http://schemas.microsoft.com/office/drawing/2017/decorative" val="1"/>
              </a:ext>
            </a:extLst>
          </p:cNvPr>
          <p:cNvCxnSpPr>
            <a:cxnSpLocks/>
            <a:stCxn id="46" idx="2"/>
          </p:cNvCxnSpPr>
          <p:nvPr/>
        </p:nvCxnSpPr>
        <p:spPr>
          <a:xfrm rot="16200000" flipH="1">
            <a:off x="9810104" y="3533258"/>
            <a:ext cx="1218372" cy="1193642"/>
          </a:xfrm>
          <a:prstGeom prst="bentConnector3">
            <a:avLst>
              <a:gd name="adj1" fmla="val 50000"/>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19C4468A-1C44-47E3-97CF-2A25B5989DC8}"/>
              </a:ext>
              <a:ext uri="{C183D7F6-B498-43B3-948B-1728B52AA6E4}">
                <adec:decorative xmlns:adec="http://schemas.microsoft.com/office/drawing/2017/decorative" val="1"/>
              </a:ext>
            </a:extLst>
          </p:cNvPr>
          <p:cNvCxnSpPr>
            <a:cxnSpLocks/>
            <a:stCxn id="46" idx="2"/>
          </p:cNvCxnSpPr>
          <p:nvPr/>
        </p:nvCxnSpPr>
        <p:spPr>
          <a:xfrm rot="5400000">
            <a:off x="8616462" y="3533258"/>
            <a:ext cx="1218372" cy="1193642"/>
          </a:xfrm>
          <a:prstGeom prst="bentConnector3">
            <a:avLst>
              <a:gd name="adj1" fmla="val 50000"/>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Freeform 218" descr="Icon">
            <a:extLst>
              <a:ext uri="{FF2B5EF4-FFF2-40B4-BE49-F238E27FC236}">
                <a16:creationId xmlns:a16="http://schemas.microsoft.com/office/drawing/2014/main" id="{A74A021C-8180-4580-906D-1F803B399116}"/>
              </a:ext>
            </a:extLst>
          </p:cNvPr>
          <p:cNvSpPr>
            <a:spLocks/>
          </p:cNvSpPr>
          <p:nvPr/>
        </p:nvSpPr>
        <p:spPr bwMode="auto">
          <a:xfrm>
            <a:off x="11453962" y="5114815"/>
            <a:ext cx="290587" cy="358804"/>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noFill/>
          <a:ln w="12700">
            <a:solidFill>
              <a:schemeClr val="accent1"/>
            </a:solidFill>
            <a:miter lim="800000"/>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nvGrpSpPr>
          <p:cNvPr id="51" name="Group 4" descr="Logo">
            <a:extLst>
              <a:ext uri="{FF2B5EF4-FFF2-40B4-BE49-F238E27FC236}">
                <a16:creationId xmlns:a16="http://schemas.microsoft.com/office/drawing/2014/main" id="{7424D1ED-9EB9-4649-BBB0-2545B9AD8D81}"/>
              </a:ext>
            </a:extLst>
          </p:cNvPr>
          <p:cNvGrpSpPr>
            <a:grpSpLocks noChangeAspect="1"/>
          </p:cNvGrpSpPr>
          <p:nvPr/>
        </p:nvGrpSpPr>
        <p:grpSpPr bwMode="auto">
          <a:xfrm>
            <a:off x="10858852" y="5081038"/>
            <a:ext cx="365877" cy="426359"/>
            <a:chOff x="2115" y="3208"/>
            <a:chExt cx="490" cy="571"/>
          </a:xfrm>
        </p:grpSpPr>
        <p:sp>
          <p:nvSpPr>
            <p:cNvPr id="52" name="Freeform 5">
              <a:extLst>
                <a:ext uri="{FF2B5EF4-FFF2-40B4-BE49-F238E27FC236}">
                  <a16:creationId xmlns:a16="http://schemas.microsoft.com/office/drawing/2014/main" id="{ABE31075-9645-4BA2-97C2-6E06A6741C54}"/>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8CF5539E-4D61-4039-9F14-52B00B11F118}"/>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1D1E5A5C-5DAB-4416-BF50-074FC99BD61E}"/>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35076A81-21CA-4BD4-826B-21029CC839B2}"/>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1EFED6DF-BE65-4E14-A66D-A06DEFCCCB95}"/>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22FEAEA4-BE40-4CCA-BED1-1B45A0139EBB}"/>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8" name="Freeform 11">
              <a:extLst>
                <a:ext uri="{FF2B5EF4-FFF2-40B4-BE49-F238E27FC236}">
                  <a16:creationId xmlns:a16="http://schemas.microsoft.com/office/drawing/2014/main" id="{21A9B95F-114B-466B-9218-25BCC549AF81}"/>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9" name="Freeform 12">
              <a:extLst>
                <a:ext uri="{FF2B5EF4-FFF2-40B4-BE49-F238E27FC236}">
                  <a16:creationId xmlns:a16="http://schemas.microsoft.com/office/drawing/2014/main" id="{BBB66112-F3D7-4AED-91E4-3B5440B5DB01}"/>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48DC1B26-A7E0-47AD-8A20-3ADE3AE0424E}"/>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B1D6CA48-701F-4DF9-987C-68FB756DB190}"/>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D54598C8-CB8A-4A4F-97FC-4BB753862DE3}"/>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63" name="Freeform 16">
              <a:extLst>
                <a:ext uri="{FF2B5EF4-FFF2-40B4-BE49-F238E27FC236}">
                  <a16:creationId xmlns:a16="http://schemas.microsoft.com/office/drawing/2014/main" id="{90F883D8-E737-45EF-9534-239E2C34A120}"/>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grpSp>
        <p:nvGrpSpPr>
          <p:cNvPr id="64" name="Group 63" descr="Languages and frameworks icon">
            <a:extLst>
              <a:ext uri="{FF2B5EF4-FFF2-40B4-BE49-F238E27FC236}">
                <a16:creationId xmlns:a16="http://schemas.microsoft.com/office/drawing/2014/main" id="{C5A0AECF-FEAA-4917-9311-DC3B733CA11C}"/>
              </a:ext>
            </a:extLst>
          </p:cNvPr>
          <p:cNvGrpSpPr/>
          <p:nvPr/>
        </p:nvGrpSpPr>
        <p:grpSpPr>
          <a:xfrm>
            <a:off x="7913446" y="4862883"/>
            <a:ext cx="1430762" cy="788887"/>
            <a:chOff x="621224" y="3497708"/>
            <a:chExt cx="1430762" cy="788887"/>
          </a:xfrm>
        </p:grpSpPr>
        <p:grpSp>
          <p:nvGrpSpPr>
            <p:cNvPr id="65" name="Group 64">
              <a:extLst>
                <a:ext uri="{FF2B5EF4-FFF2-40B4-BE49-F238E27FC236}">
                  <a16:creationId xmlns:a16="http://schemas.microsoft.com/office/drawing/2014/main" id="{A7E91958-734F-4A31-8C5D-5F10108F6C8D}"/>
                </a:ext>
              </a:extLst>
            </p:cNvPr>
            <p:cNvGrpSpPr/>
            <p:nvPr/>
          </p:nvGrpSpPr>
          <p:grpSpPr>
            <a:xfrm>
              <a:off x="733875" y="3590153"/>
              <a:ext cx="1213625" cy="661723"/>
              <a:chOff x="8288942" y="3708270"/>
              <a:chExt cx="1809288" cy="749856"/>
            </a:xfrm>
          </p:grpSpPr>
          <p:sp>
            <p:nvSpPr>
              <p:cNvPr id="74" name="Rectangle 73">
                <a:extLst>
                  <a:ext uri="{FF2B5EF4-FFF2-40B4-BE49-F238E27FC236}">
                    <a16:creationId xmlns:a16="http://schemas.microsoft.com/office/drawing/2014/main" id="{981FAC2D-9B3F-42CA-89CB-9B538188122F}"/>
                  </a:ext>
                </a:extLst>
              </p:cNvPr>
              <p:cNvSpPr/>
              <p:nvPr/>
            </p:nvSpPr>
            <p:spPr>
              <a:xfrm>
                <a:off x="8288942" y="3708273"/>
                <a:ext cx="963016" cy="749853"/>
              </a:xfrm>
              <a:prstGeom prst="rect">
                <a:avLst/>
              </a:prstGeom>
              <a:ln>
                <a:solidFill>
                  <a:schemeClr val="accent1"/>
                </a:solidFill>
              </a:ln>
            </p:spPr>
            <p:txBody>
              <a:bodyPr wrap="none" lIns="46630">
                <a:spAutoFit/>
              </a:bodyPr>
              <a:lstStyle/>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T-SQL</a:t>
                </a:r>
              </a:p>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Java</a:t>
                </a:r>
              </a:p>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C/C++</a:t>
                </a:r>
              </a:p>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C#/VB.NET</a:t>
                </a:r>
              </a:p>
            </p:txBody>
          </p:sp>
          <p:sp>
            <p:nvSpPr>
              <p:cNvPr id="75" name="Rectangle 74">
                <a:extLst>
                  <a:ext uri="{FF2B5EF4-FFF2-40B4-BE49-F238E27FC236}">
                    <a16:creationId xmlns:a16="http://schemas.microsoft.com/office/drawing/2014/main" id="{84ECC778-C279-46A0-B061-C6F339D1CDDB}"/>
                  </a:ext>
                </a:extLst>
              </p:cNvPr>
              <p:cNvSpPr/>
              <p:nvPr/>
            </p:nvSpPr>
            <p:spPr>
              <a:xfrm>
                <a:off x="9364632" y="3708270"/>
                <a:ext cx="733598" cy="749853"/>
              </a:xfrm>
              <a:prstGeom prst="rect">
                <a:avLst/>
              </a:prstGeom>
              <a:ln>
                <a:solidFill>
                  <a:schemeClr val="accent1"/>
                </a:solidFill>
              </a:ln>
            </p:spPr>
            <p:txBody>
              <a:bodyPr wrap="none" lIns="46630">
                <a:spAutoFit/>
              </a:bodyPr>
              <a:lstStyle/>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PHP</a:t>
                </a:r>
              </a:p>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Node.js</a:t>
                </a:r>
              </a:p>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Python</a:t>
                </a:r>
              </a:p>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Ruby</a:t>
                </a:r>
              </a:p>
            </p:txBody>
          </p:sp>
        </p:grpSp>
        <p:grpSp>
          <p:nvGrpSpPr>
            <p:cNvPr id="66" name="Group 65">
              <a:extLst>
                <a:ext uri="{FF2B5EF4-FFF2-40B4-BE49-F238E27FC236}">
                  <a16:creationId xmlns:a16="http://schemas.microsoft.com/office/drawing/2014/main" id="{0D652876-3ADB-401F-BDBA-DA36BCF3ABBB}"/>
                </a:ext>
              </a:extLst>
            </p:cNvPr>
            <p:cNvGrpSpPr/>
            <p:nvPr/>
          </p:nvGrpSpPr>
          <p:grpSpPr>
            <a:xfrm>
              <a:off x="621224" y="3497708"/>
              <a:ext cx="1430762" cy="788887"/>
              <a:chOff x="621224" y="3479426"/>
              <a:chExt cx="1430762" cy="788887"/>
            </a:xfrm>
          </p:grpSpPr>
          <p:grpSp>
            <p:nvGrpSpPr>
              <p:cNvPr id="67" name="Group 66">
                <a:extLst>
                  <a:ext uri="{FF2B5EF4-FFF2-40B4-BE49-F238E27FC236}">
                    <a16:creationId xmlns:a16="http://schemas.microsoft.com/office/drawing/2014/main" id="{732F5412-9F2A-41EA-A66C-08A22E912A41}"/>
                  </a:ext>
                </a:extLst>
              </p:cNvPr>
              <p:cNvGrpSpPr/>
              <p:nvPr/>
            </p:nvGrpSpPr>
            <p:grpSpPr>
              <a:xfrm>
                <a:off x="621224" y="3479426"/>
                <a:ext cx="1430762" cy="788887"/>
                <a:chOff x="2107244" y="1575258"/>
                <a:chExt cx="310993" cy="640674"/>
              </a:xfrm>
            </p:grpSpPr>
            <p:sp>
              <p:nvSpPr>
                <p:cNvPr id="72" name="Rectangle 9">
                  <a:extLst>
                    <a:ext uri="{FF2B5EF4-FFF2-40B4-BE49-F238E27FC236}">
                      <a16:creationId xmlns:a16="http://schemas.microsoft.com/office/drawing/2014/main" id="{D133B9D7-2DC7-4BE0-93F0-9A02A58A1F84}"/>
                    </a:ext>
                  </a:extLst>
                </p:cNvPr>
                <p:cNvSpPr>
                  <a:spLocks noChangeArrowheads="1"/>
                </p:cNvSpPr>
                <p:nvPr/>
              </p:nvSpPr>
              <p:spPr bwMode="auto">
                <a:xfrm>
                  <a:off x="2107244" y="1575258"/>
                  <a:ext cx="310993" cy="64067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73" name="Line 10">
                  <a:extLst>
                    <a:ext uri="{FF2B5EF4-FFF2-40B4-BE49-F238E27FC236}">
                      <a16:creationId xmlns:a16="http://schemas.microsoft.com/office/drawing/2014/main" id="{7DDD5CAC-B3E1-4EAA-B0E5-0334EBA139B5}"/>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37C6E916-801F-4CD1-A4D8-818EF69A334B}"/>
                  </a:ext>
                </a:extLst>
              </p:cNvPr>
              <p:cNvGrpSpPr/>
              <p:nvPr/>
            </p:nvGrpSpPr>
            <p:grpSpPr>
              <a:xfrm>
                <a:off x="1903214" y="3508883"/>
                <a:ext cx="117827" cy="29457"/>
                <a:chOff x="2287367" y="1599181"/>
                <a:chExt cx="95690" cy="23923"/>
              </a:xfrm>
              <a:solidFill>
                <a:schemeClr val="tx2"/>
              </a:solidFill>
            </p:grpSpPr>
            <p:sp>
              <p:nvSpPr>
                <p:cNvPr id="69" name="Oval 11">
                  <a:extLst>
                    <a:ext uri="{FF2B5EF4-FFF2-40B4-BE49-F238E27FC236}">
                      <a16:creationId xmlns:a16="http://schemas.microsoft.com/office/drawing/2014/main" id="{CD434954-8C1D-4AE2-8598-ED1F5324CF65}"/>
                    </a:ext>
                  </a:extLst>
                </p:cNvPr>
                <p:cNvSpPr>
                  <a:spLocks noChangeArrowheads="1"/>
                </p:cNvSpPr>
                <p:nvPr/>
              </p:nvSpPr>
              <p:spPr bwMode="auto">
                <a:xfrm>
                  <a:off x="228736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70" name="Oval 12">
                  <a:extLst>
                    <a:ext uri="{FF2B5EF4-FFF2-40B4-BE49-F238E27FC236}">
                      <a16:creationId xmlns:a16="http://schemas.microsoft.com/office/drawing/2014/main" id="{9A04064F-B3B2-4F0E-8865-6B075A321C83}"/>
                    </a:ext>
                  </a:extLst>
                </p:cNvPr>
                <p:cNvSpPr>
                  <a:spLocks noChangeArrowheads="1"/>
                </p:cNvSpPr>
                <p:nvPr/>
              </p:nvSpPr>
              <p:spPr bwMode="auto">
                <a:xfrm>
                  <a:off x="232254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71" name="Oval 13">
                  <a:extLst>
                    <a:ext uri="{FF2B5EF4-FFF2-40B4-BE49-F238E27FC236}">
                      <a16:creationId xmlns:a16="http://schemas.microsoft.com/office/drawing/2014/main" id="{4A3131AE-49B0-482C-A508-1525066D28BD}"/>
                    </a:ext>
                  </a:extLst>
                </p:cNvPr>
                <p:cNvSpPr>
                  <a:spLocks noChangeArrowheads="1"/>
                </p:cNvSpPr>
                <p:nvPr/>
              </p:nvSpPr>
              <p:spPr bwMode="auto">
                <a:xfrm>
                  <a:off x="2359134"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grpSp>
      </p:grpSp>
      <p:grpSp>
        <p:nvGrpSpPr>
          <p:cNvPr id="81" name="Group 80" descr="Logo">
            <a:extLst>
              <a:ext uri="{FF2B5EF4-FFF2-40B4-BE49-F238E27FC236}">
                <a16:creationId xmlns:a16="http://schemas.microsoft.com/office/drawing/2014/main" id="{46923404-3662-465A-9470-774861FC9E3C}"/>
              </a:ext>
            </a:extLst>
          </p:cNvPr>
          <p:cNvGrpSpPr/>
          <p:nvPr/>
        </p:nvGrpSpPr>
        <p:grpSpPr>
          <a:xfrm>
            <a:off x="10317841" y="5117318"/>
            <a:ext cx="364392" cy="365878"/>
            <a:chOff x="10191890" y="5530312"/>
            <a:chExt cx="364392" cy="365878"/>
          </a:xfrm>
        </p:grpSpPr>
        <p:sp>
          <p:nvSpPr>
            <p:cNvPr id="76" name="Freeform 130">
              <a:extLst>
                <a:ext uri="{FF2B5EF4-FFF2-40B4-BE49-F238E27FC236}">
                  <a16:creationId xmlns:a16="http://schemas.microsoft.com/office/drawing/2014/main" id="{60556793-82B7-48FF-8028-E9462CE92EBF}"/>
                </a:ext>
              </a:extLst>
            </p:cNvPr>
            <p:cNvSpPr>
              <a:spLocks noChangeAspect="1" noEditPoints="1"/>
            </p:cNvSpPr>
            <p:nvPr/>
          </p:nvSpPr>
          <p:spPr bwMode="black">
            <a:xfrm rot="16200000">
              <a:off x="10191147" y="5531055"/>
              <a:ext cx="365878" cy="364392"/>
            </a:xfrm>
            <a:prstGeom prst="trapezoid">
              <a:avLst>
                <a:gd name="adj" fmla="val 13798"/>
              </a:avLst>
            </a:prstGeom>
            <a:noFill/>
            <a:ln w="12700">
              <a:solidFill>
                <a:schemeClr val="accent1"/>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454E2739-5285-420A-910C-4816A86BED8D}"/>
                </a:ext>
              </a:extLst>
            </p:cNvPr>
            <p:cNvCxnSpPr>
              <a:cxnSpLocks/>
            </p:cNvCxnSpPr>
            <p:nvPr/>
          </p:nvCxnSpPr>
          <p:spPr>
            <a:xfrm>
              <a:off x="10349593" y="5555451"/>
              <a:ext cx="0" cy="31560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ED8D5A4-7E02-43F2-B6CE-623052ACCC1C}"/>
                </a:ext>
              </a:extLst>
            </p:cNvPr>
            <p:cNvCxnSpPr>
              <a:cxnSpLocks/>
              <a:stCxn id="76" idx="0"/>
              <a:endCxn id="76" idx="2"/>
            </p:cNvCxnSpPr>
            <p:nvPr/>
          </p:nvCxnSpPr>
          <p:spPr>
            <a:xfrm>
              <a:off x="10191890" y="5713251"/>
              <a:ext cx="364392"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app development" descr="application development">
            <a:extLst>
              <a:ext uri="{FF2B5EF4-FFF2-40B4-BE49-F238E27FC236}">
                <a16:creationId xmlns:a16="http://schemas.microsoft.com/office/drawing/2014/main" id="{2EC1A6F8-3819-481F-94B0-8DE20B954B5D}"/>
              </a:ext>
            </a:extLst>
          </p:cNvPr>
          <p:cNvGrpSpPr/>
          <p:nvPr/>
        </p:nvGrpSpPr>
        <p:grpSpPr>
          <a:xfrm>
            <a:off x="134321" y="5773238"/>
            <a:ext cx="1158629" cy="1158629"/>
            <a:chOff x="1621002" y="4820262"/>
            <a:chExt cx="503911" cy="503911"/>
          </a:xfrm>
        </p:grpSpPr>
        <p:sp>
          <p:nvSpPr>
            <p:cNvPr id="85" name="Freeform: Shape 84">
              <a:extLst>
                <a:ext uri="{FF2B5EF4-FFF2-40B4-BE49-F238E27FC236}">
                  <a16:creationId xmlns:a16="http://schemas.microsoft.com/office/drawing/2014/main" id="{DF95A37E-9851-4D91-9FDE-8D294B6CE35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628A683-D880-4DA3-8616-147976FE7D61}"/>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90AC9EC-0032-4BE3-B9DE-AB607E7E5F92}"/>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8A9B1FD-8AD0-40C6-8CEC-2D8E67236EE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spTree>
    <p:extLst>
      <p:ext uri="{BB962C8B-B14F-4D97-AF65-F5344CB8AC3E}">
        <p14:creationId xmlns:p14="http://schemas.microsoft.com/office/powerpoint/2010/main" val="49273842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p:cNvSpPr/>
          <p:nvPr/>
        </p:nvSpPr>
        <p:spPr>
          <a:xfrm>
            <a:off x="6750996" y="1745659"/>
            <a:ext cx="4572000" cy="923330"/>
          </a:xfrm>
          <a:prstGeom prst="rect">
            <a:avLst/>
          </a:prstGeom>
        </p:spPr>
        <p:txBody>
          <a:bodyPr vert="horz" wrap="square" lIns="146304" tIns="91440" rIns="146304" bIns="91440" rtlCol="0" anchor="ctr">
            <a:spAutoFit/>
          </a:bodyPr>
          <a:lstStyle/>
          <a:p>
            <a:pPr marL="0" marR="0" lvl="0" indent="0" algn="l" defTabSz="914367" rtl="0" eaLnBrk="1" fontAlgn="auto" latinLnBrk="0" hangingPunct="1">
              <a:lnSpc>
                <a:spcPct val="100000"/>
              </a:lnSpc>
              <a:spcBef>
                <a:spcPct val="20000"/>
              </a:spcBef>
              <a:spcAft>
                <a:spcPts val="0"/>
              </a:spcAft>
              <a:buClr>
                <a:srgbClr val="0078D7"/>
              </a:buClr>
              <a:buSzPct val="90000"/>
              <a:buFontTx/>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Develop with a choice of popular platforms and technologies, including .NET, Java, PHP, Ruby on Rails, and Node.js</a:t>
            </a:r>
          </a:p>
        </p:txBody>
      </p:sp>
      <p:sp>
        <p:nvSpPr>
          <p:cNvPr id="24" name="Rectangle 23"/>
          <p:cNvSpPr/>
          <p:nvPr/>
        </p:nvSpPr>
        <p:spPr>
          <a:xfrm>
            <a:off x="6750996" y="2873644"/>
            <a:ext cx="4572000" cy="923330"/>
          </a:xfrm>
          <a:prstGeom prst="rect">
            <a:avLst/>
          </a:prstGeom>
        </p:spPr>
        <p:txBody>
          <a:bodyPr vert="horz" wrap="square" lIns="146304" tIns="91440" rIns="146304" bIns="91440" rtlCol="0" anchor="ctr">
            <a:spAutoFit/>
          </a:bodyPr>
          <a:lstStyle/>
          <a:p>
            <a:pPr marL="0" marR="0" lvl="0" indent="0" algn="l" defTabSz="914367" rtl="0" eaLnBrk="1" fontAlgn="auto" latinLnBrk="0" hangingPunct="1">
              <a:lnSpc>
                <a:spcPct val="100000"/>
              </a:lnSpc>
              <a:spcBef>
                <a:spcPct val="20000"/>
              </a:spcBef>
              <a:spcAft>
                <a:spcPts val="0"/>
              </a:spcAft>
              <a:buClr>
                <a:srgbClr val="0078D7"/>
              </a:buClr>
              <a:buSzPct val="90000"/>
              <a:buFontTx/>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Query JSON using standard T-SQL syntax; use JSON with all components of Azure SQL Database, such as In-Memory OLTP</a:t>
            </a:r>
          </a:p>
        </p:txBody>
      </p:sp>
      <p:sp>
        <p:nvSpPr>
          <p:cNvPr id="44" name="Rectangle 43"/>
          <p:cNvSpPr/>
          <p:nvPr/>
        </p:nvSpPr>
        <p:spPr>
          <a:xfrm>
            <a:off x="2216139" y="1945907"/>
            <a:ext cx="2944496" cy="517065"/>
          </a:xfrm>
          <a:prstGeom prst="rect">
            <a:avLst/>
          </a:prstGeom>
        </p:spPr>
        <p:txBody>
          <a:bodyPr vert="horz" wrap="square" lIns="146304" tIns="91440" rIns="146304" bIns="91440" rtlCol="0" anchor="ctr">
            <a:spAutoFit/>
          </a:bodyPr>
          <a:lstStyle/>
          <a:p>
            <a:pPr marL="0" marR="0" lvl="0" indent="0" algn="l" defTabSz="914367" rtl="0" eaLnBrk="1" fontAlgn="auto" latinLnBrk="0" hangingPunct="1">
              <a:lnSpc>
                <a:spcPct val="90000"/>
              </a:lnSpc>
              <a:spcBef>
                <a:spcPct val="20000"/>
              </a:spcBef>
              <a:spcAft>
                <a:spcPts val="0"/>
              </a:spcAft>
              <a:buClr>
                <a:srgbClr val="0078D7"/>
              </a:buClr>
              <a:buSzPct val="90000"/>
              <a:buFontTx/>
              <a:buNone/>
              <a:tabLst/>
              <a:defRPr/>
            </a:pPr>
            <a:r>
              <a:rPr lang="en-US" sz="2400" dirty="0">
                <a:solidFill>
                  <a:prstClr val="black"/>
                </a:solidFill>
                <a:latin typeface="Segoe UI Semibold"/>
                <a:cs typeface="Segoe UI Semilight" panose="020B0402040204020203" pitchFamily="34" charset="0"/>
              </a:rPr>
              <a:t>Platforms</a:t>
            </a:r>
          </a:p>
        </p:txBody>
      </p:sp>
      <p:sp>
        <p:nvSpPr>
          <p:cNvPr id="45" name="Rectangle 44"/>
          <p:cNvSpPr/>
          <p:nvPr/>
        </p:nvSpPr>
        <p:spPr>
          <a:xfrm>
            <a:off x="2216139" y="3170467"/>
            <a:ext cx="2944496" cy="517065"/>
          </a:xfrm>
          <a:prstGeom prst="rect">
            <a:avLst/>
          </a:prstGeom>
        </p:spPr>
        <p:txBody>
          <a:bodyPr vert="horz" wrap="square" lIns="146304" tIns="91440" rIns="146304" bIns="91440" rtlCol="0" anchor="ctr">
            <a:spAutoFit/>
          </a:bodyPr>
          <a:lstStyle/>
          <a:p>
            <a:pPr defTabSz="914367">
              <a:lnSpc>
                <a:spcPct val="90000"/>
              </a:lnSpc>
              <a:spcBef>
                <a:spcPct val="20000"/>
              </a:spcBef>
              <a:buClr>
                <a:srgbClr val="0078D7"/>
              </a:buClr>
              <a:buSzPct val="90000"/>
              <a:defRPr/>
            </a:pPr>
            <a:r>
              <a:rPr lang="en-US" sz="2400" dirty="0">
                <a:solidFill>
                  <a:prstClr val="black"/>
                </a:solidFill>
                <a:latin typeface="Segoe UI Semibold"/>
                <a:cs typeface="Segoe UI Semilight" panose="020B0402040204020203" pitchFamily="34" charset="0"/>
              </a:rPr>
              <a:t>JSON support</a:t>
            </a:r>
          </a:p>
        </p:txBody>
      </p:sp>
      <p:sp>
        <p:nvSpPr>
          <p:cNvPr id="77" name="Rectangle 76"/>
          <p:cNvSpPr/>
          <p:nvPr/>
        </p:nvSpPr>
        <p:spPr>
          <a:xfrm>
            <a:off x="6750995" y="4001629"/>
            <a:ext cx="4571999" cy="923330"/>
          </a:xfrm>
          <a:prstGeom prst="rect">
            <a:avLst/>
          </a:prstGeom>
        </p:spPr>
        <p:txBody>
          <a:bodyPr vert="horz" wrap="square" lIns="146304" tIns="91440" rIns="146304" bIns="91440" rtlCol="0" anchor="ctr">
            <a:spAutoFit/>
          </a:bodyPr>
          <a:lstStyle/>
          <a:p>
            <a:pPr marL="0" marR="0" lvl="0" indent="0" algn="l" defTabSz="914367" rtl="0" eaLnBrk="1" fontAlgn="auto" latinLnBrk="0" hangingPunct="1">
              <a:lnSpc>
                <a:spcPct val="100000"/>
              </a:lnSpc>
              <a:spcBef>
                <a:spcPct val="20000"/>
              </a:spcBef>
              <a:spcAft>
                <a:spcPts val="0"/>
              </a:spcAft>
              <a:buClr>
                <a:srgbClr val="0078D7"/>
              </a:buClr>
              <a:buSzPct val="90000"/>
              <a:buFontTx/>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Keep a full history of all changes made to table; use for easy point-in-time restore or calculate trends over time</a:t>
            </a:r>
          </a:p>
        </p:txBody>
      </p:sp>
      <p:sp>
        <p:nvSpPr>
          <p:cNvPr id="81" name="Rectangle 80"/>
          <p:cNvSpPr/>
          <p:nvPr/>
        </p:nvSpPr>
        <p:spPr>
          <a:xfrm>
            <a:off x="2216139" y="4257311"/>
            <a:ext cx="2944496" cy="517065"/>
          </a:xfrm>
          <a:prstGeom prst="rect">
            <a:avLst/>
          </a:prstGeom>
        </p:spPr>
        <p:txBody>
          <a:bodyPr vert="horz" wrap="square" lIns="146304" tIns="91440" rIns="146304" bIns="91440" rtlCol="0" anchor="ctr">
            <a:spAutoFit/>
          </a:bodyPr>
          <a:lstStyle/>
          <a:p>
            <a:pPr marR="0" lvl="0" indent="0" defTabSz="914367" fontAlgn="auto">
              <a:lnSpc>
                <a:spcPct val="90000"/>
              </a:lnSpc>
              <a:spcBef>
                <a:spcPct val="20000"/>
              </a:spcBef>
              <a:spcAft>
                <a:spcPts val="0"/>
              </a:spcAft>
              <a:buClr>
                <a:srgbClr val="0078D7"/>
              </a:buClr>
              <a:buSzPct val="90000"/>
              <a:buFontTx/>
              <a:buNone/>
              <a:tabLst/>
              <a:defRPr/>
            </a:pPr>
            <a:r>
              <a:rPr lang="en-US" sz="2400" dirty="0">
                <a:solidFill>
                  <a:prstClr val="black"/>
                </a:solidFill>
                <a:latin typeface="Segoe UI Semibold"/>
                <a:cs typeface="Segoe UI Semilight" panose="020B0402040204020203" pitchFamily="34" charset="0"/>
              </a:rPr>
              <a:t>Temporal tables</a:t>
            </a:r>
          </a:p>
        </p:txBody>
      </p:sp>
      <p:sp>
        <p:nvSpPr>
          <p:cNvPr id="82" name="Rectangle 81"/>
          <p:cNvSpPr/>
          <p:nvPr/>
        </p:nvSpPr>
        <p:spPr>
          <a:xfrm>
            <a:off x="6750995" y="5129613"/>
            <a:ext cx="4571999" cy="677108"/>
          </a:xfrm>
          <a:prstGeom prst="rect">
            <a:avLst/>
          </a:prstGeom>
        </p:spPr>
        <p:txBody>
          <a:bodyPr vert="horz" wrap="square" lIns="146304" tIns="91440" rIns="146304" bIns="91440" rtlCol="0" anchor="ctr">
            <a:spAutoFit/>
          </a:bodyPr>
          <a:lstStyle/>
          <a:p>
            <a:pPr marL="0" marR="0" lvl="0" indent="0" algn="l" defTabSz="914367" rtl="0" eaLnBrk="1" fontAlgn="auto" latinLnBrk="0" hangingPunct="1">
              <a:lnSpc>
                <a:spcPct val="100000"/>
              </a:lnSpc>
              <a:spcBef>
                <a:spcPct val="20000"/>
              </a:spcBef>
              <a:spcAft>
                <a:spcPts val="0"/>
              </a:spcAft>
              <a:buClr>
                <a:srgbClr val="0078D7"/>
              </a:buClr>
              <a:buSzPct val="90000"/>
              <a:buFontTx/>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Use the HTML5-based T-SQL editor in Azure Management Portal</a:t>
            </a:r>
          </a:p>
        </p:txBody>
      </p:sp>
      <p:sp>
        <p:nvSpPr>
          <p:cNvPr id="86" name="Rectangle 85"/>
          <p:cNvSpPr/>
          <p:nvPr/>
        </p:nvSpPr>
        <p:spPr>
          <a:xfrm>
            <a:off x="2216139" y="5227197"/>
            <a:ext cx="2944496" cy="517065"/>
          </a:xfrm>
          <a:prstGeom prst="rect">
            <a:avLst/>
          </a:prstGeom>
        </p:spPr>
        <p:txBody>
          <a:bodyPr vert="horz" wrap="square" lIns="146304" tIns="91440" rIns="146304" bIns="91440" rtlCol="0" anchor="ctr">
            <a:spAutoFit/>
          </a:bodyPr>
          <a:lstStyle/>
          <a:p>
            <a:pPr defTabSz="914367">
              <a:lnSpc>
                <a:spcPct val="90000"/>
              </a:lnSpc>
              <a:spcBef>
                <a:spcPct val="20000"/>
              </a:spcBef>
              <a:buClr>
                <a:srgbClr val="0078D7"/>
              </a:buClr>
              <a:buSzPct val="90000"/>
              <a:defRPr/>
            </a:pPr>
            <a:r>
              <a:rPr lang="en-US" sz="2400" dirty="0">
                <a:solidFill>
                  <a:prstClr val="black"/>
                </a:solidFill>
                <a:latin typeface="Segoe UI Semibold"/>
                <a:cs typeface="Segoe UI Semilight" panose="020B0402040204020203" pitchFamily="34" charset="0"/>
              </a:rPr>
              <a:t>T-SQL editor</a:t>
            </a:r>
          </a:p>
        </p:txBody>
      </p:sp>
      <p:sp>
        <p:nvSpPr>
          <p:cNvPr id="2" name="Title 1">
            <a:extLst>
              <a:ext uri="{FF2B5EF4-FFF2-40B4-BE49-F238E27FC236}">
                <a16:creationId xmlns:a16="http://schemas.microsoft.com/office/drawing/2014/main" id="{8EBB238B-5A4D-4104-8F82-987CA889218A}"/>
              </a:ext>
            </a:extLst>
          </p:cNvPr>
          <p:cNvSpPr>
            <a:spLocks noGrp="1"/>
          </p:cNvSpPr>
          <p:nvPr>
            <p:ph type="title"/>
          </p:nvPr>
        </p:nvSpPr>
        <p:spPr/>
        <p:txBody>
          <a:bodyPr/>
          <a:lstStyle/>
          <a:p>
            <a:r>
              <a:rPr lang="en-US"/>
              <a:t>Programmatic capabilities</a:t>
            </a:r>
          </a:p>
        </p:txBody>
      </p:sp>
      <p:grpSp>
        <p:nvGrpSpPr>
          <p:cNvPr id="26" name="Group 25">
            <a:extLst>
              <a:ext uri="{FF2B5EF4-FFF2-40B4-BE49-F238E27FC236}">
                <a16:creationId xmlns:a16="http://schemas.microsoft.com/office/drawing/2014/main" id="{A3B8204F-1454-42D9-9941-B5F18894C664}"/>
              </a:ext>
              <a:ext uri="{C183D7F6-B498-43B3-948B-1728B52AA6E4}">
                <adec:decorative xmlns:adec="http://schemas.microsoft.com/office/drawing/2017/decorative" val="1"/>
              </a:ext>
            </a:extLst>
          </p:cNvPr>
          <p:cNvGrpSpPr/>
          <p:nvPr/>
        </p:nvGrpSpPr>
        <p:grpSpPr>
          <a:xfrm>
            <a:off x="6067743" y="1963470"/>
            <a:ext cx="419994" cy="481940"/>
            <a:chOff x="3856255" y="785157"/>
            <a:chExt cx="419994" cy="550223"/>
          </a:xfrm>
        </p:grpSpPr>
        <p:sp>
          <p:nvSpPr>
            <p:cNvPr id="27" name="Arrow: Right 4">
              <a:extLst>
                <a:ext uri="{FF2B5EF4-FFF2-40B4-BE49-F238E27FC236}">
                  <a16:creationId xmlns:a16="http://schemas.microsoft.com/office/drawing/2014/main" id="{5AF85F78-8811-46D5-AFDD-4568E68D5C23}"/>
                </a:ext>
                <a:ext uri="{C183D7F6-B498-43B3-948B-1728B52AA6E4}">
                  <adec:decorative xmlns:adec="http://schemas.microsoft.com/office/drawing/2017/decorative" val="1"/>
                </a:ext>
              </a:extLst>
            </p:cNvPr>
            <p:cNvSpPr/>
            <p:nvPr/>
          </p:nvSpPr>
          <p:spPr bwMode="auto">
            <a:xfrm>
              <a:off x="3973627"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8" name="Arrow: Right 4">
              <a:extLst>
                <a:ext uri="{FF2B5EF4-FFF2-40B4-BE49-F238E27FC236}">
                  <a16:creationId xmlns:a16="http://schemas.microsoft.com/office/drawing/2014/main" id="{8430FE80-5216-4BF6-9B4C-F7B115B074A1}"/>
                </a:ext>
                <a:ext uri="{C183D7F6-B498-43B3-948B-1728B52AA6E4}">
                  <adec:decorative xmlns:adec="http://schemas.microsoft.com/office/drawing/2017/decorative" val="1"/>
                </a:ext>
              </a:extLst>
            </p:cNvPr>
            <p:cNvSpPr/>
            <p:nvPr/>
          </p:nvSpPr>
          <p:spPr bwMode="auto">
            <a:xfrm>
              <a:off x="3856255"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alpha val="50000"/>
                  </a:scheme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grpSp>
      <p:grpSp>
        <p:nvGrpSpPr>
          <p:cNvPr id="29" name="Group 28">
            <a:extLst>
              <a:ext uri="{FF2B5EF4-FFF2-40B4-BE49-F238E27FC236}">
                <a16:creationId xmlns:a16="http://schemas.microsoft.com/office/drawing/2014/main" id="{DD249999-44DE-4858-9CCA-9912375B3D7F}"/>
              </a:ext>
              <a:ext uri="{C183D7F6-B498-43B3-948B-1728B52AA6E4}">
                <adec:decorative xmlns:adec="http://schemas.microsoft.com/office/drawing/2017/decorative" val="1"/>
              </a:ext>
            </a:extLst>
          </p:cNvPr>
          <p:cNvGrpSpPr/>
          <p:nvPr/>
        </p:nvGrpSpPr>
        <p:grpSpPr>
          <a:xfrm>
            <a:off x="6096000" y="3156712"/>
            <a:ext cx="419994" cy="481940"/>
            <a:chOff x="3856255" y="785157"/>
            <a:chExt cx="419994" cy="550223"/>
          </a:xfrm>
        </p:grpSpPr>
        <p:sp>
          <p:nvSpPr>
            <p:cNvPr id="30" name="Arrow: Right 4">
              <a:extLst>
                <a:ext uri="{FF2B5EF4-FFF2-40B4-BE49-F238E27FC236}">
                  <a16:creationId xmlns:a16="http://schemas.microsoft.com/office/drawing/2014/main" id="{368729B0-91E8-428C-9D99-BB0F7D705992}"/>
                </a:ext>
                <a:ext uri="{C183D7F6-B498-43B3-948B-1728B52AA6E4}">
                  <adec:decorative xmlns:adec="http://schemas.microsoft.com/office/drawing/2017/decorative" val="1"/>
                </a:ext>
              </a:extLst>
            </p:cNvPr>
            <p:cNvSpPr/>
            <p:nvPr/>
          </p:nvSpPr>
          <p:spPr bwMode="auto">
            <a:xfrm>
              <a:off x="3973627"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31" name="Arrow: Right 4">
              <a:extLst>
                <a:ext uri="{FF2B5EF4-FFF2-40B4-BE49-F238E27FC236}">
                  <a16:creationId xmlns:a16="http://schemas.microsoft.com/office/drawing/2014/main" id="{B9AB2748-1FED-4506-8C7A-4126E63F2451}"/>
                </a:ext>
                <a:ext uri="{C183D7F6-B498-43B3-948B-1728B52AA6E4}">
                  <adec:decorative xmlns:adec="http://schemas.microsoft.com/office/drawing/2017/decorative" val="1"/>
                </a:ext>
              </a:extLst>
            </p:cNvPr>
            <p:cNvSpPr/>
            <p:nvPr/>
          </p:nvSpPr>
          <p:spPr bwMode="auto">
            <a:xfrm>
              <a:off x="3856255"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alpha val="50000"/>
                  </a:scheme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grpSp>
      <p:grpSp>
        <p:nvGrpSpPr>
          <p:cNvPr id="33" name="Group 32">
            <a:extLst>
              <a:ext uri="{FF2B5EF4-FFF2-40B4-BE49-F238E27FC236}">
                <a16:creationId xmlns:a16="http://schemas.microsoft.com/office/drawing/2014/main" id="{B229C264-9B52-4DEA-AB90-50308C56C9D8}"/>
              </a:ext>
              <a:ext uri="{C183D7F6-B498-43B3-948B-1728B52AA6E4}">
                <adec:decorative xmlns:adec="http://schemas.microsoft.com/office/drawing/2017/decorative" val="1"/>
              </a:ext>
            </a:extLst>
          </p:cNvPr>
          <p:cNvGrpSpPr/>
          <p:nvPr/>
        </p:nvGrpSpPr>
        <p:grpSpPr>
          <a:xfrm>
            <a:off x="6095388" y="4222324"/>
            <a:ext cx="419994" cy="481940"/>
            <a:chOff x="3856255" y="785157"/>
            <a:chExt cx="419994" cy="550223"/>
          </a:xfrm>
        </p:grpSpPr>
        <p:sp>
          <p:nvSpPr>
            <p:cNvPr id="37" name="Arrow: Right 4">
              <a:extLst>
                <a:ext uri="{FF2B5EF4-FFF2-40B4-BE49-F238E27FC236}">
                  <a16:creationId xmlns:a16="http://schemas.microsoft.com/office/drawing/2014/main" id="{B949C2C9-AC43-40CE-BEA0-12CCEB9CF2FD}"/>
                </a:ext>
                <a:ext uri="{C183D7F6-B498-43B3-948B-1728B52AA6E4}">
                  <adec:decorative xmlns:adec="http://schemas.microsoft.com/office/drawing/2017/decorative" val="1"/>
                </a:ext>
              </a:extLst>
            </p:cNvPr>
            <p:cNvSpPr/>
            <p:nvPr/>
          </p:nvSpPr>
          <p:spPr bwMode="auto">
            <a:xfrm>
              <a:off x="3973627"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38" name="Arrow: Right 4">
              <a:extLst>
                <a:ext uri="{FF2B5EF4-FFF2-40B4-BE49-F238E27FC236}">
                  <a16:creationId xmlns:a16="http://schemas.microsoft.com/office/drawing/2014/main" id="{FA5C2E97-06B1-433A-81BD-A729062C1615}"/>
                </a:ext>
                <a:ext uri="{C183D7F6-B498-43B3-948B-1728B52AA6E4}">
                  <adec:decorative xmlns:adec="http://schemas.microsoft.com/office/drawing/2017/decorative" val="1"/>
                </a:ext>
              </a:extLst>
            </p:cNvPr>
            <p:cNvSpPr/>
            <p:nvPr/>
          </p:nvSpPr>
          <p:spPr bwMode="auto">
            <a:xfrm>
              <a:off x="3856255"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alpha val="50000"/>
                  </a:scheme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grpSp>
      <p:grpSp>
        <p:nvGrpSpPr>
          <p:cNvPr id="39" name="Group 38">
            <a:extLst>
              <a:ext uri="{FF2B5EF4-FFF2-40B4-BE49-F238E27FC236}">
                <a16:creationId xmlns:a16="http://schemas.microsoft.com/office/drawing/2014/main" id="{EFCB4901-6C08-47E0-AC92-3F369B86A75E}"/>
              </a:ext>
              <a:ext uri="{C183D7F6-B498-43B3-948B-1728B52AA6E4}">
                <adec:decorative xmlns:adec="http://schemas.microsoft.com/office/drawing/2017/decorative" val="1"/>
              </a:ext>
            </a:extLst>
          </p:cNvPr>
          <p:cNvGrpSpPr/>
          <p:nvPr/>
        </p:nvGrpSpPr>
        <p:grpSpPr>
          <a:xfrm>
            <a:off x="6095388" y="5227197"/>
            <a:ext cx="419994" cy="481940"/>
            <a:chOff x="3856255" y="785157"/>
            <a:chExt cx="419994" cy="550223"/>
          </a:xfrm>
        </p:grpSpPr>
        <p:sp>
          <p:nvSpPr>
            <p:cNvPr id="40" name="Arrow: Right 4">
              <a:extLst>
                <a:ext uri="{FF2B5EF4-FFF2-40B4-BE49-F238E27FC236}">
                  <a16:creationId xmlns:a16="http://schemas.microsoft.com/office/drawing/2014/main" id="{1C854FE9-EC6D-4119-9523-C33D099CABA0}"/>
                </a:ext>
                <a:ext uri="{C183D7F6-B498-43B3-948B-1728B52AA6E4}">
                  <adec:decorative xmlns:adec="http://schemas.microsoft.com/office/drawing/2017/decorative" val="1"/>
                </a:ext>
              </a:extLst>
            </p:cNvPr>
            <p:cNvSpPr/>
            <p:nvPr/>
          </p:nvSpPr>
          <p:spPr bwMode="auto">
            <a:xfrm>
              <a:off x="3973627"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41" name="Arrow: Right 4">
              <a:extLst>
                <a:ext uri="{FF2B5EF4-FFF2-40B4-BE49-F238E27FC236}">
                  <a16:creationId xmlns:a16="http://schemas.microsoft.com/office/drawing/2014/main" id="{00DD54A6-ED32-4EBC-898F-2735CEF7685A}"/>
                </a:ext>
                <a:ext uri="{C183D7F6-B498-43B3-948B-1728B52AA6E4}">
                  <adec:decorative xmlns:adec="http://schemas.microsoft.com/office/drawing/2017/decorative" val="1"/>
                </a:ext>
              </a:extLst>
            </p:cNvPr>
            <p:cNvSpPr/>
            <p:nvPr/>
          </p:nvSpPr>
          <p:spPr bwMode="auto">
            <a:xfrm>
              <a:off x="3856255" y="785157"/>
              <a:ext cx="302622" cy="550223"/>
            </a:xfrm>
            <a:custGeom>
              <a:avLst/>
              <a:gdLst>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453934 h 605245"/>
                <a:gd name="connsiteX7" fmla="*/ 0 w 1221910"/>
                <a:gd name="connsiteY7" fmla="*/ 151311 h 605245"/>
                <a:gd name="connsiteX0" fmla="*/ 0 w 1221910"/>
                <a:gd name="connsiteY0" fmla="*/ 151311 h 605245"/>
                <a:gd name="connsiteX1" fmla="*/ 919288 w 1221910"/>
                <a:gd name="connsiteY1" fmla="*/ 151311 h 605245"/>
                <a:gd name="connsiteX2" fmla="*/ 919288 w 1221910"/>
                <a:gd name="connsiteY2" fmla="*/ 0 h 605245"/>
                <a:gd name="connsiteX3" fmla="*/ 1221910 w 1221910"/>
                <a:gd name="connsiteY3" fmla="*/ 302623 h 605245"/>
                <a:gd name="connsiteX4" fmla="*/ 919288 w 1221910"/>
                <a:gd name="connsiteY4" fmla="*/ 605245 h 605245"/>
                <a:gd name="connsiteX5" fmla="*/ 919288 w 1221910"/>
                <a:gd name="connsiteY5" fmla="*/ 453934 h 605245"/>
                <a:gd name="connsiteX6" fmla="*/ 0 w 1221910"/>
                <a:gd name="connsiteY6" fmla="*/ 151311 h 605245"/>
                <a:gd name="connsiteX0" fmla="*/ 0 w 302622"/>
                <a:gd name="connsiteY0" fmla="*/ 453934 h 605245"/>
                <a:gd name="connsiteX1" fmla="*/ 0 w 302622"/>
                <a:gd name="connsiteY1" fmla="*/ 151311 h 605245"/>
                <a:gd name="connsiteX2" fmla="*/ 0 w 302622"/>
                <a:gd name="connsiteY2" fmla="*/ 0 h 605245"/>
                <a:gd name="connsiteX3" fmla="*/ 302622 w 302622"/>
                <a:gd name="connsiteY3" fmla="*/ 302623 h 605245"/>
                <a:gd name="connsiteX4" fmla="*/ 0 w 302622"/>
                <a:gd name="connsiteY4" fmla="*/ 605245 h 605245"/>
                <a:gd name="connsiteX5" fmla="*/ 0 w 302622"/>
                <a:gd name="connsiteY5" fmla="*/ 453934 h 605245"/>
                <a:gd name="connsiteX0" fmla="*/ 0 w 302622"/>
                <a:gd name="connsiteY0" fmla="*/ 453934 h 605245"/>
                <a:gd name="connsiteX1" fmla="*/ 0 w 302622"/>
                <a:gd name="connsiteY1" fmla="*/ 0 h 605245"/>
                <a:gd name="connsiteX2" fmla="*/ 302622 w 302622"/>
                <a:gd name="connsiteY2" fmla="*/ 302623 h 605245"/>
                <a:gd name="connsiteX3" fmla="*/ 0 w 302622"/>
                <a:gd name="connsiteY3" fmla="*/ 605245 h 605245"/>
                <a:gd name="connsiteX4" fmla="*/ 0 w 302622"/>
                <a:gd name="connsiteY4" fmla="*/ 453934 h 605245"/>
                <a:gd name="connsiteX0" fmla="*/ 0 w 302622"/>
                <a:gd name="connsiteY0" fmla="*/ 605245 h 605245"/>
                <a:gd name="connsiteX1" fmla="*/ 0 w 302622"/>
                <a:gd name="connsiteY1" fmla="*/ 0 h 605245"/>
                <a:gd name="connsiteX2" fmla="*/ 302622 w 302622"/>
                <a:gd name="connsiteY2" fmla="*/ 302623 h 605245"/>
                <a:gd name="connsiteX3" fmla="*/ 0 w 302622"/>
                <a:gd name="connsiteY3" fmla="*/ 605245 h 605245"/>
              </a:gdLst>
              <a:ahLst/>
              <a:cxnLst>
                <a:cxn ang="0">
                  <a:pos x="connsiteX0" y="connsiteY0"/>
                </a:cxn>
                <a:cxn ang="0">
                  <a:pos x="connsiteX1" y="connsiteY1"/>
                </a:cxn>
                <a:cxn ang="0">
                  <a:pos x="connsiteX2" y="connsiteY2"/>
                </a:cxn>
                <a:cxn ang="0">
                  <a:pos x="connsiteX3" y="connsiteY3"/>
                </a:cxn>
              </a:cxnLst>
              <a:rect l="l" t="t" r="r" b="b"/>
              <a:pathLst>
                <a:path w="302622" h="605245">
                  <a:moveTo>
                    <a:pt x="0" y="605245"/>
                  </a:moveTo>
                  <a:lnTo>
                    <a:pt x="0" y="0"/>
                  </a:lnTo>
                  <a:lnTo>
                    <a:pt x="302622" y="302623"/>
                  </a:lnTo>
                  <a:lnTo>
                    <a:pt x="0" y="605245"/>
                  </a:lnTo>
                  <a:close/>
                </a:path>
              </a:pathLst>
            </a:custGeom>
            <a:gradFill flip="none" rotWithShape="1">
              <a:gsLst>
                <a:gs pos="0">
                  <a:schemeClr val="accent1">
                    <a:alpha val="0"/>
                  </a:schemeClr>
                </a:gs>
                <a:gs pos="66000">
                  <a:schemeClr val="accent1">
                    <a:alpha val="50000"/>
                  </a:scheme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grpSp>
      <p:grpSp>
        <p:nvGrpSpPr>
          <p:cNvPr id="42" name="app development" descr="application development">
            <a:extLst>
              <a:ext uri="{FF2B5EF4-FFF2-40B4-BE49-F238E27FC236}">
                <a16:creationId xmlns:a16="http://schemas.microsoft.com/office/drawing/2014/main" id="{92B330E8-C6EC-44E8-9AF8-01A7A695CF5E}"/>
              </a:ext>
            </a:extLst>
          </p:cNvPr>
          <p:cNvGrpSpPr/>
          <p:nvPr/>
        </p:nvGrpSpPr>
        <p:grpSpPr>
          <a:xfrm>
            <a:off x="134321" y="5969358"/>
            <a:ext cx="962509" cy="962509"/>
            <a:chOff x="1621002" y="4820262"/>
            <a:chExt cx="503911" cy="503911"/>
          </a:xfrm>
        </p:grpSpPr>
        <p:sp>
          <p:nvSpPr>
            <p:cNvPr id="43" name="Freeform: Shape 42">
              <a:extLst>
                <a:ext uri="{FF2B5EF4-FFF2-40B4-BE49-F238E27FC236}">
                  <a16:creationId xmlns:a16="http://schemas.microsoft.com/office/drawing/2014/main" id="{96AE6E92-5071-441D-B7FD-4F8F88382D0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E45F95F-3122-4838-9F8A-529D90F2E18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619AD0C-9DEF-4BDF-9F6A-66418135822A}"/>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9887B90-EF87-4864-B5C8-AE14B6B4BD7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spTree>
    <p:extLst>
      <p:ext uri="{BB962C8B-B14F-4D97-AF65-F5344CB8AC3E}">
        <p14:creationId xmlns:p14="http://schemas.microsoft.com/office/powerpoint/2010/main" val="381254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E84EA-BAEC-44B9-A98E-9220D0062420}"/>
              </a:ext>
            </a:extLst>
          </p:cNvPr>
          <p:cNvSpPr>
            <a:spLocks noGrp="1"/>
          </p:cNvSpPr>
          <p:nvPr>
            <p:ph type="title"/>
          </p:nvPr>
        </p:nvSpPr>
        <p:spPr>
          <a:xfrm>
            <a:off x="588263" y="2808181"/>
            <a:ext cx="3350691" cy="1107996"/>
          </a:xfrm>
        </p:spPr>
        <p:txBody>
          <a:bodyPr/>
          <a:lstStyle/>
          <a:p>
            <a:r>
              <a:rPr lang="en-US" dirty="0"/>
              <a:t>Save with the best total cost of ownership</a:t>
            </a:r>
          </a:p>
        </p:txBody>
      </p:sp>
      <p:grpSp>
        <p:nvGrpSpPr>
          <p:cNvPr id="27" name="data 4">
            <a:extLst>
              <a:ext uri="{FF2B5EF4-FFF2-40B4-BE49-F238E27FC236}">
                <a16:creationId xmlns:a16="http://schemas.microsoft.com/office/drawing/2014/main" id="{DEAC2ADA-C702-4847-807C-E35557FD5D35}"/>
              </a:ext>
              <a:ext uri="{C183D7F6-B498-43B3-948B-1728B52AA6E4}">
                <adec:decorative xmlns:adec="http://schemas.microsoft.com/office/drawing/2017/decorative" val="1"/>
              </a:ext>
            </a:extLst>
          </p:cNvPr>
          <p:cNvGrpSpPr/>
          <p:nvPr/>
        </p:nvGrpSpPr>
        <p:grpSpPr>
          <a:xfrm>
            <a:off x="645761" y="1390449"/>
            <a:ext cx="961366" cy="1017701"/>
            <a:chOff x="2634513" y="3079730"/>
            <a:chExt cx="351636" cy="372246"/>
          </a:xfrm>
          <a:solidFill>
            <a:schemeClr val="tx2"/>
          </a:solidFill>
        </p:grpSpPr>
        <p:sp>
          <p:nvSpPr>
            <p:cNvPr id="29" name="Freeform: Shape 28">
              <a:extLst>
                <a:ext uri="{FF2B5EF4-FFF2-40B4-BE49-F238E27FC236}">
                  <a16:creationId xmlns:a16="http://schemas.microsoft.com/office/drawing/2014/main" id="{CCE68FEC-7650-4EE5-B2A4-489915192883}"/>
                </a:ext>
                <a:ext uri="{C183D7F6-B498-43B3-948B-1728B52AA6E4}">
                  <adec:decorative xmlns:adec="http://schemas.microsoft.com/office/drawing/2017/decorative" val="1"/>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grpFill/>
            <a:ln w="383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8825CA1-680E-4E14-905C-8D5A87E73AD4}"/>
                </a:ext>
                <a:ext uri="{C183D7F6-B498-43B3-948B-1728B52AA6E4}">
                  <adec:decorative xmlns:adec="http://schemas.microsoft.com/office/drawing/2017/decorative" val="1"/>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grpFill/>
            <a:ln w="383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F8AED3B-BDFE-4EF7-9878-C7808B926B28}"/>
                </a:ext>
                <a:ext uri="{C183D7F6-B498-43B3-948B-1728B52AA6E4}">
                  <adec:decorative xmlns:adec="http://schemas.microsoft.com/office/drawing/2017/decorative" val="1"/>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grpFill/>
            <a:ln w="383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57B6087-05EB-4A3E-B07F-EA14E405D932}"/>
                </a:ext>
                <a:ext uri="{C183D7F6-B498-43B3-948B-1728B52AA6E4}">
                  <adec:decorative xmlns:adec="http://schemas.microsoft.com/office/drawing/2017/decorative" val="1"/>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grpFill/>
            <a:ln w="383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E18050B-C336-49BC-8BDA-8C264489C72D}"/>
                </a:ext>
                <a:ext uri="{C183D7F6-B498-43B3-948B-1728B52AA6E4}">
                  <adec:decorative xmlns:adec="http://schemas.microsoft.com/office/drawing/2017/decorative" val="1"/>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grpFill/>
            <a:ln w="383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7F2D2C5-67EA-405C-9BC5-C126B6AF4203}"/>
                </a:ext>
                <a:ext uri="{C183D7F6-B498-43B3-948B-1728B52AA6E4}">
                  <adec:decorative xmlns:adec="http://schemas.microsoft.com/office/drawing/2017/decorative" val="1"/>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accent1"/>
            </a:solidFill>
            <a:ln w="3830" cap="flat">
              <a:noFill/>
              <a:prstDash val="solid"/>
              <a:miter/>
            </a:ln>
          </p:spPr>
          <p:txBody>
            <a:bodyPr rtlCol="0" anchor="ctr"/>
            <a:lstStyle/>
            <a:p>
              <a:endParaRPr lang="en-US"/>
            </a:p>
          </p:txBody>
        </p:sp>
      </p:grpSp>
      <p:sp>
        <p:nvSpPr>
          <p:cNvPr id="6" name="Content Placeholder 5">
            <a:extLst>
              <a:ext uri="{FF2B5EF4-FFF2-40B4-BE49-F238E27FC236}">
                <a16:creationId xmlns:a16="http://schemas.microsoft.com/office/drawing/2014/main" id="{C6666287-4BE7-41F5-B1C1-CC9CBF1EB661}"/>
              </a:ext>
            </a:extLst>
          </p:cNvPr>
          <p:cNvSpPr>
            <a:spLocks noGrp="1"/>
          </p:cNvSpPr>
          <p:nvPr>
            <p:ph sz="quarter" idx="13"/>
          </p:nvPr>
        </p:nvSpPr>
        <p:spPr>
          <a:xfrm>
            <a:off x="161708" y="4869171"/>
            <a:ext cx="4829392" cy="1831271"/>
          </a:xfrm>
        </p:spPr>
        <p:txBody>
          <a:bodyPr/>
          <a:lstStyle/>
          <a:p>
            <a:pPr marL="0" lvl="0" indent="0" defTabSz="914400">
              <a:spcBef>
                <a:spcPts val="0"/>
              </a:spcBef>
              <a:buSzTx/>
              <a:buNone/>
            </a:pPr>
            <a:r>
              <a:rPr lang="en-US" sz="700" baseline="30000" dirty="0">
                <a:solidFill>
                  <a:schemeClr val="bg1">
                    <a:lumMod val="65000"/>
                  </a:schemeClr>
                </a:solidFill>
                <a:latin typeface="Segoe UI"/>
                <a:cs typeface="+mn-cs"/>
              </a:rPr>
              <a:t>1</a:t>
            </a:r>
            <a:r>
              <a:rPr lang="en-US" sz="700" dirty="0">
                <a:solidFill>
                  <a:schemeClr val="bg1">
                    <a:lumMod val="65000"/>
                  </a:schemeClr>
                </a:solidFill>
                <a:latin typeface="Segoe UI"/>
                <a:cs typeface="+mn-cs"/>
              </a:rPr>
              <a:t> Results are based on interviewed customers. “The Economic Value of Migrating On-premises SQL Server Instances to Microsoft Azure SQL Solutions,” a commissioned study conducted by The Enterprise Strategy Group on behalf of Microsoft, October 2020.</a:t>
            </a:r>
          </a:p>
          <a:p>
            <a:pPr marL="0" lvl="0" indent="0" defTabSz="914400">
              <a:spcBef>
                <a:spcPts val="0"/>
              </a:spcBef>
              <a:buSzTx/>
              <a:buNone/>
            </a:pPr>
            <a:r>
              <a:rPr lang="en-US" sz="700" baseline="30000" dirty="0">
                <a:solidFill>
                  <a:schemeClr val="bg1">
                    <a:lumMod val="65000"/>
                  </a:schemeClr>
                </a:solidFill>
                <a:latin typeface="Segoe UI"/>
                <a:cs typeface="+mn-cs"/>
              </a:rPr>
              <a:t>2</a:t>
            </a:r>
            <a:r>
              <a:rPr lang="en-US" sz="700" dirty="0">
                <a:solidFill>
                  <a:schemeClr val="bg1">
                    <a:lumMod val="65000"/>
                  </a:schemeClr>
                </a:solidFill>
                <a:latin typeface="Segoe UI"/>
                <a:cs typeface="+mn-cs"/>
              </a:rPr>
              <a:t> Savings based on eight vCore Managed Instance Business Critical in East US Region, running 730 hours per month. Savings are calculated from full price (license included) against base rate (applying Azure Hybrid Benefit for SQL Server), which excludes Software Assurance cost for SQL Server Enterprise edition, which may vary based on EA agreement. Actual savings may vary based on region, instance size and performance tier. Prices as of December 2017, subject to change.</a:t>
            </a:r>
          </a:p>
          <a:p>
            <a:pPr marL="0" lvl="0" indent="0" defTabSz="914400">
              <a:spcBef>
                <a:spcPts val="0"/>
              </a:spcBef>
              <a:buSzTx/>
              <a:buNone/>
            </a:pPr>
            <a:r>
              <a:rPr lang="en-US" sz="700" baseline="30000" dirty="0">
                <a:solidFill>
                  <a:schemeClr val="bg1">
                    <a:lumMod val="65000"/>
                  </a:schemeClr>
                </a:solidFill>
                <a:latin typeface="Segoe UI"/>
                <a:cs typeface="+mn-cs"/>
              </a:rPr>
              <a:t>3</a:t>
            </a:r>
            <a:r>
              <a:rPr lang="en-US" sz="700" dirty="0">
                <a:solidFill>
                  <a:schemeClr val="bg1">
                    <a:lumMod val="65000"/>
                  </a:schemeClr>
                </a:solidFill>
                <a:latin typeface="Segoe UI"/>
                <a:cs typeface="+mn-cs"/>
              </a:rPr>
              <a:t> Price-performance claim based on data from a study commissioned by Microsoft and conducted by </a:t>
            </a:r>
            <a:r>
              <a:rPr lang="en-US" sz="700" dirty="0" err="1">
                <a:solidFill>
                  <a:schemeClr val="bg1">
                    <a:lumMod val="65000"/>
                  </a:schemeClr>
                </a:solidFill>
                <a:latin typeface="Segoe UI"/>
                <a:cs typeface="+mn-cs"/>
              </a:rPr>
              <a:t>GigaOM</a:t>
            </a:r>
            <a:r>
              <a:rPr lang="en-US" sz="700" dirty="0">
                <a:solidFill>
                  <a:schemeClr val="bg1">
                    <a:lumMod val="65000"/>
                  </a:schemeClr>
                </a:solidFill>
                <a:latin typeface="Segoe UI"/>
                <a:cs typeface="+mn-cs"/>
              </a:rPr>
              <a:t> in August 2019. The study compared price performance between a single, 80 </a:t>
            </a:r>
            <a:r>
              <a:rPr lang="en-US" sz="700" dirty="0" err="1">
                <a:solidFill>
                  <a:schemeClr val="bg1">
                    <a:lumMod val="65000"/>
                  </a:schemeClr>
                </a:solidFill>
                <a:latin typeface="Segoe UI"/>
                <a:cs typeface="+mn-cs"/>
              </a:rPr>
              <a:t>vCore</a:t>
            </a:r>
            <a:r>
              <a:rPr lang="en-US" sz="700" dirty="0">
                <a:solidFill>
                  <a:schemeClr val="bg1">
                    <a:lumMod val="65000"/>
                  </a:schemeClr>
                </a:solidFill>
                <a:latin typeface="Segoe UI"/>
                <a:cs typeface="+mn-cs"/>
              </a:rPr>
              <a:t>, Gen 5 Azure SQL Database on the business critical service tier and the db.r4.16xlarge offering for SQL Server on AWS RDS. Benchmark data is taken from a </a:t>
            </a:r>
            <a:r>
              <a:rPr lang="en-US" sz="700" dirty="0" err="1">
                <a:solidFill>
                  <a:schemeClr val="bg1">
                    <a:lumMod val="65000"/>
                  </a:schemeClr>
                </a:solidFill>
                <a:latin typeface="Segoe UI"/>
                <a:cs typeface="+mn-cs"/>
              </a:rPr>
              <a:t>GigaOM</a:t>
            </a:r>
            <a:r>
              <a:rPr lang="en-US" sz="700" dirty="0">
                <a:solidFill>
                  <a:schemeClr val="bg1">
                    <a:lumMod val="65000"/>
                  </a:schemeClr>
                </a:solidFill>
                <a:latin typeface="Segoe UI"/>
                <a:cs typeface="+mn-cs"/>
              </a:rPr>
              <a:t> Analytic Field Test derived from a recognized industry standard, TPC Benchmark™ E (TPC-E), and is based on a mixture of read-only and update intensive transactions that simulate activities found in complex OLTP application environments. Price-performance is calculated by </a:t>
            </a:r>
            <a:r>
              <a:rPr lang="en-US" sz="700" dirty="0" err="1">
                <a:solidFill>
                  <a:schemeClr val="bg1">
                    <a:lumMod val="65000"/>
                  </a:schemeClr>
                </a:solidFill>
                <a:latin typeface="Segoe UI"/>
                <a:cs typeface="+mn-cs"/>
              </a:rPr>
              <a:t>GigaOm</a:t>
            </a:r>
            <a:r>
              <a:rPr lang="en-US" sz="700" dirty="0">
                <a:solidFill>
                  <a:schemeClr val="bg1">
                    <a:lumMod val="65000"/>
                  </a:schemeClr>
                </a:solidFill>
                <a:latin typeface="Segoe UI"/>
                <a:cs typeface="+mn-cs"/>
              </a:rPr>
              <a:t> as the cost of running the cloud platform continuously for three years divided by transactions per second throughput. Prices are based on publicly available US pricing in East US for Azure SQL Database and US East (Ohio) for AWS RDS as of August 2019. Price-performance results are based upon the configurations detailed in the </a:t>
            </a:r>
            <a:r>
              <a:rPr lang="en-US" sz="700" dirty="0" err="1">
                <a:solidFill>
                  <a:schemeClr val="bg1">
                    <a:lumMod val="65000"/>
                  </a:schemeClr>
                </a:solidFill>
                <a:latin typeface="Segoe UI"/>
                <a:cs typeface="+mn-cs"/>
              </a:rPr>
              <a:t>GigaOM</a:t>
            </a:r>
            <a:r>
              <a:rPr lang="en-US" sz="700" dirty="0">
                <a:solidFill>
                  <a:schemeClr val="bg1">
                    <a:lumMod val="65000"/>
                  </a:schemeClr>
                </a:solidFill>
                <a:latin typeface="Segoe UI"/>
                <a:cs typeface="+mn-cs"/>
              </a:rPr>
              <a:t> Analytic Field Test. Actual results and prices may vary based on configuration and region.</a:t>
            </a:r>
          </a:p>
        </p:txBody>
      </p:sp>
      <p:sp>
        <p:nvSpPr>
          <p:cNvPr id="23" name="Round Same Side Corner Rectangle 22">
            <a:extLst>
              <a:ext uri="{FF2B5EF4-FFF2-40B4-BE49-F238E27FC236}">
                <a16:creationId xmlns:a16="http://schemas.microsoft.com/office/drawing/2014/main" id="{40ADB50A-B7A6-1C41-B475-18F3875C64C3}"/>
              </a:ext>
              <a:ext uri="{C183D7F6-B498-43B3-948B-1728B52AA6E4}">
                <adec:decorative xmlns:adec="http://schemas.microsoft.com/office/drawing/2017/decorative" val="1"/>
              </a:ext>
            </a:extLst>
          </p:cNvPr>
          <p:cNvSpPr/>
          <p:nvPr/>
        </p:nvSpPr>
        <p:spPr>
          <a:xfrm rot="16200000" flipH="1">
            <a:off x="5768715" y="-67455"/>
            <a:ext cx="5816185" cy="7030385"/>
          </a:xfrm>
          <a:prstGeom prst="round2SameRect">
            <a:avLst>
              <a:gd name="adj1" fmla="val 5472"/>
              <a:gd name="adj2" fmla="val 0"/>
            </a:avLst>
          </a:prstGeom>
          <a:solidFill>
            <a:schemeClr val="accent1"/>
          </a:solidFill>
          <a:ln w="12700" cap="flat" cmpd="sng" algn="ctr">
            <a:noFill/>
            <a:prstDash val="solid"/>
            <a:miter lim="800000"/>
          </a:ln>
          <a:effectLst/>
        </p:spPr>
        <p:txBody>
          <a:bodyPr rtlCol="0" anchor="ctr"/>
          <a:lstStyle/>
          <a:p>
            <a:pPr marL="0" marR="0" lvl="0" indent="0" algn="ctr"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grpSp>
        <p:nvGrpSpPr>
          <p:cNvPr id="24" name="Group 94">
            <a:extLst>
              <a:ext uri="{FF2B5EF4-FFF2-40B4-BE49-F238E27FC236}">
                <a16:creationId xmlns:a16="http://schemas.microsoft.com/office/drawing/2014/main" id="{DB86214B-151B-DC48-9B7F-DCE8274266AA}"/>
              </a:ext>
              <a:ext uri="{C183D7F6-B498-43B3-948B-1728B52AA6E4}">
                <adec:decorative xmlns:adec="http://schemas.microsoft.com/office/drawing/2017/decorative" val="1"/>
              </a:ext>
            </a:extLst>
          </p:cNvPr>
          <p:cNvGrpSpPr>
            <a:grpSpLocks noChangeAspect="1"/>
          </p:cNvGrpSpPr>
          <p:nvPr/>
        </p:nvGrpSpPr>
        <p:grpSpPr bwMode="auto">
          <a:xfrm>
            <a:off x="5829300" y="1574980"/>
            <a:ext cx="630937" cy="630937"/>
            <a:chOff x="2812" y="2781"/>
            <a:chExt cx="312" cy="312"/>
          </a:xfrm>
          <a:solidFill>
            <a:schemeClr val="accent2"/>
          </a:solidFill>
        </p:grpSpPr>
        <p:sp>
          <p:nvSpPr>
            <p:cNvPr id="25" name="Freeform 95">
              <a:extLst>
                <a:ext uri="{FF2B5EF4-FFF2-40B4-BE49-F238E27FC236}">
                  <a16:creationId xmlns:a16="http://schemas.microsoft.com/office/drawing/2014/main" id="{0B6EBC2D-81F6-8E46-A6ED-E50839587DDA}"/>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C30AC61C-07BA-5044-9931-31473713F7C8}"/>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97">
              <a:extLst>
                <a:ext uri="{FF2B5EF4-FFF2-40B4-BE49-F238E27FC236}">
                  <a16:creationId xmlns:a16="http://schemas.microsoft.com/office/drawing/2014/main" id="{5FECB428-D246-9D46-A864-70F3630CB341}"/>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8" name="Group 94">
            <a:extLst>
              <a:ext uri="{FF2B5EF4-FFF2-40B4-BE49-F238E27FC236}">
                <a16:creationId xmlns:a16="http://schemas.microsoft.com/office/drawing/2014/main" id="{823900D3-59B5-3541-A054-A95688D6FBBB}"/>
              </a:ext>
              <a:ext uri="{C183D7F6-B498-43B3-948B-1728B52AA6E4}">
                <adec:decorative xmlns:adec="http://schemas.microsoft.com/office/drawing/2017/decorative" val="1"/>
              </a:ext>
            </a:extLst>
          </p:cNvPr>
          <p:cNvGrpSpPr>
            <a:grpSpLocks noChangeAspect="1"/>
          </p:cNvGrpSpPr>
          <p:nvPr/>
        </p:nvGrpSpPr>
        <p:grpSpPr bwMode="auto">
          <a:xfrm>
            <a:off x="5818534" y="3084317"/>
            <a:ext cx="630937" cy="630937"/>
            <a:chOff x="2812" y="2781"/>
            <a:chExt cx="312" cy="312"/>
          </a:xfrm>
          <a:solidFill>
            <a:schemeClr val="bg1"/>
          </a:solidFill>
        </p:grpSpPr>
        <p:sp>
          <p:nvSpPr>
            <p:cNvPr id="44" name="Freeform 95">
              <a:extLst>
                <a:ext uri="{FF2B5EF4-FFF2-40B4-BE49-F238E27FC236}">
                  <a16:creationId xmlns:a16="http://schemas.microsoft.com/office/drawing/2014/main" id="{D5DB71B3-C3D8-0742-8080-FC7E9268861C}"/>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96">
              <a:extLst>
                <a:ext uri="{FF2B5EF4-FFF2-40B4-BE49-F238E27FC236}">
                  <a16:creationId xmlns:a16="http://schemas.microsoft.com/office/drawing/2014/main" id="{3643EFF9-73F7-F842-A74C-1889C037EA64}"/>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97">
              <a:extLst>
                <a:ext uri="{FF2B5EF4-FFF2-40B4-BE49-F238E27FC236}">
                  <a16:creationId xmlns:a16="http://schemas.microsoft.com/office/drawing/2014/main" id="{4EFAC584-B680-3742-8358-EED732C90434}"/>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7" name="Group 94">
            <a:extLst>
              <a:ext uri="{FF2B5EF4-FFF2-40B4-BE49-F238E27FC236}">
                <a16:creationId xmlns:a16="http://schemas.microsoft.com/office/drawing/2014/main" id="{23B110B5-E92C-EA47-BC5F-F1436ABF06E9}"/>
              </a:ext>
              <a:ext uri="{C183D7F6-B498-43B3-948B-1728B52AA6E4}">
                <adec:decorative xmlns:adec="http://schemas.microsoft.com/office/drawing/2017/decorative" val="1"/>
              </a:ext>
            </a:extLst>
          </p:cNvPr>
          <p:cNvGrpSpPr>
            <a:grpSpLocks noChangeAspect="1"/>
          </p:cNvGrpSpPr>
          <p:nvPr/>
        </p:nvGrpSpPr>
        <p:grpSpPr bwMode="auto">
          <a:xfrm>
            <a:off x="5818534" y="4574898"/>
            <a:ext cx="630937" cy="630937"/>
            <a:chOff x="2812" y="2781"/>
            <a:chExt cx="312" cy="312"/>
          </a:xfrm>
          <a:solidFill>
            <a:schemeClr val="accent2"/>
          </a:solidFill>
        </p:grpSpPr>
        <p:sp>
          <p:nvSpPr>
            <p:cNvPr id="48" name="Freeform 95">
              <a:extLst>
                <a:ext uri="{FF2B5EF4-FFF2-40B4-BE49-F238E27FC236}">
                  <a16:creationId xmlns:a16="http://schemas.microsoft.com/office/drawing/2014/main" id="{AF7129EB-4074-1941-AE72-EE205BC26575}"/>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96">
              <a:extLst>
                <a:ext uri="{FF2B5EF4-FFF2-40B4-BE49-F238E27FC236}">
                  <a16:creationId xmlns:a16="http://schemas.microsoft.com/office/drawing/2014/main" id="{7F4DFBCD-0A41-B546-B9ED-5C77343B7A3C}"/>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97">
              <a:extLst>
                <a:ext uri="{FF2B5EF4-FFF2-40B4-BE49-F238E27FC236}">
                  <a16:creationId xmlns:a16="http://schemas.microsoft.com/office/drawing/2014/main" id="{DDFB3325-4CD4-B24C-B72C-00447B2EED65}"/>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 name="Text Placeholder 1">
            <a:extLst>
              <a:ext uri="{FF2B5EF4-FFF2-40B4-BE49-F238E27FC236}">
                <a16:creationId xmlns:a16="http://schemas.microsoft.com/office/drawing/2014/main" id="{863C27C7-D430-4854-B63D-EEAD361C8C87}"/>
              </a:ext>
            </a:extLst>
          </p:cNvPr>
          <p:cNvSpPr>
            <a:spLocks noGrp="1"/>
          </p:cNvSpPr>
          <p:nvPr>
            <p:ph type="body" sz="quarter" idx="10"/>
          </p:nvPr>
        </p:nvSpPr>
        <p:spPr>
          <a:xfrm>
            <a:off x="6555049" y="1395880"/>
            <a:ext cx="5041206" cy="923330"/>
          </a:xfrm>
        </p:spPr>
        <p:txBody>
          <a:bodyPr/>
          <a:lstStyle/>
          <a:p>
            <a:pPr marL="0" lvl="0" indent="0" defTabSz="914192">
              <a:spcBef>
                <a:spcPts val="0"/>
              </a:spcBef>
              <a:buSzTx/>
              <a:buNone/>
              <a:defRPr/>
            </a:pPr>
            <a:r>
              <a:rPr lang="en-US" dirty="0">
                <a:solidFill>
                  <a:schemeClr val="bg1"/>
                </a:solidFill>
                <a:latin typeface="Segoe UI Semibold"/>
                <a:cs typeface="+mn-cs"/>
              </a:rPr>
              <a:t>Operational and financial benefits, up to 17% lower TCO over SQL VM and +$30M </a:t>
            </a:r>
            <a:r>
              <a:rPr lang="en-US" dirty="0" err="1">
                <a:solidFill>
                  <a:schemeClr val="bg1"/>
                </a:solidFill>
                <a:latin typeface="Segoe UI Semibold"/>
                <a:cs typeface="+mn-cs"/>
              </a:rPr>
              <a:t>add’l</a:t>
            </a:r>
            <a:r>
              <a:rPr lang="en-US" dirty="0">
                <a:solidFill>
                  <a:schemeClr val="bg1"/>
                </a:solidFill>
                <a:latin typeface="Segoe UI Semibold"/>
                <a:cs typeface="+mn-cs"/>
              </a:rPr>
              <a:t> revenue over 3 years</a:t>
            </a:r>
            <a:r>
              <a:rPr lang="en-US" baseline="30000" dirty="0">
                <a:solidFill>
                  <a:schemeClr val="bg1"/>
                </a:solidFill>
                <a:latin typeface="Segoe UI Semibold"/>
                <a:cs typeface="+mn-cs"/>
              </a:rPr>
              <a:t>1</a:t>
            </a:r>
          </a:p>
        </p:txBody>
      </p:sp>
      <p:sp>
        <p:nvSpPr>
          <p:cNvPr id="3" name="Content Placeholder 2">
            <a:extLst>
              <a:ext uri="{FF2B5EF4-FFF2-40B4-BE49-F238E27FC236}">
                <a16:creationId xmlns:a16="http://schemas.microsoft.com/office/drawing/2014/main" id="{95156E0B-C183-42A9-8699-4AE346E0B7FB}"/>
              </a:ext>
            </a:extLst>
          </p:cNvPr>
          <p:cNvSpPr>
            <a:spLocks noGrp="1"/>
          </p:cNvSpPr>
          <p:nvPr>
            <p:ph sz="quarter" idx="11"/>
          </p:nvPr>
        </p:nvSpPr>
        <p:spPr>
          <a:xfrm>
            <a:off x="6580255" y="3088736"/>
            <a:ext cx="5001726" cy="615553"/>
          </a:xfrm>
        </p:spPr>
        <p:txBody>
          <a:bodyPr/>
          <a:lstStyle/>
          <a:p>
            <a:pPr marL="0" lvl="0" indent="0" defTabSz="914192">
              <a:spcBef>
                <a:spcPts val="0"/>
              </a:spcBef>
              <a:buSzTx/>
              <a:buNone/>
              <a:defRPr/>
            </a:pPr>
            <a:r>
              <a:rPr lang="en-US" sz="2000" dirty="0">
                <a:solidFill>
                  <a:schemeClr val="bg1"/>
                </a:solidFill>
                <a:latin typeface="Segoe UI Semibold"/>
                <a:cs typeface="+mn-cs"/>
              </a:rPr>
              <a:t>Use SQL Server licenses with Azure Hybrid Benefit to save up to 55% off full price</a:t>
            </a:r>
            <a:r>
              <a:rPr lang="en-US" sz="2000" baseline="30000" dirty="0">
                <a:solidFill>
                  <a:schemeClr val="bg1"/>
                </a:solidFill>
                <a:latin typeface="Segoe UI Semibold"/>
                <a:cs typeface="+mn-cs"/>
              </a:rPr>
              <a:t>2</a:t>
            </a:r>
            <a:endParaRPr lang="en-US" sz="2000" dirty="0">
              <a:solidFill>
                <a:schemeClr val="bg1"/>
              </a:solidFill>
              <a:latin typeface="Segoe UI Semibold"/>
              <a:cs typeface="+mn-cs"/>
            </a:endParaRPr>
          </a:p>
        </p:txBody>
      </p:sp>
      <p:sp>
        <p:nvSpPr>
          <p:cNvPr id="5" name="Content Placeholder 4">
            <a:extLst>
              <a:ext uri="{FF2B5EF4-FFF2-40B4-BE49-F238E27FC236}">
                <a16:creationId xmlns:a16="http://schemas.microsoft.com/office/drawing/2014/main" id="{6B78CA84-E857-455D-984C-096437957DCD}"/>
              </a:ext>
            </a:extLst>
          </p:cNvPr>
          <p:cNvSpPr>
            <a:spLocks noGrp="1"/>
          </p:cNvSpPr>
          <p:nvPr>
            <p:ph sz="quarter" idx="12"/>
          </p:nvPr>
        </p:nvSpPr>
        <p:spPr>
          <a:xfrm>
            <a:off x="6592329" y="4594237"/>
            <a:ext cx="5267162" cy="923330"/>
          </a:xfrm>
        </p:spPr>
        <p:txBody>
          <a:bodyPr/>
          <a:lstStyle/>
          <a:p>
            <a:pPr marL="0" lvl="0" indent="0" defTabSz="914192">
              <a:spcBef>
                <a:spcPts val="0"/>
              </a:spcBef>
              <a:buSzTx/>
              <a:buNone/>
              <a:defRPr/>
            </a:pPr>
            <a:r>
              <a:rPr lang="en-US" sz="2000" dirty="0">
                <a:solidFill>
                  <a:schemeClr val="bg1"/>
                </a:solidFill>
                <a:latin typeface="Segoe UI Semibold"/>
                <a:cs typeface="+mn-cs"/>
              </a:rPr>
              <a:t>Meet mission-critical requirements while costing up to 86% less than the competition</a:t>
            </a:r>
            <a:r>
              <a:rPr lang="en-US" sz="2000" baseline="30000" dirty="0">
                <a:solidFill>
                  <a:schemeClr val="bg1"/>
                </a:solidFill>
                <a:latin typeface="Segoe UI Semibold"/>
                <a:cs typeface="+mn-cs"/>
              </a:rPr>
              <a:t>3</a:t>
            </a:r>
          </a:p>
        </p:txBody>
      </p:sp>
    </p:spTree>
    <p:extLst>
      <p:ext uri="{BB962C8B-B14F-4D97-AF65-F5344CB8AC3E}">
        <p14:creationId xmlns:p14="http://schemas.microsoft.com/office/powerpoint/2010/main" val="1596439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1000"/>
                                        <p:tgtEl>
                                          <p:spTgt spid="5">
                                            <p:txEl>
                                              <p:pRg st="0" end="0"/>
                                            </p:txEl>
                                          </p:spTgt>
                                        </p:tgtEl>
                                      </p:cBhvr>
                                    </p:animEffect>
                                    <p:anim calcmode="lin" valueType="num">
                                      <p:cBhvr>
                                        <p:cTn id="1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offers lower your total cost of ownership </a:t>
            </a:r>
          </a:p>
        </p:txBody>
      </p:sp>
      <p:grpSp>
        <p:nvGrpSpPr>
          <p:cNvPr id="15" name="Group 14">
            <a:extLst>
              <a:ext uri="{FF2B5EF4-FFF2-40B4-BE49-F238E27FC236}">
                <a16:creationId xmlns:a16="http://schemas.microsoft.com/office/drawing/2014/main" id="{5C974247-6420-9941-87CE-D45DA9D13FB0}"/>
              </a:ext>
              <a:ext uri="{C183D7F6-B498-43B3-948B-1728B52AA6E4}">
                <adec:decorative xmlns:adec="http://schemas.microsoft.com/office/drawing/2017/decorative" val="1"/>
              </a:ext>
            </a:extLst>
          </p:cNvPr>
          <p:cNvGrpSpPr/>
          <p:nvPr/>
        </p:nvGrpSpPr>
        <p:grpSpPr>
          <a:xfrm rot="5400000">
            <a:off x="4418386" y="-1805240"/>
            <a:ext cx="3366464" cy="11015544"/>
            <a:chOff x="582401" y="-3249212"/>
            <a:chExt cx="2572824" cy="8418641"/>
          </a:xfrm>
        </p:grpSpPr>
        <p:sp>
          <p:nvSpPr>
            <p:cNvPr id="16" name="Rounded Rectangle 15">
              <a:extLst>
                <a:ext uri="{FF2B5EF4-FFF2-40B4-BE49-F238E27FC236}">
                  <a16:creationId xmlns:a16="http://schemas.microsoft.com/office/drawing/2014/main" id="{B95B6BFA-3C5B-B04C-AB1D-E4674DFA5CB3}"/>
                </a:ext>
                <a:ext uri="{C183D7F6-B498-43B3-948B-1728B52AA6E4}">
                  <adec:decorative xmlns:adec="http://schemas.microsoft.com/office/drawing/2017/decorative" val="1"/>
                </a:ext>
              </a:extLst>
            </p:cNvPr>
            <p:cNvSpPr/>
            <p:nvPr/>
          </p:nvSpPr>
          <p:spPr>
            <a:xfrm>
              <a:off x="582401" y="-3249212"/>
              <a:ext cx="2572824" cy="6055003"/>
            </a:xfrm>
            <a:prstGeom prst="roundRect">
              <a:avLst>
                <a:gd name="adj" fmla="val 394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00AE8A50-5FC5-9240-A954-C4B03CA846E5}"/>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F718A76-311A-4D83-922F-142086D4FA79}"/>
              </a:ext>
            </a:extLst>
          </p:cNvPr>
          <p:cNvSpPr>
            <a:spLocks noGrp="1"/>
          </p:cNvSpPr>
          <p:nvPr>
            <p:ph sz="quarter" idx="11"/>
          </p:nvPr>
        </p:nvSpPr>
        <p:spPr>
          <a:xfrm>
            <a:off x="990600" y="2207436"/>
            <a:ext cx="2667000" cy="553998"/>
          </a:xfrm>
        </p:spPr>
        <p:txBody>
          <a:bodyPr/>
          <a:lstStyle/>
          <a:p>
            <a:pPr marL="0" lvl="0" indent="0" algn="ctr" defTabSz="914400">
              <a:spcBef>
                <a:spcPts val="0"/>
              </a:spcBef>
              <a:buSzTx/>
              <a:buNone/>
            </a:pPr>
            <a:r>
              <a:rPr lang="en-US" sz="1800" dirty="0">
                <a:solidFill>
                  <a:prstClr val="black"/>
                </a:solidFill>
                <a:latin typeface="+mj-lt"/>
                <a:cs typeface="+mn-cs"/>
              </a:rPr>
              <a:t>AWS is 5x more expensive than Azure</a:t>
            </a:r>
          </a:p>
        </p:txBody>
      </p:sp>
      <p:pic>
        <p:nvPicPr>
          <p:cNvPr id="54" name="Picture 53" descr="Infographic depicting AWS is 5 times more than Microsoft Azure.">
            <a:extLst>
              <a:ext uri="{FF2B5EF4-FFF2-40B4-BE49-F238E27FC236}">
                <a16:creationId xmlns:a16="http://schemas.microsoft.com/office/drawing/2014/main" id="{4772907E-DDD3-4CE2-B0DB-7B6F503DB67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000"/>
                    </a14:imgEffect>
                  </a14:imgLayer>
                </a14:imgProps>
              </a:ext>
              <a:ext uri="{28A0092B-C50C-407E-A947-70E740481C1C}">
                <a14:useLocalDpi xmlns:a14="http://schemas.microsoft.com/office/drawing/2010/main"/>
              </a:ext>
            </a:extLst>
          </a:blip>
          <a:srcRect/>
          <a:stretch/>
        </p:blipFill>
        <p:spPr>
          <a:xfrm>
            <a:off x="1106776" y="2895600"/>
            <a:ext cx="2398424" cy="1708316"/>
          </a:xfrm>
          <a:prstGeom prst="rect">
            <a:avLst/>
          </a:prstGeom>
          <a:effectLst>
            <a:softEdge rad="99863"/>
          </a:effectLst>
        </p:spPr>
      </p:pic>
      <p:sp>
        <p:nvSpPr>
          <p:cNvPr id="5" name="Content Placeholder 4">
            <a:extLst>
              <a:ext uri="{FF2B5EF4-FFF2-40B4-BE49-F238E27FC236}">
                <a16:creationId xmlns:a16="http://schemas.microsoft.com/office/drawing/2014/main" id="{633BE731-4991-40D5-9AAD-2A56391BFF5C}"/>
              </a:ext>
            </a:extLst>
          </p:cNvPr>
          <p:cNvSpPr>
            <a:spLocks noGrp="1"/>
          </p:cNvSpPr>
          <p:nvPr>
            <p:ph sz="quarter" idx="12"/>
          </p:nvPr>
        </p:nvSpPr>
        <p:spPr>
          <a:xfrm>
            <a:off x="1123950" y="4756136"/>
            <a:ext cx="2325975" cy="215444"/>
          </a:xfrm>
        </p:spPr>
        <p:txBody>
          <a:bodyPr/>
          <a:lstStyle/>
          <a:p>
            <a:pPr marL="0" indent="0" algn="ctr" defTabSz="914400">
              <a:spcBef>
                <a:spcPts val="0"/>
              </a:spcBef>
              <a:spcAft>
                <a:spcPts val="400"/>
              </a:spcAft>
              <a:buSzTx/>
              <a:buNone/>
            </a:pPr>
            <a:r>
              <a:rPr lang="en-US" sz="1400" dirty="0">
                <a:latin typeface="+mn-lt"/>
                <a:hlinkClick r:id="rId5"/>
              </a:rPr>
              <a:t>Azure vs. AWS homepage</a:t>
            </a:r>
            <a:endParaRPr lang="en-US" sz="1400" dirty="0">
              <a:latin typeface="+mn-lt"/>
            </a:endParaRPr>
          </a:p>
        </p:txBody>
      </p:sp>
      <p:sp>
        <p:nvSpPr>
          <p:cNvPr id="6" name="Content Placeholder 5">
            <a:extLst>
              <a:ext uri="{FF2B5EF4-FFF2-40B4-BE49-F238E27FC236}">
                <a16:creationId xmlns:a16="http://schemas.microsoft.com/office/drawing/2014/main" id="{4DB6BDA3-3580-45F0-869F-9A8CC98CDD3D}"/>
              </a:ext>
            </a:extLst>
          </p:cNvPr>
          <p:cNvSpPr>
            <a:spLocks noGrp="1"/>
          </p:cNvSpPr>
          <p:nvPr>
            <p:ph sz="quarter" idx="13"/>
          </p:nvPr>
        </p:nvSpPr>
        <p:spPr>
          <a:xfrm>
            <a:off x="1124702" y="5019356"/>
            <a:ext cx="2325974" cy="215444"/>
          </a:xfrm>
        </p:spPr>
        <p:txBody>
          <a:bodyPr/>
          <a:lstStyle/>
          <a:p>
            <a:pPr marL="0" indent="0" algn="ctr">
              <a:spcAft>
                <a:spcPts val="400"/>
              </a:spcAft>
              <a:buNone/>
            </a:pPr>
            <a:r>
              <a:rPr lang="en-US" sz="1400" dirty="0">
                <a:latin typeface="+mn-lt"/>
                <a:hlinkClick r:id="rId6"/>
              </a:rPr>
              <a:t>5x substantiation page</a:t>
            </a:r>
            <a:endParaRPr lang="en-US" sz="1400" dirty="0">
              <a:latin typeface="+mn-lt"/>
            </a:endParaRPr>
          </a:p>
        </p:txBody>
      </p:sp>
      <p:sp>
        <p:nvSpPr>
          <p:cNvPr id="4" name="Text Placeholder 3"/>
          <p:cNvSpPr>
            <a:spLocks noGrp="1"/>
          </p:cNvSpPr>
          <p:nvPr>
            <p:ph type="body" sz="quarter" idx="10"/>
          </p:nvPr>
        </p:nvSpPr>
        <p:spPr>
          <a:xfrm>
            <a:off x="4245862" y="2262291"/>
            <a:ext cx="7146038" cy="2846933"/>
          </a:xfrm>
        </p:spPr>
        <p:txBody>
          <a:bodyPr/>
          <a:lstStyle/>
          <a:p>
            <a:r>
              <a:rPr lang="en-US" b="1" dirty="0">
                <a:solidFill>
                  <a:schemeClr val="bg1"/>
                </a:solidFill>
              </a:rPr>
              <a:t>Azure Hybrid Benefit</a:t>
            </a:r>
          </a:p>
          <a:p>
            <a:pPr marL="0" lvl="1"/>
            <a:r>
              <a:rPr lang="en-US" dirty="0">
                <a:solidFill>
                  <a:schemeClr val="bg1"/>
                </a:solidFill>
              </a:rPr>
              <a:t>Maximize existing investments in on-premises licenses with discounted rates, up to 55% vs pay-as-you-go, on Azure SQL Database and Azure SQL </a:t>
            </a:r>
            <a:br>
              <a:rPr lang="en-US" dirty="0">
                <a:solidFill>
                  <a:schemeClr val="bg1"/>
                </a:solidFill>
              </a:rPr>
            </a:br>
            <a:r>
              <a:rPr lang="en-US" dirty="0">
                <a:solidFill>
                  <a:schemeClr val="bg1"/>
                </a:solidFill>
              </a:rPr>
              <a:t>Managed Instance. </a:t>
            </a:r>
          </a:p>
          <a:p>
            <a:r>
              <a:rPr lang="en-US" b="1" dirty="0">
                <a:solidFill>
                  <a:schemeClr val="bg1"/>
                </a:solidFill>
              </a:rPr>
              <a:t>Reserved Capacity </a:t>
            </a:r>
          </a:p>
          <a:p>
            <a:pPr marL="0" lvl="1"/>
            <a:r>
              <a:rPr lang="en-US" dirty="0">
                <a:solidFill>
                  <a:schemeClr val="bg1"/>
                </a:solidFill>
              </a:rPr>
              <a:t>Prepare Azure SQL Database resources in advance and save up to 33%. Combine with Azure Hybrid Benefit for savings up to 80%.</a:t>
            </a:r>
          </a:p>
          <a:p>
            <a:r>
              <a:rPr lang="en-US" b="1" dirty="0">
                <a:solidFill>
                  <a:schemeClr val="bg1"/>
                </a:solidFill>
              </a:rPr>
              <a:t>Dev/test pricing </a:t>
            </a:r>
          </a:p>
          <a:p>
            <a:pPr marL="0" lvl="1"/>
            <a:r>
              <a:rPr lang="en-US" dirty="0">
                <a:solidFill>
                  <a:schemeClr val="bg1"/>
                </a:solidFill>
              </a:rPr>
              <a:t>Save up to 55% versus list prices, eligible with active Visual Studio subscriptions.</a:t>
            </a:r>
          </a:p>
        </p:txBody>
      </p:sp>
      <p:grpSp>
        <p:nvGrpSpPr>
          <p:cNvPr id="18" name="data 4">
            <a:extLst>
              <a:ext uri="{FF2B5EF4-FFF2-40B4-BE49-F238E27FC236}">
                <a16:creationId xmlns:a16="http://schemas.microsoft.com/office/drawing/2014/main" id="{24AC4A2A-2580-4ADD-B02C-26DB1C8AE24A}"/>
              </a:ext>
              <a:ext uri="{C183D7F6-B498-43B3-948B-1728B52AA6E4}">
                <adec:decorative xmlns:adec="http://schemas.microsoft.com/office/drawing/2017/decorative" val="1"/>
              </a:ext>
            </a:extLst>
          </p:cNvPr>
          <p:cNvGrpSpPr/>
          <p:nvPr/>
        </p:nvGrpSpPr>
        <p:grpSpPr>
          <a:xfrm>
            <a:off x="153392" y="6260123"/>
            <a:ext cx="431002" cy="456258"/>
            <a:chOff x="2634513" y="3079730"/>
            <a:chExt cx="351636" cy="372246"/>
          </a:xfrm>
          <a:solidFill>
            <a:schemeClr val="tx2"/>
          </a:solidFill>
        </p:grpSpPr>
        <p:sp>
          <p:nvSpPr>
            <p:cNvPr id="19" name="Freeform: Shape 28">
              <a:extLst>
                <a:ext uri="{FF2B5EF4-FFF2-40B4-BE49-F238E27FC236}">
                  <a16:creationId xmlns:a16="http://schemas.microsoft.com/office/drawing/2014/main" id="{495D12A0-5930-4FC7-B604-7501BF1863A2}"/>
                </a:ext>
                <a:ext uri="{C183D7F6-B498-43B3-948B-1728B52AA6E4}">
                  <adec:decorative xmlns:adec="http://schemas.microsoft.com/office/drawing/2017/decorative" val="1"/>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grpFill/>
            <a:ln w="3830" cap="flat">
              <a:noFill/>
              <a:prstDash val="solid"/>
              <a:miter/>
            </a:ln>
          </p:spPr>
          <p:txBody>
            <a:bodyPr rtlCol="0" anchor="ctr"/>
            <a:lstStyle/>
            <a:p>
              <a:endParaRPr lang="en-US"/>
            </a:p>
          </p:txBody>
        </p:sp>
        <p:sp>
          <p:nvSpPr>
            <p:cNvPr id="22" name="Freeform: Shape 38">
              <a:extLst>
                <a:ext uri="{FF2B5EF4-FFF2-40B4-BE49-F238E27FC236}">
                  <a16:creationId xmlns:a16="http://schemas.microsoft.com/office/drawing/2014/main" id="{F6243CFD-CB7B-4C27-9074-FF916022DE50}"/>
                </a:ext>
                <a:ext uri="{C183D7F6-B498-43B3-948B-1728B52AA6E4}">
                  <adec:decorative xmlns:adec="http://schemas.microsoft.com/office/drawing/2017/decorative" val="1"/>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grpFill/>
            <a:ln w="3830" cap="flat">
              <a:noFill/>
              <a:prstDash val="solid"/>
              <a:miter/>
            </a:ln>
          </p:spPr>
          <p:txBody>
            <a:bodyPr rtlCol="0" anchor="ctr"/>
            <a:lstStyle/>
            <a:p>
              <a:endParaRPr lang="en-US"/>
            </a:p>
          </p:txBody>
        </p:sp>
        <p:sp>
          <p:nvSpPr>
            <p:cNvPr id="24" name="Freeform: Shape 39">
              <a:extLst>
                <a:ext uri="{FF2B5EF4-FFF2-40B4-BE49-F238E27FC236}">
                  <a16:creationId xmlns:a16="http://schemas.microsoft.com/office/drawing/2014/main" id="{37BE7473-EDF8-4D1B-9AEC-62A12397D54F}"/>
                </a:ext>
                <a:ext uri="{C183D7F6-B498-43B3-948B-1728B52AA6E4}">
                  <adec:decorative xmlns:adec="http://schemas.microsoft.com/office/drawing/2017/decorative" val="1"/>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grpFill/>
            <a:ln w="3830" cap="flat">
              <a:noFill/>
              <a:prstDash val="solid"/>
              <a:miter/>
            </a:ln>
          </p:spPr>
          <p:txBody>
            <a:bodyPr rtlCol="0" anchor="ctr"/>
            <a:lstStyle/>
            <a:p>
              <a:endParaRPr lang="en-US"/>
            </a:p>
          </p:txBody>
        </p:sp>
        <p:sp>
          <p:nvSpPr>
            <p:cNvPr id="25" name="Freeform: Shape 40">
              <a:extLst>
                <a:ext uri="{FF2B5EF4-FFF2-40B4-BE49-F238E27FC236}">
                  <a16:creationId xmlns:a16="http://schemas.microsoft.com/office/drawing/2014/main" id="{0D8C4567-1F6C-420F-9CA9-C53758E11B66}"/>
                </a:ext>
                <a:ext uri="{C183D7F6-B498-43B3-948B-1728B52AA6E4}">
                  <adec:decorative xmlns:adec="http://schemas.microsoft.com/office/drawing/2017/decorative" val="1"/>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grpFill/>
            <a:ln w="3830" cap="flat">
              <a:noFill/>
              <a:prstDash val="solid"/>
              <a:miter/>
            </a:ln>
          </p:spPr>
          <p:txBody>
            <a:bodyPr rtlCol="0" anchor="ctr"/>
            <a:lstStyle/>
            <a:p>
              <a:endParaRPr lang="en-US"/>
            </a:p>
          </p:txBody>
        </p:sp>
        <p:sp>
          <p:nvSpPr>
            <p:cNvPr id="26" name="Freeform: Shape 41">
              <a:extLst>
                <a:ext uri="{FF2B5EF4-FFF2-40B4-BE49-F238E27FC236}">
                  <a16:creationId xmlns:a16="http://schemas.microsoft.com/office/drawing/2014/main" id="{FE39ECC1-4EF5-4889-B343-11B2F00DFD7A}"/>
                </a:ext>
                <a:ext uri="{C183D7F6-B498-43B3-948B-1728B52AA6E4}">
                  <adec:decorative xmlns:adec="http://schemas.microsoft.com/office/drawing/2017/decorative" val="1"/>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grpFill/>
            <a:ln w="3830" cap="flat">
              <a:noFill/>
              <a:prstDash val="solid"/>
              <a:miter/>
            </a:ln>
          </p:spPr>
          <p:txBody>
            <a:bodyPr rtlCol="0" anchor="ctr"/>
            <a:lstStyle/>
            <a:p>
              <a:endParaRPr lang="en-US"/>
            </a:p>
          </p:txBody>
        </p:sp>
        <p:sp>
          <p:nvSpPr>
            <p:cNvPr id="27" name="Freeform: Shape 42">
              <a:extLst>
                <a:ext uri="{FF2B5EF4-FFF2-40B4-BE49-F238E27FC236}">
                  <a16:creationId xmlns:a16="http://schemas.microsoft.com/office/drawing/2014/main" id="{85DBBF6F-A2BC-4E95-858E-94A4FFF30EE0}"/>
                </a:ext>
                <a:ext uri="{C183D7F6-B498-43B3-948B-1728B52AA6E4}">
                  <adec:decorative xmlns:adec="http://schemas.microsoft.com/office/drawing/2017/decorative" val="1"/>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accent1"/>
            </a:solidFill>
            <a:ln w="3830" cap="flat">
              <a:noFill/>
              <a:prstDash val="solid"/>
              <a:miter/>
            </a:ln>
          </p:spPr>
          <p:txBody>
            <a:bodyPr rtlCol="0" anchor="ctr"/>
            <a:lstStyle/>
            <a:p>
              <a:endParaRPr lang="en-US"/>
            </a:p>
          </p:txBody>
        </p:sp>
      </p:grpSp>
    </p:spTree>
    <p:extLst>
      <p:ext uri="{BB962C8B-B14F-4D97-AF65-F5344CB8AC3E}">
        <p14:creationId xmlns:p14="http://schemas.microsoft.com/office/powerpoint/2010/main" val="40320245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3B190-64B7-4345-982D-294E1E2EA842}"/>
              </a:ext>
            </a:extLst>
          </p:cNvPr>
          <p:cNvSpPr>
            <a:spLocks noGrp="1"/>
          </p:cNvSpPr>
          <p:nvPr>
            <p:ph type="title"/>
          </p:nvPr>
        </p:nvSpPr>
        <p:spPr>
          <a:xfrm>
            <a:off x="588262" y="457200"/>
            <a:ext cx="5144323" cy="2154436"/>
          </a:xfrm>
        </p:spPr>
        <p:txBody>
          <a:bodyPr/>
          <a:lstStyle/>
          <a:p>
            <a:pPr>
              <a:spcBef>
                <a:spcPts val="1000"/>
              </a:spcBef>
            </a:pPr>
            <a:r>
              <a:rPr lang="en-US" sz="1200" b="1" spc="0" dirty="0">
                <a:ln>
                  <a:noFill/>
                </a:ln>
                <a:solidFill>
                  <a:srgbClr val="0078D4"/>
                </a:solidFill>
                <a:latin typeface="Segoe UI"/>
              </a:rPr>
              <a:t>Case study </a:t>
            </a:r>
            <a:br>
              <a:rPr lang="en-US" sz="1200" b="1" spc="0" dirty="0">
                <a:ln>
                  <a:noFill/>
                </a:ln>
                <a:solidFill>
                  <a:srgbClr val="0078D4"/>
                </a:solidFill>
                <a:latin typeface="Segoe UI"/>
              </a:rPr>
            </a:br>
            <a:r>
              <a:rPr lang="en-US" sz="3200" b="1" dirty="0"/>
              <a:t>Education solution provider ascends to the cloud with zero user impact, reduces costs by 70 percent</a:t>
            </a:r>
            <a:endParaRPr lang="en-US" sz="3200" dirty="0"/>
          </a:p>
        </p:txBody>
      </p:sp>
      <p:sp>
        <p:nvSpPr>
          <p:cNvPr id="95" name="Round Same Side Corner Rectangle 94">
            <a:extLst>
              <a:ext uri="{FF2B5EF4-FFF2-40B4-BE49-F238E27FC236}">
                <a16:creationId xmlns:a16="http://schemas.microsoft.com/office/drawing/2014/main" id="{BCA04CFE-2233-A549-9155-0E2C50EA5936}"/>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 Same Side Corner Rectangle 95">
            <a:extLst>
              <a:ext uri="{FF2B5EF4-FFF2-40B4-BE49-F238E27FC236}">
                <a16:creationId xmlns:a16="http://schemas.microsoft.com/office/drawing/2014/main" id="{1D525E46-B402-F248-8F33-A7065BAA955B}"/>
              </a:ext>
              <a:ext uri="{C183D7F6-B498-43B3-948B-1728B52AA6E4}">
                <adec:decorative xmlns:adec="http://schemas.microsoft.com/office/drawing/2017/decorative" val="1"/>
              </a:ext>
            </a:extLst>
          </p:cNvPr>
          <p:cNvSpPr/>
          <p:nvPr/>
        </p:nvSpPr>
        <p:spPr bwMode="auto">
          <a:xfrm>
            <a:off x="6182359" y="552449"/>
            <a:ext cx="5435601" cy="3276601"/>
          </a:xfrm>
          <a:prstGeom prst="round2SameRect">
            <a:avLst>
              <a:gd name="adj1" fmla="val 6202"/>
              <a:gd name="adj2" fmla="val 0"/>
            </a:avLst>
          </a:prstGeom>
          <a:solidFill>
            <a:schemeClr val="bg1"/>
          </a:solidFill>
          <a:ln>
            <a:noFill/>
            <a:headEnd type="none" w="med" len="med"/>
            <a:tailEnd type="none" w="med" len="med"/>
          </a:ln>
          <a:effectLst>
            <a:outerShdw blurRad="268285" algn="tl" rotWithShape="0">
              <a:schemeClr val="tx1">
                <a:alpha val="21651"/>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27" name="data 4">
            <a:extLst>
              <a:ext uri="{FF2B5EF4-FFF2-40B4-BE49-F238E27FC236}">
                <a16:creationId xmlns:a16="http://schemas.microsoft.com/office/drawing/2014/main" id="{E885C528-4E86-D04E-AE48-97BB55A35E42}"/>
              </a:ext>
              <a:ext uri="{C183D7F6-B498-43B3-948B-1728B52AA6E4}">
                <adec:decorative xmlns:adec="http://schemas.microsoft.com/office/drawing/2017/decorative" val="1"/>
              </a:ext>
            </a:extLst>
          </p:cNvPr>
          <p:cNvGrpSpPr/>
          <p:nvPr/>
        </p:nvGrpSpPr>
        <p:grpSpPr>
          <a:xfrm>
            <a:off x="153392" y="6260123"/>
            <a:ext cx="431002" cy="456258"/>
            <a:chOff x="2634513" y="3079730"/>
            <a:chExt cx="351636" cy="372246"/>
          </a:xfrm>
          <a:solidFill>
            <a:schemeClr val="tx2"/>
          </a:solidFill>
        </p:grpSpPr>
        <p:sp>
          <p:nvSpPr>
            <p:cNvPr id="28" name="Freeform: Shape 28">
              <a:extLst>
                <a:ext uri="{FF2B5EF4-FFF2-40B4-BE49-F238E27FC236}">
                  <a16:creationId xmlns:a16="http://schemas.microsoft.com/office/drawing/2014/main" id="{C46746D1-2713-2742-A635-786827167D2C}"/>
                </a:ext>
                <a:ext uri="{C183D7F6-B498-43B3-948B-1728B52AA6E4}">
                  <adec:decorative xmlns:adec="http://schemas.microsoft.com/office/drawing/2017/decorative" val="1"/>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grpFill/>
            <a:ln w="3830" cap="flat">
              <a:noFill/>
              <a:prstDash val="solid"/>
              <a:miter/>
            </a:ln>
          </p:spPr>
          <p:txBody>
            <a:bodyPr rtlCol="0" anchor="ctr"/>
            <a:lstStyle/>
            <a:p>
              <a:endParaRPr lang="en-US"/>
            </a:p>
          </p:txBody>
        </p:sp>
        <p:sp>
          <p:nvSpPr>
            <p:cNvPr id="29" name="Freeform: Shape 38">
              <a:extLst>
                <a:ext uri="{FF2B5EF4-FFF2-40B4-BE49-F238E27FC236}">
                  <a16:creationId xmlns:a16="http://schemas.microsoft.com/office/drawing/2014/main" id="{5FA3D7A6-4D92-DE4A-A5BB-4AEC76C9E6B5}"/>
                </a:ext>
                <a:ext uri="{C183D7F6-B498-43B3-948B-1728B52AA6E4}">
                  <adec:decorative xmlns:adec="http://schemas.microsoft.com/office/drawing/2017/decorative" val="1"/>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grpFill/>
            <a:ln w="3830" cap="flat">
              <a:noFill/>
              <a:prstDash val="solid"/>
              <a:miter/>
            </a:ln>
          </p:spPr>
          <p:txBody>
            <a:bodyPr rtlCol="0" anchor="ctr"/>
            <a:lstStyle/>
            <a:p>
              <a:endParaRPr lang="en-US"/>
            </a:p>
          </p:txBody>
        </p:sp>
        <p:sp>
          <p:nvSpPr>
            <p:cNvPr id="30" name="Freeform: Shape 39">
              <a:extLst>
                <a:ext uri="{FF2B5EF4-FFF2-40B4-BE49-F238E27FC236}">
                  <a16:creationId xmlns:a16="http://schemas.microsoft.com/office/drawing/2014/main" id="{B71C8331-FED7-5B45-9E01-E54E91B843AD}"/>
                </a:ext>
                <a:ext uri="{C183D7F6-B498-43B3-948B-1728B52AA6E4}">
                  <adec:decorative xmlns:adec="http://schemas.microsoft.com/office/drawing/2017/decorative" val="1"/>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grpFill/>
            <a:ln w="3830" cap="flat">
              <a:noFill/>
              <a:prstDash val="solid"/>
              <a:miter/>
            </a:ln>
          </p:spPr>
          <p:txBody>
            <a:bodyPr rtlCol="0" anchor="ctr"/>
            <a:lstStyle/>
            <a:p>
              <a:endParaRPr lang="en-US"/>
            </a:p>
          </p:txBody>
        </p:sp>
        <p:sp>
          <p:nvSpPr>
            <p:cNvPr id="31" name="Freeform: Shape 40">
              <a:extLst>
                <a:ext uri="{FF2B5EF4-FFF2-40B4-BE49-F238E27FC236}">
                  <a16:creationId xmlns:a16="http://schemas.microsoft.com/office/drawing/2014/main" id="{CF81D268-CFB0-F84A-A326-4E61B8F4D88B}"/>
                </a:ext>
                <a:ext uri="{C183D7F6-B498-43B3-948B-1728B52AA6E4}">
                  <adec:decorative xmlns:adec="http://schemas.microsoft.com/office/drawing/2017/decorative" val="1"/>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grpFill/>
            <a:ln w="3830" cap="flat">
              <a:noFill/>
              <a:prstDash val="solid"/>
              <a:miter/>
            </a:ln>
          </p:spPr>
          <p:txBody>
            <a:bodyPr rtlCol="0" anchor="ctr"/>
            <a:lstStyle/>
            <a:p>
              <a:endParaRPr lang="en-US"/>
            </a:p>
          </p:txBody>
        </p:sp>
        <p:sp>
          <p:nvSpPr>
            <p:cNvPr id="32" name="Freeform: Shape 41">
              <a:extLst>
                <a:ext uri="{FF2B5EF4-FFF2-40B4-BE49-F238E27FC236}">
                  <a16:creationId xmlns:a16="http://schemas.microsoft.com/office/drawing/2014/main" id="{A05B2AEA-C5BA-E74A-8D16-AD3581FE379D}"/>
                </a:ext>
                <a:ext uri="{C183D7F6-B498-43B3-948B-1728B52AA6E4}">
                  <adec:decorative xmlns:adec="http://schemas.microsoft.com/office/drawing/2017/decorative" val="1"/>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grpFill/>
            <a:ln w="3830" cap="flat">
              <a:noFill/>
              <a:prstDash val="solid"/>
              <a:miter/>
            </a:ln>
          </p:spPr>
          <p:txBody>
            <a:bodyPr rtlCol="0" anchor="ctr"/>
            <a:lstStyle/>
            <a:p>
              <a:endParaRPr lang="en-US"/>
            </a:p>
          </p:txBody>
        </p:sp>
        <p:sp>
          <p:nvSpPr>
            <p:cNvPr id="33" name="Freeform: Shape 42">
              <a:extLst>
                <a:ext uri="{FF2B5EF4-FFF2-40B4-BE49-F238E27FC236}">
                  <a16:creationId xmlns:a16="http://schemas.microsoft.com/office/drawing/2014/main" id="{835B8374-0B40-9442-8727-2E5244E0E089}"/>
                </a:ext>
                <a:ext uri="{C183D7F6-B498-43B3-948B-1728B52AA6E4}">
                  <adec:decorative xmlns:adec="http://schemas.microsoft.com/office/drawing/2017/decorative" val="1"/>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accent1"/>
            </a:solidFill>
            <a:ln w="3830"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EAA2FBB9-0B63-42D3-8D57-CD69FBEF38F3}"/>
              </a:ext>
            </a:extLst>
          </p:cNvPr>
          <p:cNvSpPr>
            <a:spLocks noGrp="1"/>
          </p:cNvSpPr>
          <p:nvPr>
            <p:ph type="body" sz="quarter" idx="4294967295"/>
          </p:nvPr>
        </p:nvSpPr>
        <p:spPr>
          <a:xfrm>
            <a:off x="590550" y="2933578"/>
            <a:ext cx="5229958" cy="3323987"/>
          </a:xfrm>
        </p:spPr>
        <p:txBody>
          <a:bodyPr/>
          <a:lstStyle/>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Challenge</a:t>
            </a:r>
          </a:p>
          <a:p>
            <a:pPr marL="1588" lvl="1" indent="0">
              <a:spcBef>
                <a:spcPts val="0"/>
              </a:spcBef>
              <a:spcAft>
                <a:spcPts val="600"/>
              </a:spcAft>
              <a:buNone/>
            </a:pPr>
            <a:r>
              <a:rPr lang="en-US" sz="1600" dirty="0"/>
              <a:t>Replace 35 aging on-premises Oracle servers without service disruption</a:t>
            </a:r>
          </a:p>
          <a:p>
            <a:pPr marL="1588" lvl="1" indent="0">
              <a:spcBef>
                <a:spcPts val="0"/>
              </a:spcBef>
              <a:spcAft>
                <a:spcPts val="600"/>
              </a:spcAft>
              <a:buNone/>
            </a:pPr>
            <a:r>
              <a:rPr lang="en-US" sz="1600" dirty="0"/>
              <a:t>Breaking free of recurring server replacement costs</a:t>
            </a:r>
          </a:p>
          <a:p>
            <a:pPr marL="1588" lvl="1" indent="0">
              <a:spcBef>
                <a:spcPts val="0"/>
              </a:spcBef>
              <a:spcAft>
                <a:spcPts val="600"/>
              </a:spcAft>
              <a:buNone/>
            </a:pPr>
            <a:r>
              <a:rPr lang="en-US" sz="1600" dirty="0"/>
              <a:t>Existing systems could not scale to meet growing demand</a:t>
            </a:r>
            <a:br>
              <a:rPr lang="en-US" sz="1600" dirty="0"/>
            </a:br>
            <a:endParaRPr lang="en-US" sz="1600" dirty="0"/>
          </a:p>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Impact</a:t>
            </a:r>
          </a:p>
          <a:p>
            <a:pPr marL="1588" lvl="1" indent="0">
              <a:spcBef>
                <a:spcPts val="0"/>
              </a:spcBef>
              <a:spcAft>
                <a:spcPts val="600"/>
              </a:spcAft>
              <a:buNone/>
            </a:pPr>
            <a:r>
              <a:rPr lang="en-US" sz="1600" dirty="0"/>
              <a:t>Migrated 4 TB overnight with zero disruption</a:t>
            </a:r>
          </a:p>
          <a:p>
            <a:pPr marL="1588" lvl="1" indent="0">
              <a:spcBef>
                <a:spcPts val="0"/>
              </a:spcBef>
              <a:spcAft>
                <a:spcPts val="600"/>
              </a:spcAft>
              <a:buNone/>
            </a:pPr>
            <a:r>
              <a:rPr lang="en-US" sz="1600" dirty="0"/>
              <a:t>Reduced its operating costs by 70 percent</a:t>
            </a:r>
          </a:p>
          <a:p>
            <a:pPr marL="1588" lvl="1" indent="0">
              <a:spcBef>
                <a:spcPts val="0"/>
              </a:spcBef>
              <a:spcAft>
                <a:spcPts val="600"/>
              </a:spcAft>
              <a:buNone/>
            </a:pPr>
            <a:r>
              <a:rPr lang="en-US" sz="1600" dirty="0"/>
              <a:t>Accelerated development time</a:t>
            </a:r>
          </a:p>
          <a:p>
            <a:pPr marL="1588" lvl="1" indent="0">
              <a:spcBef>
                <a:spcPts val="0"/>
              </a:spcBef>
              <a:spcAft>
                <a:spcPts val="600"/>
              </a:spcAft>
              <a:buNone/>
            </a:pPr>
            <a:r>
              <a:rPr lang="en-US" sz="1600" dirty="0"/>
              <a:t>Focused on innovation, not datacenter maintenance</a:t>
            </a:r>
          </a:p>
        </p:txBody>
      </p:sp>
      <p:pic>
        <p:nvPicPr>
          <p:cNvPr id="62" name="Picture Placeholder 12" descr="Benesse logo">
            <a:extLst>
              <a:ext uri="{FF2B5EF4-FFF2-40B4-BE49-F238E27FC236}">
                <a16:creationId xmlns:a16="http://schemas.microsoft.com/office/drawing/2014/main" id="{E4DB81A5-0D50-E247-AF44-3DE30CBA356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348"/>
          <a:stretch/>
        </p:blipFill>
        <p:spPr>
          <a:xfrm>
            <a:off x="6431982" y="4102159"/>
            <a:ext cx="924161" cy="693975"/>
          </a:xfrm>
          <a:prstGeom prst="rect">
            <a:avLst/>
          </a:prstGeom>
        </p:spPr>
      </p:pic>
      <p:grpSp>
        <p:nvGrpSpPr>
          <p:cNvPr id="34" name="Group 33" descr="Diagram showing Application is connected to Web server. Web server and batch server are connected to Azure SQL Databases.">
            <a:extLst>
              <a:ext uri="{FF2B5EF4-FFF2-40B4-BE49-F238E27FC236}">
                <a16:creationId xmlns:a16="http://schemas.microsoft.com/office/drawing/2014/main" id="{C94A51DF-62B7-0947-AF40-ADB761C2A6E6}"/>
              </a:ext>
            </a:extLst>
          </p:cNvPr>
          <p:cNvGrpSpPr/>
          <p:nvPr/>
        </p:nvGrpSpPr>
        <p:grpSpPr>
          <a:xfrm>
            <a:off x="6379898" y="839688"/>
            <a:ext cx="5112636" cy="2689210"/>
            <a:chOff x="6168882" y="2105780"/>
            <a:chExt cx="5112636" cy="2689210"/>
          </a:xfrm>
        </p:grpSpPr>
        <p:pic>
          <p:nvPicPr>
            <p:cNvPr id="35" name="図 4">
              <a:extLst>
                <a:ext uri="{FF2B5EF4-FFF2-40B4-BE49-F238E27FC236}">
                  <a16:creationId xmlns:a16="http://schemas.microsoft.com/office/drawing/2014/main" id="{BE3423F2-B50D-EF4C-90A3-B102BDAD7C97}"/>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8982" y="2105780"/>
              <a:ext cx="1079874" cy="953506"/>
            </a:xfrm>
            <a:prstGeom prst="rect">
              <a:avLst/>
            </a:prstGeom>
          </p:spPr>
        </p:pic>
        <p:pic>
          <p:nvPicPr>
            <p:cNvPr id="36" name="Server Cloud">
              <a:extLst>
                <a:ext uri="{FF2B5EF4-FFF2-40B4-BE49-F238E27FC236}">
                  <a16:creationId xmlns:a16="http://schemas.microsoft.com/office/drawing/2014/main" id="{22212A47-AD12-F84E-BE63-0519C5F7124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31446" y="2193694"/>
              <a:ext cx="777678" cy="777678"/>
            </a:xfrm>
            <a:prstGeom prst="rect">
              <a:avLst/>
            </a:prstGeom>
          </p:spPr>
        </p:pic>
        <p:pic>
          <p:nvPicPr>
            <p:cNvPr id="37" name="Graphic 36">
              <a:extLst>
                <a:ext uri="{FF2B5EF4-FFF2-40B4-BE49-F238E27FC236}">
                  <a16:creationId xmlns:a16="http://schemas.microsoft.com/office/drawing/2014/main" id="{DD631096-DC4B-0343-9596-32C3407BAF29}"/>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87055" y="3722254"/>
              <a:ext cx="777678" cy="777678"/>
            </a:xfrm>
            <a:prstGeom prst="rect">
              <a:avLst/>
            </a:prstGeom>
          </p:spPr>
        </p:pic>
        <p:pic>
          <p:nvPicPr>
            <p:cNvPr id="38" name="Graphic 37">
              <a:extLst>
                <a:ext uri="{FF2B5EF4-FFF2-40B4-BE49-F238E27FC236}">
                  <a16:creationId xmlns:a16="http://schemas.microsoft.com/office/drawing/2014/main" id="{63575E71-7515-0140-925A-691C6149572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05980" y="2506506"/>
              <a:ext cx="777678" cy="777678"/>
            </a:xfrm>
            <a:prstGeom prst="rect">
              <a:avLst/>
            </a:prstGeom>
          </p:spPr>
        </p:pic>
        <p:pic>
          <p:nvPicPr>
            <p:cNvPr id="39" name="Graphic 38">
              <a:extLst>
                <a:ext uri="{FF2B5EF4-FFF2-40B4-BE49-F238E27FC236}">
                  <a16:creationId xmlns:a16="http://schemas.microsoft.com/office/drawing/2014/main" id="{2A6F4056-3CCA-1946-8127-F6BC87D2DB7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05980" y="3470849"/>
              <a:ext cx="777678" cy="777678"/>
            </a:xfrm>
            <a:prstGeom prst="rect">
              <a:avLst/>
            </a:prstGeom>
          </p:spPr>
        </p:pic>
        <p:sp>
          <p:nvSpPr>
            <p:cNvPr id="40" name="TextBox 39">
              <a:extLst>
                <a:ext uri="{FF2B5EF4-FFF2-40B4-BE49-F238E27FC236}">
                  <a16:creationId xmlns:a16="http://schemas.microsoft.com/office/drawing/2014/main" id="{9B80CCD6-8D9A-624F-9096-CA984F5CB3E2}"/>
                </a:ext>
                <a:ext uri="{C183D7F6-B498-43B3-948B-1728B52AA6E4}">
                  <adec:decorative xmlns:adec="http://schemas.microsoft.com/office/drawing/2017/decorative" val="1"/>
                </a:ext>
              </a:extLst>
            </p:cNvPr>
            <p:cNvSpPr txBox="1"/>
            <p:nvPr/>
          </p:nvSpPr>
          <p:spPr>
            <a:xfrm>
              <a:off x="8047157" y="2929249"/>
              <a:ext cx="1206228" cy="338554"/>
            </a:xfrm>
            <a:prstGeom prst="rect">
              <a:avLst/>
            </a:prstGeom>
            <a:noFill/>
          </p:spPr>
          <p:txBody>
            <a:bodyPr wrap="none" rtlCol="0">
              <a:spAutoFit/>
            </a:bodyPr>
            <a:lstStyle/>
            <a:p>
              <a:r>
                <a:rPr lang="en-US" sz="1600"/>
                <a:t>Web server</a:t>
              </a:r>
            </a:p>
          </p:txBody>
        </p:sp>
        <p:sp>
          <p:nvSpPr>
            <p:cNvPr id="55" name="TextBox 54">
              <a:extLst>
                <a:ext uri="{FF2B5EF4-FFF2-40B4-BE49-F238E27FC236}">
                  <a16:creationId xmlns:a16="http://schemas.microsoft.com/office/drawing/2014/main" id="{6D28830F-D059-C74D-AB27-7E53246669F6}"/>
                </a:ext>
                <a:ext uri="{C183D7F6-B498-43B3-948B-1728B52AA6E4}">
                  <adec:decorative xmlns:adec="http://schemas.microsoft.com/office/drawing/2017/decorative" val="1"/>
                </a:ext>
              </a:extLst>
            </p:cNvPr>
            <p:cNvSpPr txBox="1"/>
            <p:nvPr/>
          </p:nvSpPr>
          <p:spPr>
            <a:xfrm>
              <a:off x="6168882" y="3034559"/>
              <a:ext cx="1064715" cy="307777"/>
            </a:xfrm>
            <a:prstGeom prst="rect">
              <a:avLst/>
            </a:prstGeom>
            <a:noFill/>
          </p:spPr>
          <p:txBody>
            <a:bodyPr wrap="none" rtlCol="0">
              <a:spAutoFit/>
            </a:bodyPr>
            <a:lstStyle/>
            <a:p>
              <a:r>
                <a:rPr lang="en-US" sz="1400" i="1"/>
                <a:t>Application</a:t>
              </a:r>
            </a:p>
          </p:txBody>
        </p:sp>
        <p:cxnSp>
          <p:nvCxnSpPr>
            <p:cNvPr id="56" name="Straight Arrow Connector 55">
              <a:extLst>
                <a:ext uri="{FF2B5EF4-FFF2-40B4-BE49-F238E27FC236}">
                  <a16:creationId xmlns:a16="http://schemas.microsoft.com/office/drawing/2014/main" id="{715AF2ED-0C5D-B24A-BD70-01050C81BFCB}"/>
                </a:ext>
                <a:ext uri="{C183D7F6-B498-43B3-948B-1728B52AA6E4}">
                  <adec:decorative xmlns:adec="http://schemas.microsoft.com/office/drawing/2017/decorative" val="1"/>
                </a:ext>
              </a:extLst>
            </p:cNvPr>
            <p:cNvCxnSpPr>
              <a:cxnSpLocks/>
            </p:cNvCxnSpPr>
            <p:nvPr/>
          </p:nvCxnSpPr>
          <p:spPr>
            <a:xfrm>
              <a:off x="7378284" y="2670926"/>
              <a:ext cx="7521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BCB1330-89A2-504C-B75F-9B4161B6DB17}"/>
                </a:ext>
                <a:ext uri="{C183D7F6-B498-43B3-948B-1728B52AA6E4}">
                  <adec:decorative xmlns:adec="http://schemas.microsoft.com/office/drawing/2017/decorative" val="1"/>
                </a:ext>
              </a:extLst>
            </p:cNvPr>
            <p:cNvSpPr txBox="1"/>
            <p:nvPr/>
          </p:nvSpPr>
          <p:spPr>
            <a:xfrm>
              <a:off x="8045308" y="4452915"/>
              <a:ext cx="1288623" cy="338554"/>
            </a:xfrm>
            <a:prstGeom prst="rect">
              <a:avLst/>
            </a:prstGeom>
            <a:noFill/>
          </p:spPr>
          <p:txBody>
            <a:bodyPr wrap="none" rtlCol="0">
              <a:spAutoFit/>
            </a:bodyPr>
            <a:lstStyle/>
            <a:p>
              <a:r>
                <a:rPr lang="en-US" sz="1600"/>
                <a:t>Batch server</a:t>
              </a:r>
            </a:p>
          </p:txBody>
        </p:sp>
        <p:cxnSp>
          <p:nvCxnSpPr>
            <p:cNvPr id="58" name="Connector: Elbow 10">
              <a:extLst>
                <a:ext uri="{FF2B5EF4-FFF2-40B4-BE49-F238E27FC236}">
                  <a16:creationId xmlns:a16="http://schemas.microsoft.com/office/drawing/2014/main" id="{CBFFDC7A-9F42-8349-B65A-39D68F949AC9}"/>
                </a:ext>
                <a:ext uri="{C183D7F6-B498-43B3-948B-1728B52AA6E4}">
                  <adec:decorative xmlns:adec="http://schemas.microsoft.com/office/drawing/2017/decorative" val="1"/>
                </a:ext>
              </a:extLst>
            </p:cNvPr>
            <p:cNvCxnSpPr>
              <a:stCxn id="36" idx="3"/>
              <a:endCxn id="38" idx="1"/>
            </p:cNvCxnSpPr>
            <p:nvPr/>
          </p:nvCxnSpPr>
          <p:spPr>
            <a:xfrm>
              <a:off x="9109124" y="2582533"/>
              <a:ext cx="1096856" cy="312812"/>
            </a:xfrm>
            <a:prstGeom prst="bentConnector3">
              <a:avLst>
                <a:gd name="adj1" fmla="val 4878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13">
              <a:extLst>
                <a:ext uri="{FF2B5EF4-FFF2-40B4-BE49-F238E27FC236}">
                  <a16:creationId xmlns:a16="http://schemas.microsoft.com/office/drawing/2014/main" id="{83D693D9-818B-C248-AD3C-EED290AFF5FD}"/>
                </a:ext>
                <a:ext uri="{C183D7F6-B498-43B3-948B-1728B52AA6E4}">
                  <adec:decorative xmlns:adec="http://schemas.microsoft.com/office/drawing/2017/decorative" val="1"/>
                </a:ext>
              </a:extLst>
            </p:cNvPr>
            <p:cNvCxnSpPr>
              <a:stCxn id="37" idx="3"/>
              <a:endCxn id="39" idx="1"/>
            </p:cNvCxnSpPr>
            <p:nvPr/>
          </p:nvCxnSpPr>
          <p:spPr>
            <a:xfrm flipV="1">
              <a:off x="9064733" y="3859688"/>
              <a:ext cx="1141247" cy="251405"/>
            </a:xfrm>
            <a:prstGeom prst="bentConnector3">
              <a:avLst>
                <a:gd name="adj1" fmla="val 5117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33">
              <a:extLst>
                <a:ext uri="{FF2B5EF4-FFF2-40B4-BE49-F238E27FC236}">
                  <a16:creationId xmlns:a16="http://schemas.microsoft.com/office/drawing/2014/main" id="{0B77F64F-155B-E24A-B520-301EF57ED963}"/>
                </a:ext>
                <a:ext uri="{C183D7F6-B498-43B3-948B-1728B52AA6E4}">
                  <adec:decorative xmlns:adec="http://schemas.microsoft.com/office/drawing/2017/decorative" val="1"/>
                </a:ext>
              </a:extLst>
            </p:cNvPr>
            <p:cNvCxnSpPr>
              <a:cxnSpLocks/>
              <a:endCxn id="37" idx="3"/>
            </p:cNvCxnSpPr>
            <p:nvPr/>
          </p:nvCxnSpPr>
          <p:spPr>
            <a:xfrm rot="5400000">
              <a:off x="8583228" y="3050746"/>
              <a:ext cx="1541852" cy="578842"/>
            </a:xfrm>
            <a:prstGeom prst="bentConnector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2C59BDF-1F99-5F4C-B0EB-BA0C5A7157D0}"/>
                </a:ext>
                <a:ext uri="{C183D7F6-B498-43B3-948B-1728B52AA6E4}">
                  <adec:decorative xmlns:adec="http://schemas.microsoft.com/office/drawing/2017/decorative" val="1"/>
                </a:ext>
              </a:extLst>
            </p:cNvPr>
            <p:cNvSpPr txBox="1"/>
            <p:nvPr/>
          </p:nvSpPr>
          <p:spPr>
            <a:xfrm>
              <a:off x="9916291" y="4210215"/>
              <a:ext cx="1365227" cy="584775"/>
            </a:xfrm>
            <a:prstGeom prst="rect">
              <a:avLst/>
            </a:prstGeom>
            <a:noFill/>
          </p:spPr>
          <p:txBody>
            <a:bodyPr wrap="square" rtlCol="0">
              <a:spAutoFit/>
            </a:bodyPr>
            <a:lstStyle/>
            <a:p>
              <a:pPr algn="ctr"/>
              <a:r>
                <a:rPr lang="en-US" sz="1600"/>
                <a:t>Azure SQL Database</a:t>
              </a:r>
            </a:p>
          </p:txBody>
        </p:sp>
      </p:grpSp>
      <p:sp>
        <p:nvSpPr>
          <p:cNvPr id="3" name="Content Placeholder 2">
            <a:extLst>
              <a:ext uri="{FF2B5EF4-FFF2-40B4-BE49-F238E27FC236}">
                <a16:creationId xmlns:a16="http://schemas.microsoft.com/office/drawing/2014/main" id="{8509A3BC-486F-4385-939F-5ECA81F88588}"/>
              </a:ext>
            </a:extLst>
          </p:cNvPr>
          <p:cNvSpPr>
            <a:spLocks noGrp="1"/>
          </p:cNvSpPr>
          <p:nvPr>
            <p:ph sz="quarter" idx="4294967295"/>
          </p:nvPr>
        </p:nvSpPr>
        <p:spPr>
          <a:xfrm>
            <a:off x="6448425" y="4986338"/>
            <a:ext cx="4962525" cy="1415772"/>
          </a:xfrm>
        </p:spPr>
        <p:txBody>
          <a:bodyPr/>
          <a:lstStyle/>
          <a:p>
            <a:pPr marL="0" indent="0" defTabSz="914400">
              <a:spcBef>
                <a:spcPts val="0"/>
              </a:spcBef>
              <a:buSzTx/>
              <a:buNone/>
            </a:pPr>
            <a:r>
              <a:rPr lang="en-US" sz="1600" b="1" dirty="0">
                <a:solidFill>
                  <a:schemeClr val="bg1"/>
                </a:solidFill>
                <a:latin typeface="Segoe UI"/>
                <a:cs typeface="+mn-cs"/>
              </a:rPr>
              <a:t>“We’ve reduced our operating costs by about 70 percent or one-seventh of our previous IT budget. We’re using those savings to focus on research and development to make our product better and faster.”</a:t>
            </a:r>
            <a:br>
              <a:rPr lang="en-US" sz="1600" dirty="0">
                <a:solidFill>
                  <a:schemeClr val="bg1"/>
                </a:solidFill>
                <a:latin typeface="Segoe UI"/>
                <a:cs typeface="Segoe UI" panose="020B0502040204020203" pitchFamily="34" charset="0"/>
              </a:rPr>
            </a:br>
            <a:r>
              <a:rPr lang="en-US" sz="1200" i="1" dirty="0">
                <a:solidFill>
                  <a:schemeClr val="bg1"/>
                </a:solidFill>
                <a:latin typeface="Segoe UI"/>
                <a:cs typeface="+mn-cs"/>
              </a:rPr>
              <a:t>Shoji Ueda, Senior Architect, </a:t>
            </a:r>
            <a:r>
              <a:rPr lang="en-US" sz="1200" i="1" dirty="0" err="1">
                <a:solidFill>
                  <a:schemeClr val="bg1"/>
                </a:solidFill>
                <a:latin typeface="Segoe UI"/>
                <a:cs typeface="+mn-cs"/>
              </a:rPr>
              <a:t>Benesse</a:t>
            </a:r>
            <a:endParaRPr lang="en-US" sz="1200" i="1" dirty="0">
              <a:solidFill>
                <a:schemeClr val="bg1"/>
              </a:solidFill>
              <a:latin typeface="Segoe UI"/>
              <a:cs typeface="+mn-cs"/>
            </a:endParaRPr>
          </a:p>
        </p:txBody>
      </p:sp>
    </p:spTree>
    <p:extLst>
      <p:ext uri="{BB962C8B-B14F-4D97-AF65-F5344CB8AC3E}">
        <p14:creationId xmlns:p14="http://schemas.microsoft.com/office/powerpoint/2010/main" val="3440590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8BA5EC86-836B-7F4E-9CA7-1E2F256EC009}"/>
              </a:ext>
              <a:ext uri="{C183D7F6-B498-43B3-948B-1728B52AA6E4}">
                <adec:decorative xmlns:adec="http://schemas.microsoft.com/office/drawing/2017/decorative" val="1"/>
              </a:ext>
            </a:extLst>
          </p:cNvPr>
          <p:cNvSpPr/>
          <p:nvPr/>
        </p:nvSpPr>
        <p:spPr>
          <a:xfrm>
            <a:off x="584200" y="1837024"/>
            <a:ext cx="3442344" cy="1687226"/>
          </a:xfrm>
          <a:prstGeom prst="roundRect">
            <a:avLst>
              <a:gd name="adj" fmla="val 780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0" name="Rounded Rectangle 29">
            <a:extLst>
              <a:ext uri="{FF2B5EF4-FFF2-40B4-BE49-F238E27FC236}">
                <a16:creationId xmlns:a16="http://schemas.microsoft.com/office/drawing/2014/main" id="{CF892445-8FE5-7343-8BEB-C15CC18456AA}"/>
              </a:ext>
              <a:ext uri="{C183D7F6-B498-43B3-948B-1728B52AA6E4}">
                <adec:decorative xmlns:adec="http://schemas.microsoft.com/office/drawing/2017/decorative" val="1"/>
              </a:ext>
            </a:extLst>
          </p:cNvPr>
          <p:cNvSpPr/>
          <p:nvPr/>
        </p:nvSpPr>
        <p:spPr>
          <a:xfrm>
            <a:off x="584200" y="2570591"/>
            <a:ext cx="3442344" cy="3266005"/>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67C9F5EE-A8E3-6C47-926B-38B84BDB2007}"/>
              </a:ext>
              <a:ext uri="{C183D7F6-B498-43B3-948B-1728B52AA6E4}">
                <adec:decorative xmlns:adec="http://schemas.microsoft.com/office/drawing/2017/decorative" val="1"/>
              </a:ext>
            </a:extLst>
          </p:cNvPr>
          <p:cNvSpPr/>
          <p:nvPr/>
        </p:nvSpPr>
        <p:spPr>
          <a:xfrm>
            <a:off x="4375622" y="1837024"/>
            <a:ext cx="3442344" cy="1687226"/>
          </a:xfrm>
          <a:prstGeom prst="roundRect">
            <a:avLst>
              <a:gd name="adj" fmla="val 677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2" name="Rounded Rectangle 31">
            <a:extLst>
              <a:ext uri="{FF2B5EF4-FFF2-40B4-BE49-F238E27FC236}">
                <a16:creationId xmlns:a16="http://schemas.microsoft.com/office/drawing/2014/main" id="{00FFB7A7-FDC2-274A-89B0-A038D97FAD05}"/>
              </a:ext>
              <a:ext uri="{C183D7F6-B498-43B3-948B-1728B52AA6E4}">
                <adec:decorative xmlns:adec="http://schemas.microsoft.com/office/drawing/2017/decorative" val="1"/>
              </a:ext>
            </a:extLst>
          </p:cNvPr>
          <p:cNvSpPr/>
          <p:nvPr/>
        </p:nvSpPr>
        <p:spPr>
          <a:xfrm>
            <a:off x="4375622" y="2570591"/>
            <a:ext cx="3442344" cy="3266005"/>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7FFF764-A6F3-EF4D-8E59-CEBE302031CC}"/>
              </a:ext>
              <a:ext uri="{C183D7F6-B498-43B3-948B-1728B52AA6E4}">
                <adec:decorative xmlns:adec="http://schemas.microsoft.com/office/drawing/2017/decorative" val="1"/>
              </a:ext>
            </a:extLst>
          </p:cNvPr>
          <p:cNvSpPr/>
          <p:nvPr/>
        </p:nvSpPr>
        <p:spPr>
          <a:xfrm>
            <a:off x="8167044" y="1837024"/>
            <a:ext cx="3442344" cy="1687226"/>
          </a:xfrm>
          <a:prstGeom prst="roundRect">
            <a:avLst>
              <a:gd name="adj" fmla="val 625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4" name="Rounded Rectangle 33">
            <a:extLst>
              <a:ext uri="{FF2B5EF4-FFF2-40B4-BE49-F238E27FC236}">
                <a16:creationId xmlns:a16="http://schemas.microsoft.com/office/drawing/2014/main" id="{61A74EDD-173E-7A4D-89C9-2B24CD833F0E}"/>
              </a:ext>
              <a:ext uri="{C183D7F6-B498-43B3-948B-1728B52AA6E4}">
                <adec:decorative xmlns:adec="http://schemas.microsoft.com/office/drawing/2017/decorative" val="1"/>
              </a:ext>
            </a:extLst>
          </p:cNvPr>
          <p:cNvSpPr/>
          <p:nvPr/>
        </p:nvSpPr>
        <p:spPr>
          <a:xfrm>
            <a:off x="8167044" y="2570591"/>
            <a:ext cx="3442344" cy="3266005"/>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9C61A-9E01-49BD-A6D3-A4913CC00864}"/>
              </a:ext>
            </a:extLst>
          </p:cNvPr>
          <p:cNvSpPr>
            <a:spLocks noGrp="1"/>
          </p:cNvSpPr>
          <p:nvPr>
            <p:ph type="title"/>
          </p:nvPr>
        </p:nvSpPr>
        <p:spPr>
          <a:xfrm>
            <a:off x="588263" y="457200"/>
            <a:ext cx="8534955" cy="553998"/>
          </a:xfrm>
        </p:spPr>
        <p:txBody>
          <a:bodyPr/>
          <a:lstStyle/>
          <a:p>
            <a:r>
              <a:rPr lang="en-US" dirty="0"/>
              <a:t>Built upon an intelligent, secure and reliable foundation</a:t>
            </a:r>
          </a:p>
        </p:txBody>
      </p:sp>
      <p:grpSp>
        <p:nvGrpSpPr>
          <p:cNvPr id="68" name="Group 67">
            <a:extLst>
              <a:ext uri="{FF2B5EF4-FFF2-40B4-BE49-F238E27FC236}">
                <a16:creationId xmlns:a16="http://schemas.microsoft.com/office/drawing/2014/main" id="{CD4BC71A-536F-46D7-AC27-3D6C2AB44850}"/>
              </a:ext>
              <a:ext uri="{C183D7F6-B498-43B3-948B-1728B52AA6E4}">
                <adec:decorative xmlns:adec="http://schemas.microsoft.com/office/drawing/2017/decorative" val="1"/>
              </a:ext>
            </a:extLst>
          </p:cNvPr>
          <p:cNvGrpSpPr/>
          <p:nvPr/>
        </p:nvGrpSpPr>
        <p:grpSpPr>
          <a:xfrm>
            <a:off x="1682973" y="2799059"/>
            <a:ext cx="1191051" cy="1191051"/>
            <a:chOff x="1608138" y="1585913"/>
            <a:chExt cx="495300" cy="495300"/>
          </a:xfrm>
        </p:grpSpPr>
        <p:sp>
          <p:nvSpPr>
            <p:cNvPr id="69" name="Freeform 7">
              <a:extLst>
                <a:ext uri="{FF2B5EF4-FFF2-40B4-BE49-F238E27FC236}">
                  <a16:creationId xmlns:a16="http://schemas.microsoft.com/office/drawing/2014/main" id="{D3E05EA3-F9F7-4133-A4BF-9A49683CD822}"/>
                </a:ext>
                <a:ext uri="{C183D7F6-B498-43B3-948B-1728B52AA6E4}">
                  <adec:decorative xmlns:adec="http://schemas.microsoft.com/office/drawing/2017/decorative" val="1"/>
                </a:ext>
              </a:extLst>
            </p:cNvPr>
            <p:cNvSpPr>
              <a:spLocks noEditPoints="1"/>
            </p:cNvSpPr>
            <p:nvPr/>
          </p:nvSpPr>
          <p:spPr bwMode="auto">
            <a:xfrm>
              <a:off x="1608138" y="1585913"/>
              <a:ext cx="495300" cy="495300"/>
            </a:xfrm>
            <a:custGeom>
              <a:avLst/>
              <a:gdLst>
                <a:gd name="T0" fmla="*/ 683 w 1366"/>
                <a:gd name="T1" fmla="*/ 0 h 1366"/>
                <a:gd name="T2" fmla="*/ 0 w 1366"/>
                <a:gd name="T3" fmla="*/ 683 h 1366"/>
                <a:gd name="T4" fmla="*/ 683 w 1366"/>
                <a:gd name="T5" fmla="*/ 1366 h 1366"/>
                <a:gd name="T6" fmla="*/ 1366 w 1366"/>
                <a:gd name="T7" fmla="*/ 683 h 1366"/>
                <a:gd name="T8" fmla="*/ 683 w 1366"/>
                <a:gd name="T9" fmla="*/ 0 h 1366"/>
                <a:gd name="T10" fmla="*/ 683 w 1366"/>
                <a:gd name="T11" fmla="*/ 1238 h 1366"/>
                <a:gd name="T12" fmla="*/ 128 w 1366"/>
                <a:gd name="T13" fmla="*/ 684 h 1366"/>
                <a:gd name="T14" fmla="*/ 683 w 1366"/>
                <a:gd name="T15" fmla="*/ 131 h 1366"/>
                <a:gd name="T16" fmla="*/ 1238 w 1366"/>
                <a:gd name="T17" fmla="*/ 684 h 1366"/>
                <a:gd name="T18" fmla="*/ 683 w 1366"/>
                <a:gd name="T19" fmla="*/ 123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6" h="1366">
                  <a:moveTo>
                    <a:pt x="683" y="0"/>
                  </a:moveTo>
                  <a:cubicBezTo>
                    <a:pt x="306" y="0"/>
                    <a:pt x="0" y="306"/>
                    <a:pt x="0" y="683"/>
                  </a:cubicBezTo>
                  <a:cubicBezTo>
                    <a:pt x="0" y="1060"/>
                    <a:pt x="306" y="1366"/>
                    <a:pt x="683" y="1366"/>
                  </a:cubicBezTo>
                  <a:cubicBezTo>
                    <a:pt x="1060" y="1366"/>
                    <a:pt x="1366" y="1060"/>
                    <a:pt x="1366" y="683"/>
                  </a:cubicBezTo>
                  <a:cubicBezTo>
                    <a:pt x="1366" y="306"/>
                    <a:pt x="1060" y="0"/>
                    <a:pt x="683" y="0"/>
                  </a:cubicBezTo>
                  <a:close/>
                  <a:moveTo>
                    <a:pt x="683" y="1238"/>
                  </a:moveTo>
                  <a:cubicBezTo>
                    <a:pt x="376" y="1238"/>
                    <a:pt x="128" y="990"/>
                    <a:pt x="128" y="684"/>
                  </a:cubicBezTo>
                  <a:cubicBezTo>
                    <a:pt x="128" y="379"/>
                    <a:pt x="376" y="131"/>
                    <a:pt x="683" y="131"/>
                  </a:cubicBezTo>
                  <a:cubicBezTo>
                    <a:pt x="989" y="131"/>
                    <a:pt x="1238" y="379"/>
                    <a:pt x="1238" y="684"/>
                  </a:cubicBezTo>
                  <a:cubicBezTo>
                    <a:pt x="1238" y="990"/>
                    <a:pt x="989" y="1238"/>
                    <a:pt x="683"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Freeform: Shape 69">
              <a:extLst>
                <a:ext uri="{FF2B5EF4-FFF2-40B4-BE49-F238E27FC236}">
                  <a16:creationId xmlns:a16="http://schemas.microsoft.com/office/drawing/2014/main" id="{CFB83B1D-0632-4BF0-8E85-3DB450CAFCBB}"/>
                </a:ext>
              </a:extLst>
            </p:cNvPr>
            <p:cNvSpPr/>
            <p:nvPr/>
          </p:nvSpPr>
          <p:spPr bwMode="auto">
            <a:xfrm>
              <a:off x="1739901" y="1717676"/>
              <a:ext cx="231775" cy="231775"/>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48" name="Graphic 1">
            <a:extLst>
              <a:ext uri="{FF2B5EF4-FFF2-40B4-BE49-F238E27FC236}">
                <a16:creationId xmlns:a16="http://schemas.microsoft.com/office/drawing/2014/main" id="{494D9483-8519-4EDA-95AF-189016218092}"/>
              </a:ext>
              <a:ext uri="{C183D7F6-B498-43B3-948B-1728B52AA6E4}">
                <adec:decorative xmlns:adec="http://schemas.microsoft.com/office/drawing/2017/decorative" val="1"/>
              </a:ext>
            </a:extLst>
          </p:cNvPr>
          <p:cNvGrpSpPr>
            <a:grpSpLocks noChangeAspect="1"/>
          </p:cNvGrpSpPr>
          <p:nvPr/>
        </p:nvGrpSpPr>
        <p:grpSpPr>
          <a:xfrm>
            <a:off x="5460248" y="2834497"/>
            <a:ext cx="1133946" cy="1134830"/>
            <a:chOff x="2357717" y="7516899"/>
            <a:chExt cx="395683" cy="395992"/>
          </a:xfrm>
          <a:solidFill>
            <a:schemeClr val="accent1"/>
          </a:solidFill>
        </p:grpSpPr>
        <p:sp>
          <p:nvSpPr>
            <p:cNvPr id="49" name="Freeform: Shape 48">
              <a:extLst>
                <a:ext uri="{FF2B5EF4-FFF2-40B4-BE49-F238E27FC236}">
                  <a16:creationId xmlns:a16="http://schemas.microsoft.com/office/drawing/2014/main" id="{AD96D1F7-CF0B-44FF-9841-BD1DB740F15A}"/>
                </a:ext>
                <a:ext uri="{C183D7F6-B498-43B3-948B-1728B52AA6E4}">
                  <adec:decorative xmlns:adec="http://schemas.microsoft.com/office/drawing/2017/decorative" val="1"/>
                </a:ext>
              </a:extLst>
            </p:cNvPr>
            <p:cNvSpPr/>
            <p:nvPr/>
          </p:nvSpPr>
          <p:spPr>
            <a:xfrm>
              <a:off x="2357717" y="7641787"/>
              <a:ext cx="83155" cy="124887"/>
            </a:xfrm>
            <a:custGeom>
              <a:avLst/>
              <a:gdLst>
                <a:gd name="connsiteX0" fmla="*/ 41732 w 83155"/>
                <a:gd name="connsiteY0" fmla="*/ 0 h 124887"/>
                <a:gd name="connsiteX1" fmla="*/ 12365 w 83155"/>
                <a:gd name="connsiteY1" fmla="*/ 12365 h 124887"/>
                <a:gd name="connsiteX2" fmla="*/ 0 w 83155"/>
                <a:gd name="connsiteY2" fmla="*/ 41732 h 124887"/>
                <a:gd name="connsiteX3" fmla="*/ 0 w 83155"/>
                <a:gd name="connsiteY3" fmla="*/ 124888 h 124887"/>
                <a:gd name="connsiteX4" fmla="*/ 83155 w 83155"/>
                <a:gd name="connsiteY4" fmla="*/ 124888 h 124887"/>
                <a:gd name="connsiteX5" fmla="*/ 83155 w 83155"/>
                <a:gd name="connsiteY5" fmla="*/ 41732 h 124887"/>
                <a:gd name="connsiteX6" fmla="*/ 70790 w 83155"/>
                <a:gd name="connsiteY6" fmla="*/ 12365 h 124887"/>
                <a:gd name="connsiteX7" fmla="*/ 41732 w 83155"/>
                <a:gd name="connsiteY7" fmla="*/ 0 h 124887"/>
                <a:gd name="connsiteX8" fmla="*/ 41732 w 83155"/>
                <a:gd name="connsiteY8" fmla="*/ 93666 h 124887"/>
                <a:gd name="connsiteX9" fmla="*/ 35859 w 83155"/>
                <a:gd name="connsiteY9" fmla="*/ 91811 h 124887"/>
                <a:gd name="connsiteX10" fmla="*/ 32149 w 83155"/>
                <a:gd name="connsiteY10" fmla="*/ 87174 h 124887"/>
                <a:gd name="connsiteX11" fmla="*/ 31531 w 83155"/>
                <a:gd name="connsiteY11" fmla="*/ 81301 h 124887"/>
                <a:gd name="connsiteX12" fmla="*/ 34313 w 83155"/>
                <a:gd name="connsiteY12" fmla="*/ 76045 h 124887"/>
                <a:gd name="connsiteX13" fmla="*/ 39568 w 83155"/>
                <a:gd name="connsiteY13" fmla="*/ 73263 h 124887"/>
                <a:gd name="connsiteX14" fmla="*/ 45442 w 83155"/>
                <a:gd name="connsiteY14" fmla="*/ 73882 h 124887"/>
                <a:gd name="connsiteX15" fmla="*/ 50079 w 83155"/>
                <a:gd name="connsiteY15" fmla="*/ 77591 h 124887"/>
                <a:gd name="connsiteX16" fmla="*/ 51933 w 83155"/>
                <a:gd name="connsiteY16" fmla="*/ 83465 h 124887"/>
                <a:gd name="connsiteX17" fmla="*/ 48842 w 83155"/>
                <a:gd name="connsiteY17" fmla="*/ 90884 h 124887"/>
                <a:gd name="connsiteX18" fmla="*/ 41732 w 83155"/>
                <a:gd name="connsiteY18" fmla="*/ 93666 h 124887"/>
                <a:gd name="connsiteX19" fmla="*/ 20712 w 83155"/>
                <a:gd name="connsiteY19" fmla="*/ 41732 h 124887"/>
                <a:gd name="connsiteX20" fmla="*/ 26894 w 83155"/>
                <a:gd name="connsiteY20" fmla="*/ 26894 h 124887"/>
                <a:gd name="connsiteX21" fmla="*/ 41732 w 83155"/>
                <a:gd name="connsiteY21" fmla="*/ 20712 h 124887"/>
                <a:gd name="connsiteX22" fmla="*/ 56570 w 83155"/>
                <a:gd name="connsiteY22" fmla="*/ 26894 h 124887"/>
                <a:gd name="connsiteX23" fmla="*/ 62753 w 83155"/>
                <a:gd name="connsiteY23" fmla="*/ 41732 h 124887"/>
                <a:gd name="connsiteX24" fmla="*/ 20712 w 83155"/>
                <a:gd name="connsiteY24" fmla="*/ 41732 h 12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155" h="124887">
                  <a:moveTo>
                    <a:pt x="41732" y="0"/>
                  </a:moveTo>
                  <a:cubicBezTo>
                    <a:pt x="30604" y="0"/>
                    <a:pt x="20093" y="4328"/>
                    <a:pt x="12365" y="12365"/>
                  </a:cubicBezTo>
                  <a:cubicBezTo>
                    <a:pt x="4637" y="20093"/>
                    <a:pt x="309" y="30604"/>
                    <a:pt x="0" y="41732"/>
                  </a:cubicBezTo>
                  <a:lnTo>
                    <a:pt x="0" y="124888"/>
                  </a:lnTo>
                  <a:lnTo>
                    <a:pt x="83155" y="124888"/>
                  </a:lnTo>
                  <a:lnTo>
                    <a:pt x="83155" y="41732"/>
                  </a:lnTo>
                  <a:cubicBezTo>
                    <a:pt x="83155" y="30604"/>
                    <a:pt x="78828" y="20093"/>
                    <a:pt x="70790" y="12365"/>
                  </a:cubicBezTo>
                  <a:cubicBezTo>
                    <a:pt x="63371" y="4637"/>
                    <a:pt x="52861" y="0"/>
                    <a:pt x="41732" y="0"/>
                  </a:cubicBezTo>
                  <a:close/>
                  <a:moveTo>
                    <a:pt x="41732" y="93666"/>
                  </a:moveTo>
                  <a:cubicBezTo>
                    <a:pt x="39568" y="93666"/>
                    <a:pt x="37714" y="93047"/>
                    <a:pt x="35859" y="91811"/>
                  </a:cubicBezTo>
                  <a:cubicBezTo>
                    <a:pt x="34004" y="90574"/>
                    <a:pt x="32767" y="89029"/>
                    <a:pt x="32149" y="87174"/>
                  </a:cubicBezTo>
                  <a:cubicBezTo>
                    <a:pt x="31222" y="85319"/>
                    <a:pt x="31222" y="83155"/>
                    <a:pt x="31531" y="81301"/>
                  </a:cubicBezTo>
                  <a:cubicBezTo>
                    <a:pt x="31840" y="79137"/>
                    <a:pt x="33077" y="77282"/>
                    <a:pt x="34313" y="76045"/>
                  </a:cubicBezTo>
                  <a:cubicBezTo>
                    <a:pt x="35550" y="74809"/>
                    <a:pt x="37714" y="73572"/>
                    <a:pt x="39568" y="73263"/>
                  </a:cubicBezTo>
                  <a:cubicBezTo>
                    <a:pt x="41732" y="72954"/>
                    <a:pt x="43587" y="72954"/>
                    <a:pt x="45442" y="73882"/>
                  </a:cubicBezTo>
                  <a:cubicBezTo>
                    <a:pt x="47297" y="74809"/>
                    <a:pt x="48842" y="76045"/>
                    <a:pt x="50079" y="77591"/>
                  </a:cubicBezTo>
                  <a:cubicBezTo>
                    <a:pt x="51315" y="79446"/>
                    <a:pt x="51933" y="81301"/>
                    <a:pt x="51933" y="83465"/>
                  </a:cubicBezTo>
                  <a:cubicBezTo>
                    <a:pt x="51933" y="86247"/>
                    <a:pt x="50697" y="89029"/>
                    <a:pt x="48842" y="90884"/>
                  </a:cubicBezTo>
                  <a:cubicBezTo>
                    <a:pt x="46987" y="92738"/>
                    <a:pt x="44514" y="93666"/>
                    <a:pt x="41732" y="93666"/>
                  </a:cubicBezTo>
                  <a:close/>
                  <a:moveTo>
                    <a:pt x="20712" y="41732"/>
                  </a:moveTo>
                  <a:cubicBezTo>
                    <a:pt x="20712" y="36168"/>
                    <a:pt x="22875" y="30913"/>
                    <a:pt x="26894" y="26894"/>
                  </a:cubicBezTo>
                  <a:cubicBezTo>
                    <a:pt x="30913" y="22875"/>
                    <a:pt x="36168" y="20712"/>
                    <a:pt x="41732" y="20712"/>
                  </a:cubicBezTo>
                  <a:cubicBezTo>
                    <a:pt x="47297" y="20712"/>
                    <a:pt x="52552" y="22875"/>
                    <a:pt x="56570" y="26894"/>
                  </a:cubicBezTo>
                  <a:cubicBezTo>
                    <a:pt x="60589" y="30913"/>
                    <a:pt x="62753" y="36168"/>
                    <a:pt x="62753" y="41732"/>
                  </a:cubicBezTo>
                  <a:lnTo>
                    <a:pt x="20712" y="41732"/>
                  </a:lnTo>
                  <a:close/>
                </a:path>
              </a:pathLst>
            </a:custGeom>
            <a:solidFill>
              <a:srgbClr val="000000"/>
            </a:solidFill>
            <a:ln w="309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DCED861-185A-44D5-9161-EF5FC68F6136}"/>
                </a:ext>
                <a:ext uri="{C183D7F6-B498-43B3-948B-1728B52AA6E4}">
                  <adec:decorative xmlns:adec="http://schemas.microsoft.com/office/drawing/2017/decorative" val="1"/>
                </a:ext>
              </a:extLst>
            </p:cNvPr>
            <p:cNvSpPr/>
            <p:nvPr/>
          </p:nvSpPr>
          <p:spPr>
            <a:xfrm>
              <a:off x="2482914" y="7621075"/>
              <a:ext cx="187331" cy="197841"/>
            </a:xfrm>
            <a:custGeom>
              <a:avLst/>
              <a:gdLst>
                <a:gd name="connsiteX0" fmla="*/ 187331 w 187331"/>
                <a:gd name="connsiteY0" fmla="*/ 0 h 197841"/>
                <a:gd name="connsiteX1" fmla="*/ 0 w 187331"/>
                <a:gd name="connsiteY1" fmla="*/ 0 h 197841"/>
                <a:gd name="connsiteX2" fmla="*/ 0 w 187331"/>
                <a:gd name="connsiteY2" fmla="*/ 197842 h 197841"/>
                <a:gd name="connsiteX3" fmla="*/ 187331 w 187331"/>
                <a:gd name="connsiteY3" fmla="*/ 197842 h 197841"/>
                <a:gd name="connsiteX4" fmla="*/ 187331 w 187331"/>
                <a:gd name="connsiteY4" fmla="*/ 0 h 19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331" h="197841">
                  <a:moveTo>
                    <a:pt x="187331" y="0"/>
                  </a:moveTo>
                  <a:lnTo>
                    <a:pt x="0" y="0"/>
                  </a:lnTo>
                  <a:lnTo>
                    <a:pt x="0" y="197842"/>
                  </a:lnTo>
                  <a:lnTo>
                    <a:pt x="187331" y="197842"/>
                  </a:lnTo>
                  <a:lnTo>
                    <a:pt x="187331" y="0"/>
                  </a:lnTo>
                  <a:close/>
                </a:path>
              </a:pathLst>
            </a:custGeom>
            <a:solidFill>
              <a:srgbClr val="0078D4"/>
            </a:solidFill>
            <a:ln w="309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063F75A-FCD1-49B0-8B94-E13C49D36B36}"/>
                </a:ext>
                <a:ext uri="{C183D7F6-B498-43B3-948B-1728B52AA6E4}">
                  <adec:decorative xmlns:adec="http://schemas.microsoft.com/office/drawing/2017/decorative" val="1"/>
                </a:ext>
              </a:extLst>
            </p:cNvPr>
            <p:cNvSpPr/>
            <p:nvPr/>
          </p:nvSpPr>
          <p:spPr>
            <a:xfrm>
              <a:off x="2461893" y="7637459"/>
              <a:ext cx="249775" cy="154254"/>
            </a:xfrm>
            <a:custGeom>
              <a:avLst/>
              <a:gdLst>
                <a:gd name="connsiteX0" fmla="*/ 185167 w 249775"/>
                <a:gd name="connsiteY0" fmla="*/ 68935 h 154254"/>
                <a:gd name="connsiteX1" fmla="*/ 168784 w 249775"/>
                <a:gd name="connsiteY1" fmla="*/ 85319 h 154254"/>
                <a:gd name="connsiteX2" fmla="*/ 145908 w 249775"/>
                <a:gd name="connsiteY2" fmla="*/ 62444 h 154254"/>
                <a:gd name="connsiteX3" fmla="*/ 104176 w 249775"/>
                <a:gd name="connsiteY3" fmla="*/ 104176 h 154254"/>
                <a:gd name="connsiteX4" fmla="*/ 104176 w 249775"/>
                <a:gd name="connsiteY4" fmla="*/ 0 h 154254"/>
                <a:gd name="connsiteX5" fmla="*/ 37404 w 249775"/>
                <a:gd name="connsiteY5" fmla="*/ 66772 h 154254"/>
                <a:gd name="connsiteX6" fmla="*/ 0 w 249775"/>
                <a:gd name="connsiteY6" fmla="*/ 66772 h 154254"/>
                <a:gd name="connsiteX7" fmla="*/ 0 w 249775"/>
                <a:gd name="connsiteY7" fmla="*/ 87483 h 154254"/>
                <a:gd name="connsiteX8" fmla="*/ 46060 w 249775"/>
                <a:gd name="connsiteY8" fmla="*/ 87483 h 154254"/>
                <a:gd name="connsiteX9" fmla="*/ 83465 w 249775"/>
                <a:gd name="connsiteY9" fmla="*/ 50079 h 154254"/>
                <a:gd name="connsiteX10" fmla="*/ 83465 w 249775"/>
                <a:gd name="connsiteY10" fmla="*/ 154255 h 154254"/>
                <a:gd name="connsiteX11" fmla="*/ 145908 w 249775"/>
                <a:gd name="connsiteY11" fmla="*/ 91811 h 154254"/>
                <a:gd name="connsiteX12" fmla="*/ 168784 w 249775"/>
                <a:gd name="connsiteY12" fmla="*/ 114686 h 154254"/>
                <a:gd name="connsiteX13" fmla="*/ 193823 w 249775"/>
                <a:gd name="connsiteY13" fmla="*/ 89647 h 154254"/>
                <a:gd name="connsiteX14" fmla="*/ 249775 w 249775"/>
                <a:gd name="connsiteY14" fmla="*/ 89647 h 154254"/>
                <a:gd name="connsiteX15" fmla="*/ 249775 w 249775"/>
                <a:gd name="connsiteY15" fmla="*/ 68935 h 154254"/>
                <a:gd name="connsiteX16" fmla="*/ 185167 w 249775"/>
                <a:gd name="connsiteY16" fmla="*/ 68935 h 15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775" h="154254">
                  <a:moveTo>
                    <a:pt x="185167" y="68935"/>
                  </a:moveTo>
                  <a:lnTo>
                    <a:pt x="168784" y="85319"/>
                  </a:lnTo>
                  <a:lnTo>
                    <a:pt x="145908" y="62444"/>
                  </a:lnTo>
                  <a:lnTo>
                    <a:pt x="104176" y="104176"/>
                  </a:lnTo>
                  <a:lnTo>
                    <a:pt x="104176" y="0"/>
                  </a:lnTo>
                  <a:lnTo>
                    <a:pt x="37404" y="66772"/>
                  </a:lnTo>
                  <a:lnTo>
                    <a:pt x="0" y="66772"/>
                  </a:lnTo>
                  <a:lnTo>
                    <a:pt x="0" y="87483"/>
                  </a:lnTo>
                  <a:lnTo>
                    <a:pt x="46060" y="87483"/>
                  </a:lnTo>
                  <a:lnTo>
                    <a:pt x="83465" y="50079"/>
                  </a:lnTo>
                  <a:lnTo>
                    <a:pt x="83465" y="154255"/>
                  </a:lnTo>
                  <a:lnTo>
                    <a:pt x="145908" y="91811"/>
                  </a:lnTo>
                  <a:lnTo>
                    <a:pt x="168784" y="114686"/>
                  </a:lnTo>
                  <a:lnTo>
                    <a:pt x="193823" y="89647"/>
                  </a:lnTo>
                  <a:lnTo>
                    <a:pt x="249775" y="89647"/>
                  </a:lnTo>
                  <a:lnTo>
                    <a:pt x="249775" y="68935"/>
                  </a:lnTo>
                  <a:lnTo>
                    <a:pt x="185167" y="68935"/>
                  </a:lnTo>
                  <a:close/>
                </a:path>
              </a:pathLst>
            </a:custGeom>
            <a:solidFill>
              <a:srgbClr val="000000"/>
            </a:solidFill>
            <a:ln w="309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D0ACC89-4324-48A6-BD38-09B749594047}"/>
                </a:ext>
                <a:ext uri="{C183D7F6-B498-43B3-948B-1728B52AA6E4}">
                  <adec:decorative xmlns:adec="http://schemas.microsoft.com/office/drawing/2017/decorative" val="1"/>
                </a:ext>
              </a:extLst>
            </p:cNvPr>
            <p:cNvSpPr/>
            <p:nvPr/>
          </p:nvSpPr>
          <p:spPr>
            <a:xfrm>
              <a:off x="2638714" y="7776876"/>
              <a:ext cx="21020" cy="21020"/>
            </a:xfrm>
            <a:custGeom>
              <a:avLst/>
              <a:gdLst>
                <a:gd name="connsiteX0" fmla="*/ 10510 w 21020"/>
                <a:gd name="connsiteY0" fmla="*/ 21021 h 21020"/>
                <a:gd name="connsiteX1" fmla="*/ 21021 w 21020"/>
                <a:gd name="connsiteY1" fmla="*/ 10510 h 21020"/>
                <a:gd name="connsiteX2" fmla="*/ 10510 w 21020"/>
                <a:gd name="connsiteY2" fmla="*/ 0 h 21020"/>
                <a:gd name="connsiteX3" fmla="*/ 0 w 21020"/>
                <a:gd name="connsiteY3" fmla="*/ 10510 h 21020"/>
                <a:gd name="connsiteX4" fmla="*/ 10510 w 21020"/>
                <a:gd name="connsiteY4" fmla="*/ 21021 h 21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0" h="21020">
                  <a:moveTo>
                    <a:pt x="10510" y="21021"/>
                  </a:moveTo>
                  <a:cubicBezTo>
                    <a:pt x="16384" y="21021"/>
                    <a:pt x="21021" y="16384"/>
                    <a:pt x="21021" y="10510"/>
                  </a:cubicBezTo>
                  <a:cubicBezTo>
                    <a:pt x="21021" y="4637"/>
                    <a:pt x="16384" y="0"/>
                    <a:pt x="10510" y="0"/>
                  </a:cubicBezTo>
                  <a:cubicBezTo>
                    <a:pt x="4637" y="0"/>
                    <a:pt x="0" y="4637"/>
                    <a:pt x="0" y="10510"/>
                  </a:cubicBezTo>
                  <a:cubicBezTo>
                    <a:pt x="309" y="16384"/>
                    <a:pt x="4946" y="21021"/>
                    <a:pt x="10510" y="21021"/>
                  </a:cubicBezTo>
                  <a:close/>
                </a:path>
              </a:pathLst>
            </a:custGeom>
            <a:solidFill>
              <a:srgbClr val="50E6FF"/>
            </a:solidFill>
            <a:ln w="309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F25EE4A-A9FF-4A8B-86F4-E23F5336EDCA}"/>
                </a:ext>
                <a:ext uri="{C183D7F6-B498-43B3-948B-1728B52AA6E4}">
                  <adec:decorative xmlns:adec="http://schemas.microsoft.com/office/drawing/2017/decorative" val="1"/>
                </a:ext>
              </a:extLst>
            </p:cNvPr>
            <p:cNvSpPr/>
            <p:nvPr/>
          </p:nvSpPr>
          <p:spPr>
            <a:xfrm>
              <a:off x="2597291" y="7776876"/>
              <a:ext cx="21020" cy="21020"/>
            </a:xfrm>
            <a:custGeom>
              <a:avLst/>
              <a:gdLst>
                <a:gd name="connsiteX0" fmla="*/ 10510 w 21020"/>
                <a:gd name="connsiteY0" fmla="*/ 21021 h 21020"/>
                <a:gd name="connsiteX1" fmla="*/ 21021 w 21020"/>
                <a:gd name="connsiteY1" fmla="*/ 10510 h 21020"/>
                <a:gd name="connsiteX2" fmla="*/ 10510 w 21020"/>
                <a:gd name="connsiteY2" fmla="*/ 0 h 21020"/>
                <a:gd name="connsiteX3" fmla="*/ 0 w 21020"/>
                <a:gd name="connsiteY3" fmla="*/ 10510 h 21020"/>
                <a:gd name="connsiteX4" fmla="*/ 10510 w 21020"/>
                <a:gd name="connsiteY4" fmla="*/ 21021 h 21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0" h="21020">
                  <a:moveTo>
                    <a:pt x="10510" y="21021"/>
                  </a:moveTo>
                  <a:cubicBezTo>
                    <a:pt x="16384" y="21021"/>
                    <a:pt x="21021" y="16384"/>
                    <a:pt x="21021" y="10510"/>
                  </a:cubicBezTo>
                  <a:cubicBezTo>
                    <a:pt x="21021" y="4637"/>
                    <a:pt x="16384" y="0"/>
                    <a:pt x="10510" y="0"/>
                  </a:cubicBezTo>
                  <a:cubicBezTo>
                    <a:pt x="4637" y="0"/>
                    <a:pt x="0" y="4637"/>
                    <a:pt x="0" y="10510"/>
                  </a:cubicBezTo>
                  <a:cubicBezTo>
                    <a:pt x="0" y="16384"/>
                    <a:pt x="4637" y="21021"/>
                    <a:pt x="10510" y="21021"/>
                  </a:cubicBezTo>
                  <a:close/>
                </a:path>
              </a:pathLst>
            </a:custGeom>
            <a:solidFill>
              <a:srgbClr val="50E6FF"/>
            </a:solidFill>
            <a:ln w="309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3AFB2B9-2E24-48B4-9AC1-8394C3CADC40}"/>
                </a:ext>
                <a:ext uri="{C183D7F6-B498-43B3-948B-1728B52AA6E4}">
                  <adec:decorative xmlns:adec="http://schemas.microsoft.com/office/drawing/2017/decorative" val="1"/>
                </a:ext>
              </a:extLst>
            </p:cNvPr>
            <p:cNvSpPr/>
            <p:nvPr/>
          </p:nvSpPr>
          <p:spPr>
            <a:xfrm>
              <a:off x="2399449" y="7516899"/>
              <a:ext cx="353951" cy="395992"/>
            </a:xfrm>
            <a:custGeom>
              <a:avLst/>
              <a:gdLst>
                <a:gd name="connsiteX0" fmla="*/ 0 w 353951"/>
                <a:gd name="connsiteY0" fmla="*/ 0 h 395992"/>
                <a:gd name="connsiteX1" fmla="*/ 0 w 353951"/>
                <a:gd name="connsiteY1" fmla="*/ 104176 h 395992"/>
                <a:gd name="connsiteX2" fmla="*/ 41732 w 353951"/>
                <a:gd name="connsiteY2" fmla="*/ 104176 h 395992"/>
                <a:gd name="connsiteX3" fmla="*/ 41732 w 353951"/>
                <a:gd name="connsiteY3" fmla="*/ 41732 h 395992"/>
                <a:gd name="connsiteX4" fmla="*/ 312528 w 353951"/>
                <a:gd name="connsiteY4" fmla="*/ 41732 h 395992"/>
                <a:gd name="connsiteX5" fmla="*/ 312528 w 353951"/>
                <a:gd name="connsiteY5" fmla="*/ 354260 h 395992"/>
                <a:gd name="connsiteX6" fmla="*/ 41732 w 353951"/>
                <a:gd name="connsiteY6" fmla="*/ 354260 h 395992"/>
                <a:gd name="connsiteX7" fmla="*/ 41732 w 353951"/>
                <a:gd name="connsiteY7" fmla="*/ 271105 h 395992"/>
                <a:gd name="connsiteX8" fmla="*/ 0 w 353951"/>
                <a:gd name="connsiteY8" fmla="*/ 271105 h 395992"/>
                <a:gd name="connsiteX9" fmla="*/ 0 w 353951"/>
                <a:gd name="connsiteY9" fmla="*/ 395993 h 395992"/>
                <a:gd name="connsiteX10" fmla="*/ 353951 w 353951"/>
                <a:gd name="connsiteY10" fmla="*/ 395993 h 395992"/>
                <a:gd name="connsiteX11" fmla="*/ 353951 w 353951"/>
                <a:gd name="connsiteY11" fmla="*/ 309 h 395992"/>
                <a:gd name="connsiteX12" fmla="*/ 0 w 353951"/>
                <a:gd name="connsiteY12" fmla="*/ 309 h 39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951" h="395992">
                  <a:moveTo>
                    <a:pt x="0" y="0"/>
                  </a:moveTo>
                  <a:lnTo>
                    <a:pt x="0" y="104176"/>
                  </a:lnTo>
                  <a:lnTo>
                    <a:pt x="41732" y="104176"/>
                  </a:lnTo>
                  <a:lnTo>
                    <a:pt x="41732" y="41732"/>
                  </a:lnTo>
                  <a:lnTo>
                    <a:pt x="312528" y="41732"/>
                  </a:lnTo>
                  <a:lnTo>
                    <a:pt x="312528" y="354260"/>
                  </a:lnTo>
                  <a:lnTo>
                    <a:pt x="41732" y="354260"/>
                  </a:lnTo>
                  <a:lnTo>
                    <a:pt x="41732" y="271105"/>
                  </a:lnTo>
                  <a:lnTo>
                    <a:pt x="0" y="271105"/>
                  </a:lnTo>
                  <a:lnTo>
                    <a:pt x="0" y="395993"/>
                  </a:lnTo>
                  <a:lnTo>
                    <a:pt x="353951" y="395993"/>
                  </a:lnTo>
                  <a:lnTo>
                    <a:pt x="353951" y="309"/>
                  </a:lnTo>
                  <a:lnTo>
                    <a:pt x="0" y="309"/>
                  </a:lnTo>
                  <a:close/>
                </a:path>
              </a:pathLst>
            </a:custGeom>
            <a:solidFill>
              <a:srgbClr val="000000"/>
            </a:solidFill>
            <a:ln w="3091" cap="flat">
              <a:noFill/>
              <a:prstDash val="solid"/>
              <a:miter/>
            </a:ln>
          </p:spPr>
          <p:txBody>
            <a:bodyPr rtlCol="0" anchor="ctr"/>
            <a:lstStyle/>
            <a:p>
              <a:endParaRPr lang="en-US"/>
            </a:p>
          </p:txBody>
        </p:sp>
      </p:grpSp>
      <p:sp>
        <p:nvSpPr>
          <p:cNvPr id="36" name="Content Placeholder 2">
            <a:extLst>
              <a:ext uri="{FF2B5EF4-FFF2-40B4-BE49-F238E27FC236}">
                <a16:creationId xmlns:a16="http://schemas.microsoft.com/office/drawing/2014/main" id="{5A5BEB93-8D63-DB46-A8C1-C33D40DBFEDE}"/>
              </a:ext>
            </a:extLst>
          </p:cNvPr>
          <p:cNvSpPr txBox="1">
            <a:spLocks/>
          </p:cNvSpPr>
          <p:nvPr/>
        </p:nvSpPr>
        <p:spPr>
          <a:xfrm>
            <a:off x="1448332" y="2017053"/>
            <a:ext cx="1521351" cy="25115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39">
              <a:spcBef>
                <a:spcPts val="0"/>
              </a:spcBef>
              <a:spcAft>
                <a:spcPts val="2448"/>
              </a:spcAft>
              <a:buSzTx/>
              <a:buFont typeface="Wingdings" panose="05000000000000000000" pitchFamily="2" charset="2"/>
              <a:buNone/>
              <a:defRPr/>
            </a:pPr>
            <a:r>
              <a:rPr lang="en-US" sz="1800" b="1" kern="0" dirty="0">
                <a:solidFill>
                  <a:schemeClr val="bg1"/>
                </a:solidFill>
                <a:latin typeface="Segoe UI Semibold" panose="020B0502040204020203" pitchFamily="34" charset="0"/>
                <a:ea typeface="Segoe UI Semilight" charset="0"/>
                <a:cs typeface="Segoe UI Semibold" panose="020B0502040204020203" pitchFamily="34" charset="0"/>
              </a:rPr>
              <a:t>Built-in AI</a:t>
            </a:r>
          </a:p>
        </p:txBody>
      </p:sp>
      <p:sp>
        <p:nvSpPr>
          <p:cNvPr id="37" name="Content Placeholder 4">
            <a:extLst>
              <a:ext uri="{FF2B5EF4-FFF2-40B4-BE49-F238E27FC236}">
                <a16:creationId xmlns:a16="http://schemas.microsoft.com/office/drawing/2014/main" id="{63E84A7A-764B-AB47-9DCC-AFD3C32FAA85}"/>
              </a:ext>
            </a:extLst>
          </p:cNvPr>
          <p:cNvSpPr txBox="1">
            <a:spLocks/>
          </p:cNvSpPr>
          <p:nvPr/>
        </p:nvSpPr>
        <p:spPr>
          <a:xfrm>
            <a:off x="616261" y="4187264"/>
            <a:ext cx="3352801" cy="12618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SzTx/>
              <a:buFont typeface="Wingdings" panose="05000000000000000000" pitchFamily="2" charset="2"/>
              <a:buNone/>
              <a:defRPr/>
            </a:pPr>
            <a:r>
              <a:rPr lang="en-US" sz="1200" dirty="0">
                <a:solidFill>
                  <a:prstClr val="black"/>
                </a:solidFill>
                <a:latin typeface="Segoe UI"/>
                <a:cs typeface="+mn-cs"/>
              </a:rPr>
              <a:t>Automatic tuning continuously improves performance and optimizes resource usage</a:t>
            </a:r>
          </a:p>
          <a:p>
            <a:pPr marL="0" indent="0">
              <a:spcBef>
                <a:spcPts val="0"/>
              </a:spcBef>
              <a:spcAft>
                <a:spcPts val="600"/>
              </a:spcAft>
              <a:buSzTx/>
              <a:buFont typeface="Wingdings" panose="05000000000000000000" pitchFamily="2" charset="2"/>
              <a:buNone/>
              <a:defRPr/>
            </a:pPr>
            <a:r>
              <a:rPr lang="en-US" sz="1200" dirty="0">
                <a:solidFill>
                  <a:prstClr val="black"/>
                </a:solidFill>
                <a:latin typeface="Segoe UI"/>
                <a:cs typeface="+mn-cs"/>
              </a:rPr>
              <a:t>Intelligent query processing improves workload performance with minimal implementation effort</a:t>
            </a:r>
          </a:p>
          <a:p>
            <a:pPr marL="0" indent="0">
              <a:spcBef>
                <a:spcPts val="0"/>
              </a:spcBef>
              <a:spcAft>
                <a:spcPts val="600"/>
              </a:spcAft>
              <a:buSzTx/>
              <a:buFont typeface="Wingdings" panose="05000000000000000000" pitchFamily="2" charset="2"/>
              <a:buNone/>
              <a:defRPr/>
            </a:pPr>
            <a:r>
              <a:rPr lang="en-US" sz="1200" dirty="0">
                <a:solidFill>
                  <a:prstClr val="black"/>
                </a:solidFill>
                <a:latin typeface="Segoe UI"/>
                <a:cs typeface="+mn-cs"/>
              </a:rPr>
              <a:t>Intelligent insights detects disruptive events and analyzes performance degradations </a:t>
            </a:r>
          </a:p>
        </p:txBody>
      </p:sp>
      <p:sp>
        <p:nvSpPr>
          <p:cNvPr id="38" name="Content Placeholder 5">
            <a:extLst>
              <a:ext uri="{FF2B5EF4-FFF2-40B4-BE49-F238E27FC236}">
                <a16:creationId xmlns:a16="http://schemas.microsoft.com/office/drawing/2014/main" id="{8F2886C8-09BC-E242-A592-E9E9C74CAE1B}"/>
              </a:ext>
            </a:extLst>
          </p:cNvPr>
          <p:cNvSpPr txBox="1">
            <a:spLocks/>
          </p:cNvSpPr>
          <p:nvPr/>
        </p:nvSpPr>
        <p:spPr>
          <a:xfrm>
            <a:off x="4772688" y="2017053"/>
            <a:ext cx="2729548" cy="3673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39">
              <a:spcBef>
                <a:spcPts val="0"/>
              </a:spcBef>
              <a:spcAft>
                <a:spcPts val="2448"/>
              </a:spcAft>
              <a:buSzTx/>
              <a:buFont typeface="Wingdings" panose="05000000000000000000" pitchFamily="2" charset="2"/>
              <a:buNone/>
              <a:defRPr/>
            </a:pPr>
            <a:r>
              <a:rPr lang="en-US" sz="1800" b="1" kern="0" dirty="0">
                <a:solidFill>
                  <a:schemeClr val="bg1"/>
                </a:solidFill>
                <a:latin typeface="Segoe UI Semibold" panose="020B0502040204020203" pitchFamily="34" charset="0"/>
                <a:ea typeface="Segoe UI Semilight" charset="0"/>
                <a:cs typeface="Segoe UI Semibold" panose="020B0502040204020203" pitchFamily="34" charset="0"/>
              </a:rPr>
              <a:t>Advanced data security</a:t>
            </a:r>
          </a:p>
        </p:txBody>
      </p:sp>
      <p:sp>
        <p:nvSpPr>
          <p:cNvPr id="39" name="Content Placeholder 6">
            <a:extLst>
              <a:ext uri="{FF2B5EF4-FFF2-40B4-BE49-F238E27FC236}">
                <a16:creationId xmlns:a16="http://schemas.microsoft.com/office/drawing/2014/main" id="{15B29F20-FD8D-D344-AF20-62BC22CBA556}"/>
              </a:ext>
            </a:extLst>
          </p:cNvPr>
          <p:cNvSpPr txBox="1">
            <a:spLocks/>
          </p:cNvSpPr>
          <p:nvPr/>
        </p:nvSpPr>
        <p:spPr>
          <a:xfrm>
            <a:off x="4405746" y="4169609"/>
            <a:ext cx="3387428" cy="152349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Advanced threat protection detects anomalous database activities that could pose threats</a:t>
            </a:r>
          </a:p>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Vulnerability assessment discovers potential gaps and provides remediation steps</a:t>
            </a:r>
          </a:p>
          <a:p>
            <a:pPr marL="0" indent="0">
              <a:spcBef>
                <a:spcPts val="0"/>
              </a:spcBef>
              <a:spcAft>
                <a:spcPts val="600"/>
              </a:spcAft>
              <a:buSzTx/>
              <a:buFont typeface="Wingdings" panose="05000000000000000000" pitchFamily="2" charset="2"/>
              <a:buNone/>
              <a:defRPr/>
            </a:pPr>
            <a:r>
              <a:rPr lang="en-US" sz="1200" dirty="0">
                <a:solidFill>
                  <a:prstClr val="black"/>
                </a:solidFill>
                <a:latin typeface="Segoe UI"/>
                <a:cs typeface="+mn-cs"/>
              </a:rPr>
              <a:t>SQL Database ledger enables tamper-evident, cryptographic verification</a:t>
            </a:r>
          </a:p>
          <a:p>
            <a:pPr marL="0" indent="0">
              <a:spcBef>
                <a:spcPts val="0"/>
              </a:spcBef>
              <a:spcAft>
                <a:spcPts val="600"/>
              </a:spcAft>
              <a:buSzTx/>
              <a:buFont typeface="Wingdings" panose="05000000000000000000" pitchFamily="2" charset="2"/>
              <a:buNone/>
              <a:defRPr/>
            </a:pPr>
            <a:r>
              <a:rPr lang="en-US" sz="1200" dirty="0">
                <a:solidFill>
                  <a:prstClr val="black"/>
                </a:solidFill>
                <a:latin typeface="Segoe UI"/>
                <a:cs typeface="+mn-cs"/>
              </a:rPr>
              <a:t>Meets the most stringent compliance standards</a:t>
            </a:r>
          </a:p>
        </p:txBody>
      </p:sp>
      <p:sp>
        <p:nvSpPr>
          <p:cNvPr id="40" name="Content Placeholder 7">
            <a:extLst>
              <a:ext uri="{FF2B5EF4-FFF2-40B4-BE49-F238E27FC236}">
                <a16:creationId xmlns:a16="http://schemas.microsoft.com/office/drawing/2014/main" id="{D09D5343-DC13-4E49-88B1-02F76C58346C}"/>
              </a:ext>
            </a:extLst>
          </p:cNvPr>
          <p:cNvSpPr txBox="1">
            <a:spLocks/>
          </p:cNvSpPr>
          <p:nvPr/>
        </p:nvSpPr>
        <p:spPr>
          <a:xfrm>
            <a:off x="8645236" y="2017053"/>
            <a:ext cx="2512047" cy="3492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39">
              <a:spcBef>
                <a:spcPts val="0"/>
              </a:spcBef>
              <a:spcAft>
                <a:spcPts val="2448"/>
              </a:spcAft>
              <a:buSzTx/>
              <a:buFont typeface="Wingdings" panose="05000000000000000000" pitchFamily="2" charset="2"/>
              <a:buNone/>
              <a:defRPr/>
            </a:pPr>
            <a:r>
              <a:rPr lang="en-US" sz="1800" b="1" kern="0" dirty="0">
                <a:solidFill>
                  <a:schemeClr val="bg1"/>
                </a:solidFill>
                <a:latin typeface="Segoe UI Semibold" panose="020B0502040204020203" pitchFamily="34" charset="0"/>
                <a:ea typeface="Segoe UI Semilight" charset="0"/>
                <a:cs typeface="Segoe UI Semibold" panose="020B0502040204020203" pitchFamily="34" charset="0"/>
              </a:rPr>
              <a:t>Always On reliability</a:t>
            </a:r>
          </a:p>
        </p:txBody>
      </p:sp>
      <p:sp>
        <p:nvSpPr>
          <p:cNvPr id="55" name="Content Placeholder 8">
            <a:extLst>
              <a:ext uri="{FF2B5EF4-FFF2-40B4-BE49-F238E27FC236}">
                <a16:creationId xmlns:a16="http://schemas.microsoft.com/office/drawing/2014/main" id="{2FBE422D-8E91-B047-A9CC-E61B699E498C}"/>
              </a:ext>
            </a:extLst>
          </p:cNvPr>
          <p:cNvSpPr txBox="1">
            <a:spLocks/>
          </p:cNvSpPr>
          <p:nvPr/>
        </p:nvSpPr>
        <p:spPr>
          <a:xfrm>
            <a:off x="8196427" y="4182309"/>
            <a:ext cx="3212569" cy="142030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Built-in high availability with auto-failover groups powered by Always On technology</a:t>
            </a:r>
          </a:p>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Industry-leading availability SLA up to 99.995% for zone-redundant deployments</a:t>
            </a:r>
          </a:p>
          <a:p>
            <a:pPr marL="0" indent="0">
              <a:spcBef>
                <a:spcPts val="0"/>
              </a:spcBef>
              <a:spcAft>
                <a:spcPts val="600"/>
              </a:spcAft>
              <a:buSzTx/>
              <a:buFont typeface="Wingdings" panose="05000000000000000000" pitchFamily="2" charset="2"/>
              <a:buNone/>
            </a:pPr>
            <a:r>
              <a:rPr lang="en-US" sz="1200" dirty="0">
                <a:solidFill>
                  <a:prstClr val="black"/>
                </a:solidFill>
                <a:latin typeface="Segoe UI"/>
                <a:cs typeface="+mn-cs"/>
              </a:rPr>
              <a:t>Automated backups and point-in-time restore up to 35 days</a:t>
            </a:r>
          </a:p>
        </p:txBody>
      </p:sp>
      <p:grpSp>
        <p:nvGrpSpPr>
          <p:cNvPr id="56" name="Group 55">
            <a:extLst>
              <a:ext uri="{FF2B5EF4-FFF2-40B4-BE49-F238E27FC236}">
                <a16:creationId xmlns:a16="http://schemas.microsoft.com/office/drawing/2014/main" id="{8F77A5E8-161C-EF4F-A139-584EC3EFDC6F}"/>
              </a:ext>
              <a:ext uri="{C183D7F6-B498-43B3-948B-1728B52AA6E4}">
                <adec:decorative xmlns:adec="http://schemas.microsoft.com/office/drawing/2017/decorative" val="1"/>
              </a:ext>
            </a:extLst>
          </p:cNvPr>
          <p:cNvGrpSpPr/>
          <p:nvPr/>
        </p:nvGrpSpPr>
        <p:grpSpPr>
          <a:xfrm>
            <a:off x="9087609" y="2862007"/>
            <a:ext cx="1835495" cy="1076605"/>
            <a:chOff x="9347508" y="2124820"/>
            <a:chExt cx="1281304" cy="751546"/>
          </a:xfrm>
        </p:grpSpPr>
        <p:sp>
          <p:nvSpPr>
            <p:cNvPr id="57" name="Freeform 182">
              <a:extLst>
                <a:ext uri="{FF2B5EF4-FFF2-40B4-BE49-F238E27FC236}">
                  <a16:creationId xmlns:a16="http://schemas.microsoft.com/office/drawing/2014/main" id="{663D627F-3ACF-5941-9D2C-487CDFEF2611}"/>
                </a:ext>
                <a:ext uri="{C183D7F6-B498-43B3-948B-1728B52AA6E4}">
                  <adec:decorative xmlns:adec="http://schemas.microsoft.com/office/drawing/2017/decorative" val="1"/>
                </a:ext>
              </a:extLst>
            </p:cNvPr>
            <p:cNvSpPr/>
            <p:nvPr/>
          </p:nvSpPr>
          <p:spPr bwMode="auto">
            <a:xfrm flipH="1">
              <a:off x="9347508" y="2124820"/>
              <a:ext cx="575947" cy="69165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82">
              <a:extLst>
                <a:ext uri="{FF2B5EF4-FFF2-40B4-BE49-F238E27FC236}">
                  <a16:creationId xmlns:a16="http://schemas.microsoft.com/office/drawing/2014/main" id="{0E1A49A0-A50C-E741-866D-EC686B524865}"/>
                </a:ext>
                <a:ext uri="{C183D7F6-B498-43B3-948B-1728B52AA6E4}">
                  <adec:decorative xmlns:adec="http://schemas.microsoft.com/office/drawing/2017/decorative" val="1"/>
                </a:ext>
              </a:extLst>
            </p:cNvPr>
            <p:cNvSpPr/>
            <p:nvPr/>
          </p:nvSpPr>
          <p:spPr bwMode="auto">
            <a:xfrm flipH="1">
              <a:off x="9849794" y="2133882"/>
              <a:ext cx="560854" cy="673528"/>
            </a:xfrm>
            <a:prstGeom prst="can">
              <a:avLst>
                <a:gd name="adj" fmla="val 29177"/>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7CBE16E1-8074-E240-9A0B-1AC9DF24ACD5}"/>
                </a:ext>
                <a:ext uri="{C183D7F6-B498-43B3-948B-1728B52AA6E4}">
                  <adec:decorative xmlns:adec="http://schemas.microsoft.com/office/drawing/2017/decorative" val="1"/>
                </a:ext>
              </a:extLst>
            </p:cNvPr>
            <p:cNvSpPr/>
            <p:nvPr/>
          </p:nvSpPr>
          <p:spPr bwMode="auto">
            <a:xfrm>
              <a:off x="10228439" y="2470646"/>
              <a:ext cx="378278" cy="37827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46">
              <a:extLst>
                <a:ext uri="{FF2B5EF4-FFF2-40B4-BE49-F238E27FC236}">
                  <a16:creationId xmlns:a16="http://schemas.microsoft.com/office/drawing/2014/main" id="{1618B6CE-9BC2-A040-A37B-F1EFCE111FFB}"/>
                </a:ext>
              </a:extLst>
            </p:cNvPr>
            <p:cNvGrpSpPr>
              <a:grpSpLocks noChangeAspect="1"/>
            </p:cNvGrpSpPr>
            <p:nvPr/>
          </p:nvGrpSpPr>
          <p:grpSpPr bwMode="auto">
            <a:xfrm>
              <a:off x="10206400" y="2453956"/>
              <a:ext cx="422412" cy="422410"/>
              <a:chOff x="2812" y="999"/>
              <a:chExt cx="312" cy="312"/>
            </a:xfrm>
          </p:grpSpPr>
          <p:sp>
            <p:nvSpPr>
              <p:cNvPr id="62" name="AutoShape 45">
                <a:extLst>
                  <a:ext uri="{FF2B5EF4-FFF2-40B4-BE49-F238E27FC236}">
                    <a16:creationId xmlns:a16="http://schemas.microsoft.com/office/drawing/2014/main" id="{0D24198C-446E-7148-B015-E830926A4527}"/>
                  </a:ext>
                  <a:ext uri="{C183D7F6-B498-43B3-948B-1728B52AA6E4}">
                    <adec:decorative xmlns:adec="http://schemas.microsoft.com/office/drawing/2017/decorative" val="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7">
                <a:extLst>
                  <a:ext uri="{FF2B5EF4-FFF2-40B4-BE49-F238E27FC236}">
                    <a16:creationId xmlns:a16="http://schemas.microsoft.com/office/drawing/2014/main" id="{5F3067A0-AFAC-B345-BBBF-8BAF90080432}"/>
                  </a:ext>
                  <a:ext uri="{C183D7F6-B498-43B3-948B-1728B52AA6E4}">
                    <adec:decorative xmlns:adec="http://schemas.microsoft.com/office/drawing/2017/decorative" val="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8">
                <a:extLst>
                  <a:ext uri="{FF2B5EF4-FFF2-40B4-BE49-F238E27FC236}">
                    <a16:creationId xmlns:a16="http://schemas.microsoft.com/office/drawing/2014/main" id="{B38219B5-B829-4140-9280-E821E34CC0F0}"/>
                  </a:ext>
                  <a:ext uri="{C183D7F6-B498-43B3-948B-1728B52AA6E4}">
                    <adec:decorative xmlns:adec="http://schemas.microsoft.com/office/drawing/2017/decorative" val="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9">
                <a:extLst>
                  <a:ext uri="{FF2B5EF4-FFF2-40B4-BE49-F238E27FC236}">
                    <a16:creationId xmlns:a16="http://schemas.microsoft.com/office/drawing/2014/main" id="{96BF9FDE-CEC6-E548-BAF6-6F07241FEBC9}"/>
                  </a:ext>
                  <a:ext uri="{C183D7F6-B498-43B3-948B-1728B52AA6E4}">
                    <adec:decorative xmlns:adec="http://schemas.microsoft.com/office/drawing/2017/decorative" val="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 name="Freeform 80">
              <a:extLst>
                <a:ext uri="{FF2B5EF4-FFF2-40B4-BE49-F238E27FC236}">
                  <a16:creationId xmlns:a16="http://schemas.microsoft.com/office/drawing/2014/main" id="{2888C601-A570-184E-8DDC-11D3419022F3}"/>
                </a:ext>
                <a:ext uri="{C183D7F6-B498-43B3-948B-1728B52AA6E4}">
                  <adec:decorative xmlns:adec="http://schemas.microsoft.com/office/drawing/2017/decorative" val="1"/>
                </a:ext>
              </a:extLst>
            </p:cNvPr>
            <p:cNvSpPr>
              <a:spLocks/>
            </p:cNvSpPr>
            <p:nvPr/>
          </p:nvSpPr>
          <p:spPr bwMode="auto">
            <a:xfrm flipH="1">
              <a:off x="9581787" y="2470646"/>
              <a:ext cx="274978" cy="241648"/>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1074901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3B190-64B7-4345-982D-294E1E2EA842}"/>
              </a:ext>
            </a:extLst>
          </p:cNvPr>
          <p:cNvSpPr>
            <a:spLocks noGrp="1"/>
          </p:cNvSpPr>
          <p:nvPr>
            <p:ph type="title"/>
          </p:nvPr>
        </p:nvSpPr>
        <p:spPr>
          <a:xfrm>
            <a:off x="588263" y="457200"/>
            <a:ext cx="4678004" cy="2154436"/>
          </a:xfrm>
        </p:spPr>
        <p:txBody>
          <a:bodyPr/>
          <a:lstStyle/>
          <a:p>
            <a:pPr>
              <a:spcBef>
                <a:spcPts val="1000"/>
              </a:spcBef>
            </a:pPr>
            <a:r>
              <a:rPr lang="en-US" sz="1200" b="1" spc="0" dirty="0">
                <a:ln>
                  <a:noFill/>
                </a:ln>
                <a:solidFill>
                  <a:srgbClr val="0078D4"/>
                </a:solidFill>
                <a:latin typeface="Segoe UI"/>
              </a:rPr>
              <a:t>Case study </a:t>
            </a:r>
            <a:br>
              <a:rPr lang="en-US" sz="1200" b="1" spc="0" dirty="0">
                <a:ln>
                  <a:noFill/>
                </a:ln>
                <a:solidFill>
                  <a:srgbClr val="0078D4"/>
                </a:solidFill>
                <a:latin typeface="Segoe UI"/>
              </a:rPr>
            </a:br>
            <a:r>
              <a:rPr lang="en-US" sz="3200" b="1" dirty="0" err="1"/>
              <a:t>RTGS.global</a:t>
            </a:r>
            <a:r>
              <a:rPr lang="en-US" sz="3200" b="1" dirty="0"/>
              <a:t> automates financial transfers, unlocks trillions in capital with Azure</a:t>
            </a:r>
            <a:endParaRPr lang="en-US" sz="3200" dirty="0"/>
          </a:p>
        </p:txBody>
      </p:sp>
      <p:sp>
        <p:nvSpPr>
          <p:cNvPr id="95" name="Round Same Side Corner Rectangle 94">
            <a:extLst>
              <a:ext uri="{FF2B5EF4-FFF2-40B4-BE49-F238E27FC236}">
                <a16:creationId xmlns:a16="http://schemas.microsoft.com/office/drawing/2014/main" id="{BCA04CFE-2233-A549-9155-0E2C50EA5936}"/>
              </a:ext>
              <a:ext uri="{C183D7F6-B498-43B3-948B-1728B52AA6E4}">
                <adec:decorative xmlns:adec="http://schemas.microsoft.com/office/drawing/2017/decorative" val="1"/>
              </a:ext>
            </a:extLst>
          </p:cNvPr>
          <p:cNvSpPr/>
          <p:nvPr/>
        </p:nvSpPr>
        <p:spPr>
          <a:xfrm>
            <a:off x="5696321" y="585788"/>
            <a:ext cx="5913067"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 Same Side Corner Rectangle 95">
            <a:extLst>
              <a:ext uri="{FF2B5EF4-FFF2-40B4-BE49-F238E27FC236}">
                <a16:creationId xmlns:a16="http://schemas.microsoft.com/office/drawing/2014/main" id="{1D525E46-B402-F248-8F33-A7065BAA955B}"/>
              </a:ext>
              <a:ext uri="{C183D7F6-B498-43B3-948B-1728B52AA6E4}">
                <adec:decorative xmlns:adec="http://schemas.microsoft.com/office/drawing/2017/decorative" val="1"/>
              </a:ext>
            </a:extLst>
          </p:cNvPr>
          <p:cNvSpPr/>
          <p:nvPr/>
        </p:nvSpPr>
        <p:spPr bwMode="auto">
          <a:xfrm>
            <a:off x="5689601" y="552449"/>
            <a:ext cx="5928360" cy="3276601"/>
          </a:xfrm>
          <a:prstGeom prst="round2SameRect">
            <a:avLst>
              <a:gd name="adj1" fmla="val 6202"/>
              <a:gd name="adj2" fmla="val 0"/>
            </a:avLst>
          </a:prstGeom>
          <a:solidFill>
            <a:schemeClr val="bg1"/>
          </a:solidFill>
          <a:ln>
            <a:noFill/>
            <a:headEnd type="none" w="med" len="med"/>
            <a:tailEnd type="none" w="med" len="med"/>
          </a:ln>
          <a:effectLst>
            <a:outerShdw blurRad="268285" algn="tl" rotWithShape="0">
              <a:schemeClr val="tx1">
                <a:alpha val="21651"/>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2" name="Text Placeholder 1">
            <a:extLst>
              <a:ext uri="{FF2B5EF4-FFF2-40B4-BE49-F238E27FC236}">
                <a16:creationId xmlns:a16="http://schemas.microsoft.com/office/drawing/2014/main" id="{EAA2FBB9-0B63-42D3-8D57-CD69FBEF38F3}"/>
              </a:ext>
            </a:extLst>
          </p:cNvPr>
          <p:cNvSpPr>
            <a:spLocks noGrp="1"/>
          </p:cNvSpPr>
          <p:nvPr>
            <p:ph type="body" sz="quarter" idx="4294967295"/>
          </p:nvPr>
        </p:nvSpPr>
        <p:spPr>
          <a:xfrm>
            <a:off x="590550" y="2806578"/>
            <a:ext cx="4912783" cy="3416320"/>
          </a:xfrm>
        </p:spPr>
        <p:txBody>
          <a:bodyPr/>
          <a:lstStyle/>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Challenge</a:t>
            </a:r>
          </a:p>
          <a:p>
            <a:pPr marL="1588" lvl="1" indent="0">
              <a:spcBef>
                <a:spcPts val="0"/>
              </a:spcBef>
              <a:spcAft>
                <a:spcPts val="600"/>
              </a:spcAft>
              <a:buNone/>
            </a:pPr>
            <a:r>
              <a:rPr lang="en-US" sz="1600" dirty="0"/>
              <a:t>Building and maintaining private blockchains too expensive and time-consuming.</a:t>
            </a:r>
          </a:p>
          <a:p>
            <a:pPr marL="1588" lvl="1" indent="0">
              <a:spcBef>
                <a:spcPts val="0"/>
              </a:spcBef>
              <a:spcAft>
                <a:spcPts val="600"/>
              </a:spcAft>
              <a:buNone/>
            </a:pPr>
            <a:r>
              <a:rPr lang="en-US" sz="1600" dirty="0"/>
              <a:t>Too much time spent on manual provisioning and patching.</a:t>
            </a:r>
            <a:br>
              <a:rPr lang="en-US" sz="1600" dirty="0"/>
            </a:br>
            <a:endParaRPr lang="en-US" sz="1600" dirty="0"/>
          </a:p>
          <a:p>
            <a:pPr marL="1588" lvl="1" indent="0">
              <a:spcBef>
                <a:spcPts val="0"/>
              </a:spcBef>
              <a:spcAft>
                <a:spcPts val="600"/>
              </a:spcAft>
              <a:buNone/>
            </a:pPr>
            <a:r>
              <a:rPr lang="en-US" sz="1600" dirty="0">
                <a:solidFill>
                  <a:schemeClr val="accent1"/>
                </a:solidFill>
                <a:latin typeface="+mj-lt"/>
                <a:cs typeface="Segoe UI Semilight" panose="020B0402040204020203" pitchFamily="34" charset="0"/>
              </a:rPr>
              <a:t>Impact</a:t>
            </a:r>
          </a:p>
          <a:p>
            <a:pPr marL="1588" lvl="1" indent="0">
              <a:spcBef>
                <a:spcPts val="0"/>
              </a:spcBef>
              <a:spcAft>
                <a:spcPts val="600"/>
              </a:spcAft>
              <a:buNone/>
            </a:pPr>
            <a:r>
              <a:rPr lang="en-US" sz="1600" dirty="0"/>
              <a:t>Saved hundreds of hours that would have been required to develop and manage its own blockchain </a:t>
            </a:r>
          </a:p>
          <a:p>
            <a:pPr marL="1588" lvl="1" indent="0">
              <a:spcBef>
                <a:spcPts val="0"/>
              </a:spcBef>
              <a:spcAft>
                <a:spcPts val="600"/>
              </a:spcAft>
              <a:buNone/>
            </a:pPr>
            <a:r>
              <a:rPr lang="en-US" sz="1600" dirty="0"/>
              <a:t>Enabled faster payments, freed trillions of dollars of capital </a:t>
            </a:r>
          </a:p>
          <a:p>
            <a:pPr marL="1588" lvl="1" indent="0">
              <a:spcBef>
                <a:spcPts val="0"/>
              </a:spcBef>
              <a:spcAft>
                <a:spcPts val="600"/>
              </a:spcAft>
              <a:buNone/>
            </a:pPr>
            <a:r>
              <a:rPr lang="en-US" sz="1600" dirty="0"/>
              <a:t>Provided better experiences to banks and their customers</a:t>
            </a:r>
          </a:p>
        </p:txBody>
      </p:sp>
      <p:pic>
        <p:nvPicPr>
          <p:cNvPr id="159" name="Picture Placeholder 9" descr="RTGS.global logo">
            <a:extLst>
              <a:ext uri="{FF2B5EF4-FFF2-40B4-BE49-F238E27FC236}">
                <a16:creationId xmlns:a16="http://schemas.microsoft.com/office/drawing/2014/main" id="{26CA53EE-D9AD-0843-B2BB-6F98F29AB32A}"/>
              </a:ext>
            </a:extLst>
          </p:cNvPr>
          <p:cNvPicPr>
            <a:picLocks noChangeAspect="1"/>
          </p:cNvPicPr>
          <p:nvPr/>
        </p:nvPicPr>
        <p:blipFill rotWithShape="1">
          <a:blip r:embed="rId3"/>
          <a:srcRect t="34583" b="33581"/>
          <a:stretch/>
        </p:blipFill>
        <p:spPr>
          <a:xfrm>
            <a:off x="5942785" y="4148667"/>
            <a:ext cx="1808459" cy="575734"/>
          </a:xfrm>
          <a:prstGeom prst="rect">
            <a:avLst/>
          </a:prstGeom>
        </p:spPr>
      </p:pic>
      <p:grpSp>
        <p:nvGrpSpPr>
          <p:cNvPr id="5" name="Group 4" descr="Image of solution architecture">
            <a:extLst>
              <a:ext uri="{FF2B5EF4-FFF2-40B4-BE49-F238E27FC236}">
                <a16:creationId xmlns:a16="http://schemas.microsoft.com/office/drawing/2014/main" id="{90DDE1AD-091B-F943-883D-E427F76A086A}"/>
              </a:ext>
            </a:extLst>
          </p:cNvPr>
          <p:cNvGrpSpPr/>
          <p:nvPr/>
        </p:nvGrpSpPr>
        <p:grpSpPr>
          <a:xfrm>
            <a:off x="5877766" y="900052"/>
            <a:ext cx="5592602" cy="2772102"/>
            <a:chOff x="5877766" y="900052"/>
            <a:chExt cx="5592602" cy="2772102"/>
          </a:xfrm>
        </p:grpSpPr>
        <p:sp>
          <p:nvSpPr>
            <p:cNvPr id="43" name="Rectangle 42">
              <a:extLst>
                <a:ext uri="{FF2B5EF4-FFF2-40B4-BE49-F238E27FC236}">
                  <a16:creationId xmlns:a16="http://schemas.microsoft.com/office/drawing/2014/main" id="{D4E75731-A66D-E24B-BE45-A5E613B64FAE}"/>
                </a:ext>
              </a:extLst>
            </p:cNvPr>
            <p:cNvSpPr/>
            <p:nvPr/>
          </p:nvSpPr>
          <p:spPr bwMode="auto">
            <a:xfrm rot="5400000">
              <a:off x="9388028" y="-457146"/>
              <a:ext cx="676978" cy="3392439"/>
            </a:xfrm>
            <a:prstGeom prst="rect">
              <a:avLst/>
            </a:prstGeom>
            <a:solidFill>
              <a:schemeClr val="bg1">
                <a:lumMod val="95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44" name="Rectangle 43">
              <a:extLst>
                <a:ext uri="{FF2B5EF4-FFF2-40B4-BE49-F238E27FC236}">
                  <a16:creationId xmlns:a16="http://schemas.microsoft.com/office/drawing/2014/main" id="{C490708B-9607-054E-9424-775ACEF9F378}"/>
                </a:ext>
              </a:extLst>
            </p:cNvPr>
            <p:cNvSpPr/>
            <p:nvPr/>
          </p:nvSpPr>
          <p:spPr bwMode="auto">
            <a:xfrm rot="5400000">
              <a:off x="8789676" y="894100"/>
              <a:ext cx="1873679" cy="339243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45" name="Rectangle 44">
              <a:extLst>
                <a:ext uri="{FF2B5EF4-FFF2-40B4-BE49-F238E27FC236}">
                  <a16:creationId xmlns:a16="http://schemas.microsoft.com/office/drawing/2014/main" id="{06DE4175-908D-6F4A-94BB-5C07BD880D4A}"/>
                </a:ext>
              </a:extLst>
            </p:cNvPr>
            <p:cNvSpPr/>
            <p:nvPr/>
          </p:nvSpPr>
          <p:spPr bwMode="auto">
            <a:xfrm rot="5400000">
              <a:off x="6279111" y="1901857"/>
              <a:ext cx="1224615" cy="202598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46" name="Rectangle 45">
              <a:extLst>
                <a:ext uri="{FF2B5EF4-FFF2-40B4-BE49-F238E27FC236}">
                  <a16:creationId xmlns:a16="http://schemas.microsoft.com/office/drawing/2014/main" id="{E1BC2FA0-3764-2C46-82DC-AB9D66E57D38}"/>
                </a:ext>
              </a:extLst>
            </p:cNvPr>
            <p:cNvSpPr/>
            <p:nvPr/>
          </p:nvSpPr>
          <p:spPr bwMode="auto">
            <a:xfrm rot="5400000">
              <a:off x="6285541" y="499367"/>
              <a:ext cx="1224615" cy="202598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47" name="TextBox 46">
              <a:extLst>
                <a:ext uri="{FF2B5EF4-FFF2-40B4-BE49-F238E27FC236}">
                  <a16:creationId xmlns:a16="http://schemas.microsoft.com/office/drawing/2014/main" id="{38B45E9B-E4FF-BF49-8410-E2E50D68285D}"/>
                </a:ext>
                <a:ext uri="{C183D7F6-B498-43B3-948B-1728B52AA6E4}">
                  <adec:decorative xmlns:adec="http://schemas.microsoft.com/office/drawing/2017/decorative" val="1"/>
                </a:ext>
              </a:extLst>
            </p:cNvPr>
            <p:cNvSpPr txBox="1"/>
            <p:nvPr/>
          </p:nvSpPr>
          <p:spPr>
            <a:xfrm>
              <a:off x="10096401" y="937690"/>
              <a:ext cx="1257475" cy="123111"/>
            </a:xfrm>
            <a:prstGeom prst="rect">
              <a:avLst/>
            </a:prstGeom>
            <a:noFill/>
          </p:spPr>
          <p:txBody>
            <a:bodyPr wrap="square" lIns="0" tIns="0" rIns="0" bIns="0" rtlCol="0">
              <a:spAutoFit/>
            </a:bodyPr>
            <a:lstStyle/>
            <a:p>
              <a:pPr algn="ctr"/>
              <a:r>
                <a:rPr lang="en-US" sz="800" b="1" kern="0" dirty="0" err="1">
                  <a:solidFill>
                    <a:srgbClr val="505050"/>
                  </a:solidFill>
                  <a:latin typeface="Segoe UI" panose="020B0502040204020203" pitchFamily="34" charset="0"/>
                  <a:ea typeface="MS PGothic" panose="020B0600070205080204" pitchFamily="34" charset="-128"/>
                  <a:cs typeface="Segoe UI" panose="020B0502040204020203" pitchFamily="34" charset="0"/>
                </a:rPr>
                <a:t>RTGS.global</a:t>
              </a:r>
              <a:r>
                <a:rPr lang="en-US" sz="800" b="1"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 – Global Hub</a:t>
              </a:r>
            </a:p>
          </p:txBody>
        </p:sp>
        <p:sp>
          <p:nvSpPr>
            <p:cNvPr id="48" name="TextBox 47">
              <a:extLst>
                <a:ext uri="{FF2B5EF4-FFF2-40B4-BE49-F238E27FC236}">
                  <a16:creationId xmlns:a16="http://schemas.microsoft.com/office/drawing/2014/main" id="{CE92FA65-9330-5746-8EC1-40CEFFBD42E8}"/>
                </a:ext>
                <a:ext uri="{C183D7F6-B498-43B3-948B-1728B52AA6E4}">
                  <adec:decorative xmlns:adec="http://schemas.microsoft.com/office/drawing/2017/decorative" val="1"/>
                </a:ext>
              </a:extLst>
            </p:cNvPr>
            <p:cNvSpPr txBox="1"/>
            <p:nvPr/>
          </p:nvSpPr>
          <p:spPr>
            <a:xfrm>
              <a:off x="10004445" y="1712832"/>
              <a:ext cx="1349432" cy="123111"/>
            </a:xfrm>
            <a:prstGeom prst="rect">
              <a:avLst/>
            </a:prstGeom>
            <a:noFill/>
          </p:spPr>
          <p:txBody>
            <a:bodyPr wrap="square" lIns="0" tIns="0" rIns="0" bIns="0" rtlCol="0">
              <a:spAutoFit/>
            </a:bodyPr>
            <a:lstStyle/>
            <a:p>
              <a:pPr algn="ctr"/>
              <a:r>
                <a:rPr lang="en-US" sz="800" b="1" kern="0" dirty="0" err="1">
                  <a:solidFill>
                    <a:srgbClr val="505050"/>
                  </a:solidFill>
                  <a:latin typeface="Segoe UI" panose="020B0502040204020203" pitchFamily="34" charset="0"/>
                  <a:ea typeface="MS PGothic" panose="020B0600070205080204" pitchFamily="34" charset="-128"/>
                  <a:cs typeface="Segoe UI" panose="020B0502040204020203" pitchFamily="34" charset="0"/>
                </a:rPr>
                <a:t>RTGS.global</a:t>
              </a:r>
              <a:r>
                <a:rPr lang="en-US" sz="800" b="1"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 – Regional Hub</a:t>
              </a:r>
            </a:p>
          </p:txBody>
        </p:sp>
        <p:sp>
          <p:nvSpPr>
            <p:cNvPr id="49" name="TextBox 48">
              <a:extLst>
                <a:ext uri="{FF2B5EF4-FFF2-40B4-BE49-F238E27FC236}">
                  <a16:creationId xmlns:a16="http://schemas.microsoft.com/office/drawing/2014/main" id="{C3A689D0-0FFB-2146-9946-3FCBAEEB1471}"/>
                </a:ext>
                <a:ext uri="{C183D7F6-B498-43B3-948B-1728B52AA6E4}">
                  <adec:decorative xmlns:adec="http://schemas.microsoft.com/office/drawing/2017/decorative" val="1"/>
                </a:ext>
              </a:extLst>
            </p:cNvPr>
            <p:cNvSpPr txBox="1"/>
            <p:nvPr/>
          </p:nvSpPr>
          <p:spPr>
            <a:xfrm>
              <a:off x="5877766" y="2143266"/>
              <a:ext cx="2152530" cy="123111"/>
            </a:xfrm>
            <a:prstGeom prst="rect">
              <a:avLst/>
            </a:prstGeom>
            <a:noFill/>
          </p:spPr>
          <p:txBody>
            <a:bodyPr wrap="square" lIns="0" tIns="0" rIns="0" bIns="0" rtlCol="0">
              <a:spAutoFit/>
            </a:bodyPr>
            <a:lstStyle/>
            <a:p>
              <a:r>
                <a:rPr lang="en-US" sz="800" b="1"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Central Bank / Regulator Azure Subscription</a:t>
              </a:r>
            </a:p>
          </p:txBody>
        </p:sp>
        <p:sp>
          <p:nvSpPr>
            <p:cNvPr id="50" name="TextBox 49">
              <a:extLst>
                <a:ext uri="{FF2B5EF4-FFF2-40B4-BE49-F238E27FC236}">
                  <a16:creationId xmlns:a16="http://schemas.microsoft.com/office/drawing/2014/main" id="{491C45E3-C2BF-2646-A44E-60285F995C5E}"/>
                </a:ext>
                <a:ext uri="{C183D7F6-B498-43B3-948B-1728B52AA6E4}">
                  <adec:decorative xmlns:adec="http://schemas.microsoft.com/office/drawing/2017/decorative" val="1"/>
                </a:ext>
              </a:extLst>
            </p:cNvPr>
            <p:cNvSpPr txBox="1"/>
            <p:nvPr/>
          </p:nvSpPr>
          <p:spPr>
            <a:xfrm>
              <a:off x="5884855" y="3549043"/>
              <a:ext cx="2152530" cy="123111"/>
            </a:xfrm>
            <a:prstGeom prst="rect">
              <a:avLst/>
            </a:prstGeom>
            <a:noFill/>
          </p:spPr>
          <p:txBody>
            <a:bodyPr wrap="square" lIns="0" tIns="0" rIns="0" bIns="0" rtlCol="0">
              <a:spAutoFit/>
            </a:bodyPr>
            <a:lstStyle/>
            <a:p>
              <a:r>
                <a:rPr lang="en-US" sz="800" b="1"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Participating Bank Azure Subscription</a:t>
              </a:r>
            </a:p>
          </p:txBody>
        </p:sp>
        <p:sp>
          <p:nvSpPr>
            <p:cNvPr id="51" name="Rectangle 50">
              <a:extLst>
                <a:ext uri="{FF2B5EF4-FFF2-40B4-BE49-F238E27FC236}">
                  <a16:creationId xmlns:a16="http://schemas.microsoft.com/office/drawing/2014/main" id="{3E91C79C-AF64-224B-A4D1-8CA6CCA36478}"/>
                </a:ext>
              </a:extLst>
            </p:cNvPr>
            <p:cNvSpPr/>
            <p:nvPr/>
          </p:nvSpPr>
          <p:spPr bwMode="auto">
            <a:xfrm rot="5400000">
              <a:off x="7094887" y="2005221"/>
              <a:ext cx="450230" cy="110464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pic>
          <p:nvPicPr>
            <p:cNvPr id="52" name="Graphic 51">
              <a:extLst>
                <a:ext uri="{FF2B5EF4-FFF2-40B4-BE49-F238E27FC236}">
                  <a16:creationId xmlns:a16="http://schemas.microsoft.com/office/drawing/2014/main" id="{0C0603D3-45DA-3240-902E-9C58D05FA98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40240" y="2424051"/>
              <a:ext cx="207105" cy="215734"/>
            </a:xfrm>
            <a:prstGeom prst="rect">
              <a:avLst/>
            </a:prstGeom>
          </p:spPr>
        </p:pic>
        <p:pic>
          <p:nvPicPr>
            <p:cNvPr id="53" name="Graphic 52">
              <a:extLst>
                <a:ext uri="{FF2B5EF4-FFF2-40B4-BE49-F238E27FC236}">
                  <a16:creationId xmlns:a16="http://schemas.microsoft.com/office/drawing/2014/main" id="{49F3439B-7640-8B4E-813B-6B53778843B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92447" y="2427708"/>
              <a:ext cx="207105" cy="215734"/>
            </a:xfrm>
            <a:prstGeom prst="rect">
              <a:avLst/>
            </a:prstGeom>
          </p:spPr>
        </p:pic>
        <p:sp>
          <p:nvSpPr>
            <p:cNvPr id="54" name="TextBox 53">
              <a:extLst>
                <a:ext uri="{FF2B5EF4-FFF2-40B4-BE49-F238E27FC236}">
                  <a16:creationId xmlns:a16="http://schemas.microsoft.com/office/drawing/2014/main" id="{EFFC4D04-54F3-4F48-B62D-164EA332CD18}"/>
                </a:ext>
                <a:ext uri="{C183D7F6-B498-43B3-948B-1728B52AA6E4}">
                  <adec:decorative xmlns:adec="http://schemas.microsoft.com/office/drawing/2017/decorative" val="1"/>
                </a:ext>
              </a:extLst>
            </p:cNvPr>
            <p:cNvSpPr txBox="1"/>
            <p:nvPr/>
          </p:nvSpPr>
          <p:spPr>
            <a:xfrm>
              <a:off x="6780656" y="2335621"/>
              <a:ext cx="1091671" cy="76944"/>
            </a:xfrm>
            <a:prstGeom prst="rect">
              <a:avLst/>
            </a:prstGeom>
            <a:noFill/>
          </p:spPr>
          <p:txBody>
            <a:bodyPr wrap="square" lIns="0" tIns="0" rIns="0" bIns="0" rtlCol="0">
              <a:spAutoFit/>
            </a:bodyPr>
            <a:lstStyle/>
            <a:p>
              <a:pPr algn="ctr"/>
              <a:r>
                <a:rPr lang="en-US" sz="5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Industry Data Workbench</a:t>
              </a:r>
            </a:p>
          </p:txBody>
        </p:sp>
        <p:sp>
          <p:nvSpPr>
            <p:cNvPr id="63" name="TextBox 62">
              <a:extLst>
                <a:ext uri="{FF2B5EF4-FFF2-40B4-BE49-F238E27FC236}">
                  <a16:creationId xmlns:a16="http://schemas.microsoft.com/office/drawing/2014/main" id="{CEA475E3-FC48-6749-A342-B112F584500F}"/>
                </a:ext>
                <a:ext uri="{C183D7F6-B498-43B3-948B-1728B52AA6E4}">
                  <adec:decorative xmlns:adec="http://schemas.microsoft.com/office/drawing/2017/decorative" val="1"/>
                </a:ext>
              </a:extLst>
            </p:cNvPr>
            <p:cNvSpPr txBox="1"/>
            <p:nvPr/>
          </p:nvSpPr>
          <p:spPr>
            <a:xfrm>
              <a:off x="6781866" y="2712836"/>
              <a:ext cx="1091671" cy="61555"/>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Subscription</a:t>
              </a:r>
            </a:p>
          </p:txBody>
        </p:sp>
        <p:sp>
          <p:nvSpPr>
            <p:cNvPr id="64" name="TextBox 63">
              <a:extLst>
                <a:ext uri="{FF2B5EF4-FFF2-40B4-BE49-F238E27FC236}">
                  <a16:creationId xmlns:a16="http://schemas.microsoft.com/office/drawing/2014/main" id="{F821B6B1-A95D-6F46-A437-ACBAFD91E9BF}"/>
                </a:ext>
                <a:ext uri="{C183D7F6-B498-43B3-948B-1728B52AA6E4}">
                  <adec:decorative xmlns:adec="http://schemas.microsoft.com/office/drawing/2017/decorative" val="1"/>
                </a:ext>
              </a:extLst>
            </p:cNvPr>
            <p:cNvSpPr txBox="1"/>
            <p:nvPr/>
          </p:nvSpPr>
          <p:spPr>
            <a:xfrm>
              <a:off x="6497956" y="2633873"/>
              <a:ext cx="1091671" cy="61555"/>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Databricks</a:t>
              </a:r>
            </a:p>
          </p:txBody>
        </p:sp>
        <p:sp>
          <p:nvSpPr>
            <p:cNvPr id="65" name="TextBox 64">
              <a:extLst>
                <a:ext uri="{FF2B5EF4-FFF2-40B4-BE49-F238E27FC236}">
                  <a16:creationId xmlns:a16="http://schemas.microsoft.com/office/drawing/2014/main" id="{EE06AF92-C477-E84B-95A5-BC28AD1B7E80}"/>
                </a:ext>
                <a:ext uri="{C183D7F6-B498-43B3-948B-1728B52AA6E4}">
                  <adec:decorative xmlns:adec="http://schemas.microsoft.com/office/drawing/2017/decorative" val="1"/>
                </a:ext>
              </a:extLst>
            </p:cNvPr>
            <p:cNvSpPr txBox="1"/>
            <p:nvPr/>
          </p:nvSpPr>
          <p:spPr>
            <a:xfrm>
              <a:off x="7059229" y="2634652"/>
              <a:ext cx="1091671" cy="61555"/>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Databricks</a:t>
              </a:r>
            </a:p>
          </p:txBody>
        </p:sp>
        <p:pic>
          <p:nvPicPr>
            <p:cNvPr id="66" name="Graphic 65">
              <a:extLst>
                <a:ext uri="{FF2B5EF4-FFF2-40B4-BE49-F238E27FC236}">
                  <a16:creationId xmlns:a16="http://schemas.microsoft.com/office/drawing/2014/main" id="{979C1F49-03C2-2B4C-9D4D-453AEB42A2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83412" y="1957724"/>
              <a:ext cx="171450" cy="171450"/>
            </a:xfrm>
            <a:prstGeom prst="rect">
              <a:avLst/>
            </a:prstGeom>
          </p:spPr>
        </p:pic>
        <p:pic>
          <p:nvPicPr>
            <p:cNvPr id="67" name="Graphic 66">
              <a:extLst>
                <a:ext uri="{FF2B5EF4-FFF2-40B4-BE49-F238E27FC236}">
                  <a16:creationId xmlns:a16="http://schemas.microsoft.com/office/drawing/2014/main" id="{0335E582-EABD-2742-85D3-367DFDEB25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23422" y="2531918"/>
              <a:ext cx="171450" cy="171450"/>
            </a:xfrm>
            <a:prstGeom prst="rect">
              <a:avLst/>
            </a:prstGeom>
          </p:spPr>
        </p:pic>
        <p:pic>
          <p:nvPicPr>
            <p:cNvPr id="68" name="Graphic 67">
              <a:extLst>
                <a:ext uri="{FF2B5EF4-FFF2-40B4-BE49-F238E27FC236}">
                  <a16:creationId xmlns:a16="http://schemas.microsoft.com/office/drawing/2014/main" id="{674C919E-1534-AF45-9680-67563F34BA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11159" y="1080928"/>
              <a:ext cx="318235" cy="318235"/>
            </a:xfrm>
            <a:prstGeom prst="rect">
              <a:avLst/>
            </a:prstGeom>
          </p:spPr>
        </p:pic>
        <p:pic>
          <p:nvPicPr>
            <p:cNvPr id="69" name="Graphic 68">
              <a:extLst>
                <a:ext uri="{FF2B5EF4-FFF2-40B4-BE49-F238E27FC236}">
                  <a16:creationId xmlns:a16="http://schemas.microsoft.com/office/drawing/2014/main" id="{7F4A7F95-FC38-BD40-9938-574F8757D0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34026" y="2851655"/>
              <a:ext cx="171450" cy="171450"/>
            </a:xfrm>
            <a:prstGeom prst="rect">
              <a:avLst/>
            </a:prstGeom>
          </p:spPr>
        </p:pic>
        <p:pic>
          <p:nvPicPr>
            <p:cNvPr id="70" name="Graphic 69">
              <a:extLst>
                <a:ext uri="{FF2B5EF4-FFF2-40B4-BE49-F238E27FC236}">
                  <a16:creationId xmlns:a16="http://schemas.microsoft.com/office/drawing/2014/main" id="{7D118A87-831D-424A-9543-0421AFB6523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42889" y="3119213"/>
              <a:ext cx="171450" cy="171450"/>
            </a:xfrm>
            <a:prstGeom prst="rect">
              <a:avLst/>
            </a:prstGeom>
          </p:spPr>
        </p:pic>
        <p:sp>
          <p:nvSpPr>
            <p:cNvPr id="71" name="TextBox 70">
              <a:extLst>
                <a:ext uri="{FF2B5EF4-FFF2-40B4-BE49-F238E27FC236}">
                  <a16:creationId xmlns:a16="http://schemas.microsoft.com/office/drawing/2014/main" id="{60447076-15D8-7943-BB94-C2BE4CD49D42}"/>
                </a:ext>
                <a:ext uri="{C183D7F6-B498-43B3-948B-1728B52AA6E4}">
                  <adec:decorative xmlns:adec="http://schemas.microsoft.com/office/drawing/2017/decorative" val="1"/>
                </a:ext>
              </a:extLst>
            </p:cNvPr>
            <p:cNvSpPr txBox="1"/>
            <p:nvPr/>
          </p:nvSpPr>
          <p:spPr>
            <a:xfrm>
              <a:off x="6773915" y="3028492"/>
              <a:ext cx="1091671" cy="61555"/>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Event Grid</a:t>
              </a:r>
            </a:p>
          </p:txBody>
        </p:sp>
        <p:sp>
          <p:nvSpPr>
            <p:cNvPr id="72" name="TextBox 71">
              <a:extLst>
                <a:ext uri="{FF2B5EF4-FFF2-40B4-BE49-F238E27FC236}">
                  <a16:creationId xmlns:a16="http://schemas.microsoft.com/office/drawing/2014/main" id="{80822ECF-6A7C-444E-9555-5A5C108E550F}"/>
                </a:ext>
                <a:ext uri="{C183D7F6-B498-43B3-948B-1728B52AA6E4}">
                  <adec:decorative xmlns:adec="http://schemas.microsoft.com/office/drawing/2017/decorative" val="1"/>
                </a:ext>
              </a:extLst>
            </p:cNvPr>
            <p:cNvSpPr txBox="1"/>
            <p:nvPr/>
          </p:nvSpPr>
          <p:spPr>
            <a:xfrm>
              <a:off x="7038334" y="3313629"/>
              <a:ext cx="593538" cy="61554"/>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Key Vault</a:t>
              </a:r>
            </a:p>
          </p:txBody>
        </p:sp>
        <p:pic>
          <p:nvPicPr>
            <p:cNvPr id="73" name="Graphic 72">
              <a:extLst>
                <a:ext uri="{FF2B5EF4-FFF2-40B4-BE49-F238E27FC236}">
                  <a16:creationId xmlns:a16="http://schemas.microsoft.com/office/drawing/2014/main" id="{BF024BFE-72F9-3248-A3A2-7CF07D0A1F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84939" y="1063745"/>
              <a:ext cx="318645" cy="318645"/>
            </a:xfrm>
            <a:prstGeom prst="rect">
              <a:avLst/>
            </a:prstGeom>
          </p:spPr>
        </p:pic>
        <p:sp>
          <p:nvSpPr>
            <p:cNvPr id="74" name="TextBox 73">
              <a:extLst>
                <a:ext uri="{FF2B5EF4-FFF2-40B4-BE49-F238E27FC236}">
                  <a16:creationId xmlns:a16="http://schemas.microsoft.com/office/drawing/2014/main" id="{8CFF90E3-88E8-E441-8380-BD122E2A958C}"/>
                </a:ext>
                <a:ext uri="{C183D7F6-B498-43B3-948B-1728B52AA6E4}">
                  <adec:decorative xmlns:adec="http://schemas.microsoft.com/office/drawing/2017/decorative" val="1"/>
                </a:ext>
              </a:extLst>
            </p:cNvPr>
            <p:cNvSpPr txBox="1"/>
            <p:nvPr/>
          </p:nvSpPr>
          <p:spPr>
            <a:xfrm>
              <a:off x="8108789" y="1402565"/>
              <a:ext cx="1091671" cy="92333"/>
            </a:xfrm>
            <a:prstGeom prst="rect">
              <a:avLst/>
            </a:prstGeom>
            <a:noFill/>
          </p:spPr>
          <p:txBody>
            <a:bodyPr wrap="square" lIns="0" tIns="0" rIns="0" bIns="0" rtlCol="0">
              <a:spAutoFit/>
            </a:bodyPr>
            <a:lstStyle/>
            <a:p>
              <a:pPr algn="ctr"/>
              <a:r>
                <a:rPr lang="en-US" sz="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Key Vault</a:t>
              </a:r>
            </a:p>
          </p:txBody>
        </p:sp>
        <p:pic>
          <p:nvPicPr>
            <p:cNvPr id="75" name="Graphic 74">
              <a:extLst>
                <a:ext uri="{FF2B5EF4-FFF2-40B4-BE49-F238E27FC236}">
                  <a16:creationId xmlns:a16="http://schemas.microsoft.com/office/drawing/2014/main" id="{610FC81A-8778-5046-A187-240B2EEF4AC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57316" y="1106982"/>
              <a:ext cx="275408" cy="275408"/>
            </a:xfrm>
            <a:prstGeom prst="rect">
              <a:avLst/>
            </a:prstGeom>
          </p:spPr>
        </p:pic>
        <p:sp>
          <p:nvSpPr>
            <p:cNvPr id="76" name="TextBox 75">
              <a:extLst>
                <a:ext uri="{FF2B5EF4-FFF2-40B4-BE49-F238E27FC236}">
                  <a16:creationId xmlns:a16="http://schemas.microsoft.com/office/drawing/2014/main" id="{2039FA89-2DFD-BF4B-9CC8-390A6FBC5185}"/>
                </a:ext>
                <a:ext uri="{C183D7F6-B498-43B3-948B-1728B52AA6E4}">
                  <adec:decorative xmlns:adec="http://schemas.microsoft.com/office/drawing/2017/decorative" val="1"/>
                </a:ext>
              </a:extLst>
            </p:cNvPr>
            <p:cNvSpPr txBox="1"/>
            <p:nvPr/>
          </p:nvSpPr>
          <p:spPr>
            <a:xfrm>
              <a:off x="10133325" y="1402565"/>
              <a:ext cx="1091671" cy="92333"/>
            </a:xfrm>
            <a:prstGeom prst="rect">
              <a:avLst/>
            </a:prstGeom>
            <a:noFill/>
          </p:spPr>
          <p:txBody>
            <a:bodyPr wrap="square" lIns="0" tIns="0" rIns="0" bIns="0" rtlCol="0">
              <a:spAutoFit/>
            </a:bodyPr>
            <a:lstStyle/>
            <a:p>
              <a:pPr algn="ctr"/>
              <a:r>
                <a:rPr lang="en-US" sz="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Azure Data Explorer Clusters</a:t>
              </a:r>
            </a:p>
          </p:txBody>
        </p:sp>
        <p:pic>
          <p:nvPicPr>
            <p:cNvPr id="77" name="Graphic 76">
              <a:extLst>
                <a:ext uri="{FF2B5EF4-FFF2-40B4-BE49-F238E27FC236}">
                  <a16:creationId xmlns:a16="http://schemas.microsoft.com/office/drawing/2014/main" id="{ECD53853-588B-764A-BBFD-777F984F469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97848" y="3120293"/>
              <a:ext cx="171450" cy="171450"/>
            </a:xfrm>
            <a:prstGeom prst="rect">
              <a:avLst/>
            </a:prstGeom>
          </p:spPr>
        </p:pic>
        <p:sp>
          <p:nvSpPr>
            <p:cNvPr id="78" name="TextBox 77">
              <a:extLst>
                <a:ext uri="{FF2B5EF4-FFF2-40B4-BE49-F238E27FC236}">
                  <a16:creationId xmlns:a16="http://schemas.microsoft.com/office/drawing/2014/main" id="{3D669647-2F66-144C-966D-CC749D7EE9F4}"/>
                </a:ext>
                <a:ext uri="{C183D7F6-B498-43B3-948B-1728B52AA6E4}">
                  <adec:decorative xmlns:adec="http://schemas.microsoft.com/office/drawing/2017/decorative" val="1"/>
                </a:ext>
              </a:extLst>
            </p:cNvPr>
            <p:cNvSpPr txBox="1"/>
            <p:nvPr/>
          </p:nvSpPr>
          <p:spPr>
            <a:xfrm>
              <a:off x="6664351" y="3313627"/>
              <a:ext cx="593538" cy="61555"/>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User </a:t>
              </a:r>
              <a:r>
                <a:rPr lang="en-US" sz="400" kern="0" dirty="0" err="1">
                  <a:solidFill>
                    <a:srgbClr val="505050"/>
                  </a:solidFill>
                  <a:latin typeface="Segoe UI" panose="020B0502040204020203" pitchFamily="34" charset="0"/>
                  <a:ea typeface="MS PGothic" panose="020B0600070205080204" pitchFamily="34" charset="-128"/>
                  <a:cs typeface="Segoe UI" panose="020B0502040204020203" pitchFamily="34" charset="0"/>
                </a:rPr>
                <a:t>mgmt</a:t>
              </a:r>
              <a:endPar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endParaRPr>
            </a:p>
          </p:txBody>
        </p:sp>
        <p:pic>
          <p:nvPicPr>
            <p:cNvPr id="79" name="Picture 78">
              <a:extLst>
                <a:ext uri="{FF2B5EF4-FFF2-40B4-BE49-F238E27FC236}">
                  <a16:creationId xmlns:a16="http://schemas.microsoft.com/office/drawing/2014/main" id="{A2B4C879-75B8-5549-88F4-5F76FCB3CD5C}"/>
                </a:ext>
              </a:extLst>
            </p:cNvPr>
            <p:cNvPicPr>
              <a:picLocks noChangeAspect="1"/>
            </p:cNvPicPr>
            <p:nvPr/>
          </p:nvPicPr>
          <p:blipFill>
            <a:blip r:embed="rId18"/>
            <a:stretch>
              <a:fillRect/>
            </a:stretch>
          </p:blipFill>
          <p:spPr>
            <a:xfrm>
              <a:off x="7587930" y="3119213"/>
              <a:ext cx="196331" cy="200743"/>
            </a:xfrm>
            <a:prstGeom prst="rect">
              <a:avLst/>
            </a:prstGeom>
          </p:spPr>
        </p:pic>
        <p:sp>
          <p:nvSpPr>
            <p:cNvPr id="80" name="TextBox 79">
              <a:extLst>
                <a:ext uri="{FF2B5EF4-FFF2-40B4-BE49-F238E27FC236}">
                  <a16:creationId xmlns:a16="http://schemas.microsoft.com/office/drawing/2014/main" id="{FFA32D16-1C1C-A644-B030-C89E5972F9CD}"/>
                </a:ext>
                <a:ext uri="{C183D7F6-B498-43B3-948B-1728B52AA6E4}">
                  <adec:decorative xmlns:adec="http://schemas.microsoft.com/office/drawing/2017/decorative" val="1"/>
                </a:ext>
              </a:extLst>
            </p:cNvPr>
            <p:cNvSpPr txBox="1"/>
            <p:nvPr/>
          </p:nvSpPr>
          <p:spPr>
            <a:xfrm>
              <a:off x="7385426" y="3316793"/>
              <a:ext cx="593538" cy="61554"/>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DPKI Services</a:t>
              </a:r>
            </a:p>
          </p:txBody>
        </p:sp>
        <p:sp>
          <p:nvSpPr>
            <p:cNvPr id="81" name="TextBox 80">
              <a:extLst>
                <a:ext uri="{FF2B5EF4-FFF2-40B4-BE49-F238E27FC236}">
                  <a16:creationId xmlns:a16="http://schemas.microsoft.com/office/drawing/2014/main" id="{92A5E305-73CE-BD40-B22E-3E82DFAB425A}"/>
                </a:ext>
                <a:ext uri="{C183D7F6-B498-43B3-948B-1728B52AA6E4}">
                  <adec:decorative xmlns:adec="http://schemas.microsoft.com/office/drawing/2017/decorative" val="1"/>
                </a:ext>
              </a:extLst>
            </p:cNvPr>
            <p:cNvSpPr txBox="1"/>
            <p:nvPr/>
          </p:nvSpPr>
          <p:spPr>
            <a:xfrm>
              <a:off x="8737252" y="1402565"/>
              <a:ext cx="1091671" cy="92333"/>
            </a:xfrm>
            <a:prstGeom prst="rect">
              <a:avLst/>
            </a:prstGeom>
            <a:noFill/>
          </p:spPr>
          <p:txBody>
            <a:bodyPr wrap="square" lIns="0" tIns="0" rIns="0" bIns="0" rtlCol="0">
              <a:spAutoFit/>
            </a:bodyPr>
            <a:lstStyle/>
            <a:p>
              <a:pPr algn="ctr"/>
              <a:r>
                <a:rPr lang="en-US" sz="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Azure AD</a:t>
              </a:r>
            </a:p>
          </p:txBody>
        </p:sp>
        <p:sp>
          <p:nvSpPr>
            <p:cNvPr id="82" name="Rectangle 81">
              <a:extLst>
                <a:ext uri="{FF2B5EF4-FFF2-40B4-BE49-F238E27FC236}">
                  <a16:creationId xmlns:a16="http://schemas.microsoft.com/office/drawing/2014/main" id="{217B3703-235A-E04C-997D-D73A3BB58CD3}"/>
                </a:ext>
              </a:extLst>
            </p:cNvPr>
            <p:cNvSpPr/>
            <p:nvPr/>
          </p:nvSpPr>
          <p:spPr bwMode="auto">
            <a:xfrm rot="5400000">
              <a:off x="6978525" y="2602970"/>
              <a:ext cx="682954" cy="110464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83" name="Rectangle 82">
              <a:extLst>
                <a:ext uri="{FF2B5EF4-FFF2-40B4-BE49-F238E27FC236}">
                  <a16:creationId xmlns:a16="http://schemas.microsoft.com/office/drawing/2014/main" id="{A8BE6813-3EFE-7040-B317-9E3495538C58}"/>
                </a:ext>
              </a:extLst>
            </p:cNvPr>
            <p:cNvSpPr/>
            <p:nvPr/>
          </p:nvSpPr>
          <p:spPr bwMode="auto">
            <a:xfrm rot="5400000">
              <a:off x="7094887" y="600520"/>
              <a:ext cx="450230" cy="110464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pic>
          <p:nvPicPr>
            <p:cNvPr id="84" name="Graphic 83">
              <a:extLst>
                <a:ext uri="{FF2B5EF4-FFF2-40B4-BE49-F238E27FC236}">
                  <a16:creationId xmlns:a16="http://schemas.microsoft.com/office/drawing/2014/main" id="{38B58EF7-2E82-934A-AAF2-875DFF534F7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40240" y="1019350"/>
              <a:ext cx="207105" cy="215734"/>
            </a:xfrm>
            <a:prstGeom prst="rect">
              <a:avLst/>
            </a:prstGeom>
          </p:spPr>
        </p:pic>
        <p:pic>
          <p:nvPicPr>
            <p:cNvPr id="85" name="Graphic 84">
              <a:extLst>
                <a:ext uri="{FF2B5EF4-FFF2-40B4-BE49-F238E27FC236}">
                  <a16:creationId xmlns:a16="http://schemas.microsoft.com/office/drawing/2014/main" id="{0736EF62-FB87-164D-9BE3-2856DD05E57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92447" y="1023007"/>
              <a:ext cx="207105" cy="215734"/>
            </a:xfrm>
            <a:prstGeom prst="rect">
              <a:avLst/>
            </a:prstGeom>
          </p:spPr>
        </p:pic>
        <p:sp>
          <p:nvSpPr>
            <p:cNvPr id="86" name="TextBox 85">
              <a:extLst>
                <a:ext uri="{FF2B5EF4-FFF2-40B4-BE49-F238E27FC236}">
                  <a16:creationId xmlns:a16="http://schemas.microsoft.com/office/drawing/2014/main" id="{DE2DF5F7-0D96-3C43-A4AC-E894C4A9B229}"/>
                </a:ext>
                <a:ext uri="{C183D7F6-B498-43B3-948B-1728B52AA6E4}">
                  <adec:decorative xmlns:adec="http://schemas.microsoft.com/office/drawing/2017/decorative" val="1"/>
                </a:ext>
              </a:extLst>
            </p:cNvPr>
            <p:cNvSpPr txBox="1"/>
            <p:nvPr/>
          </p:nvSpPr>
          <p:spPr>
            <a:xfrm>
              <a:off x="6780656" y="930920"/>
              <a:ext cx="1091671" cy="76944"/>
            </a:xfrm>
            <a:prstGeom prst="rect">
              <a:avLst/>
            </a:prstGeom>
            <a:noFill/>
          </p:spPr>
          <p:txBody>
            <a:bodyPr wrap="square" lIns="0" tIns="0" rIns="0" bIns="0" rtlCol="0">
              <a:spAutoFit/>
            </a:bodyPr>
            <a:lstStyle/>
            <a:p>
              <a:pPr algn="ctr"/>
              <a:r>
                <a:rPr lang="en-US" sz="5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Industry Data Workbench</a:t>
              </a:r>
            </a:p>
          </p:txBody>
        </p:sp>
        <p:sp>
          <p:nvSpPr>
            <p:cNvPr id="87" name="TextBox 86">
              <a:extLst>
                <a:ext uri="{FF2B5EF4-FFF2-40B4-BE49-F238E27FC236}">
                  <a16:creationId xmlns:a16="http://schemas.microsoft.com/office/drawing/2014/main" id="{CFBC2FA4-6E64-4449-B9CC-3114D11BD800}"/>
                </a:ext>
                <a:ext uri="{C183D7F6-B498-43B3-948B-1728B52AA6E4}">
                  <adec:decorative xmlns:adec="http://schemas.microsoft.com/office/drawing/2017/decorative" val="1"/>
                </a:ext>
              </a:extLst>
            </p:cNvPr>
            <p:cNvSpPr txBox="1"/>
            <p:nvPr/>
          </p:nvSpPr>
          <p:spPr>
            <a:xfrm>
              <a:off x="6781866" y="1308135"/>
              <a:ext cx="1091671" cy="61555"/>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Subscription</a:t>
              </a:r>
            </a:p>
          </p:txBody>
        </p:sp>
        <p:sp>
          <p:nvSpPr>
            <p:cNvPr id="88" name="TextBox 87">
              <a:extLst>
                <a:ext uri="{FF2B5EF4-FFF2-40B4-BE49-F238E27FC236}">
                  <a16:creationId xmlns:a16="http://schemas.microsoft.com/office/drawing/2014/main" id="{FFA7949E-DEF6-8049-96EC-E56F75E827EA}"/>
                </a:ext>
                <a:ext uri="{C183D7F6-B498-43B3-948B-1728B52AA6E4}">
                  <adec:decorative xmlns:adec="http://schemas.microsoft.com/office/drawing/2017/decorative" val="1"/>
                </a:ext>
              </a:extLst>
            </p:cNvPr>
            <p:cNvSpPr txBox="1"/>
            <p:nvPr/>
          </p:nvSpPr>
          <p:spPr>
            <a:xfrm>
              <a:off x="6497956" y="1229172"/>
              <a:ext cx="1091671" cy="61555"/>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Databricks</a:t>
              </a:r>
            </a:p>
          </p:txBody>
        </p:sp>
        <p:pic>
          <p:nvPicPr>
            <p:cNvPr id="89" name="Graphic 88">
              <a:extLst>
                <a:ext uri="{FF2B5EF4-FFF2-40B4-BE49-F238E27FC236}">
                  <a16:creationId xmlns:a16="http://schemas.microsoft.com/office/drawing/2014/main" id="{1BFF340B-E098-494A-9603-C7C696FA6E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23422" y="1127217"/>
              <a:ext cx="171450" cy="171450"/>
            </a:xfrm>
            <a:prstGeom prst="rect">
              <a:avLst/>
            </a:prstGeom>
          </p:spPr>
        </p:pic>
        <p:pic>
          <p:nvPicPr>
            <p:cNvPr id="90" name="Graphic 89">
              <a:extLst>
                <a:ext uri="{FF2B5EF4-FFF2-40B4-BE49-F238E27FC236}">
                  <a16:creationId xmlns:a16="http://schemas.microsoft.com/office/drawing/2014/main" id="{B53B8C4A-F7A2-044C-85A6-72CE506F25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70808" y="1425950"/>
              <a:ext cx="171450" cy="171450"/>
            </a:xfrm>
            <a:prstGeom prst="rect">
              <a:avLst/>
            </a:prstGeom>
          </p:spPr>
        </p:pic>
        <p:pic>
          <p:nvPicPr>
            <p:cNvPr id="91" name="Graphic 90">
              <a:extLst>
                <a:ext uri="{FF2B5EF4-FFF2-40B4-BE49-F238E27FC236}">
                  <a16:creationId xmlns:a16="http://schemas.microsoft.com/office/drawing/2014/main" id="{682CD31C-5FB5-DA4F-88F9-6B175336D9E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42889" y="1701108"/>
              <a:ext cx="171450" cy="171450"/>
            </a:xfrm>
            <a:prstGeom prst="rect">
              <a:avLst/>
            </a:prstGeom>
          </p:spPr>
        </p:pic>
        <p:sp>
          <p:nvSpPr>
            <p:cNvPr id="92" name="TextBox 91">
              <a:extLst>
                <a:ext uri="{FF2B5EF4-FFF2-40B4-BE49-F238E27FC236}">
                  <a16:creationId xmlns:a16="http://schemas.microsoft.com/office/drawing/2014/main" id="{E6162C1D-7412-2A4C-9115-821E3880B477}"/>
                </a:ext>
                <a:ext uri="{C183D7F6-B498-43B3-948B-1728B52AA6E4}">
                  <adec:decorative xmlns:adec="http://schemas.microsoft.com/office/drawing/2017/decorative" val="1"/>
                </a:ext>
              </a:extLst>
            </p:cNvPr>
            <p:cNvSpPr txBox="1"/>
            <p:nvPr/>
          </p:nvSpPr>
          <p:spPr>
            <a:xfrm>
              <a:off x="6610697" y="1602787"/>
              <a:ext cx="1091671" cy="61555"/>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Event Grid</a:t>
              </a:r>
            </a:p>
          </p:txBody>
        </p:sp>
        <p:sp>
          <p:nvSpPr>
            <p:cNvPr id="93" name="TextBox 92">
              <a:extLst>
                <a:ext uri="{FF2B5EF4-FFF2-40B4-BE49-F238E27FC236}">
                  <a16:creationId xmlns:a16="http://schemas.microsoft.com/office/drawing/2014/main" id="{44170108-69DF-5A40-87A5-25DF28AE0AE2}"/>
                </a:ext>
                <a:ext uri="{C183D7F6-B498-43B3-948B-1728B52AA6E4}">
                  <adec:decorative xmlns:adec="http://schemas.microsoft.com/office/drawing/2017/decorative" val="1"/>
                </a:ext>
              </a:extLst>
            </p:cNvPr>
            <p:cNvSpPr txBox="1"/>
            <p:nvPr/>
          </p:nvSpPr>
          <p:spPr>
            <a:xfrm>
              <a:off x="7038334" y="1895524"/>
              <a:ext cx="593538" cy="61554"/>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Key Vault</a:t>
              </a:r>
            </a:p>
          </p:txBody>
        </p:sp>
        <p:pic>
          <p:nvPicPr>
            <p:cNvPr id="94" name="Graphic 93">
              <a:extLst>
                <a:ext uri="{FF2B5EF4-FFF2-40B4-BE49-F238E27FC236}">
                  <a16:creationId xmlns:a16="http://schemas.microsoft.com/office/drawing/2014/main" id="{B26306CA-279E-B74D-BF81-0900063112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97848" y="1702188"/>
              <a:ext cx="171450" cy="171450"/>
            </a:xfrm>
            <a:prstGeom prst="rect">
              <a:avLst/>
            </a:prstGeom>
          </p:spPr>
        </p:pic>
        <p:sp>
          <p:nvSpPr>
            <p:cNvPr id="97" name="TextBox 96">
              <a:extLst>
                <a:ext uri="{FF2B5EF4-FFF2-40B4-BE49-F238E27FC236}">
                  <a16:creationId xmlns:a16="http://schemas.microsoft.com/office/drawing/2014/main" id="{9209241F-5C99-BF45-B271-276C33E10467}"/>
                </a:ext>
                <a:ext uri="{C183D7F6-B498-43B3-948B-1728B52AA6E4}">
                  <adec:decorative xmlns:adec="http://schemas.microsoft.com/office/drawing/2017/decorative" val="1"/>
                </a:ext>
              </a:extLst>
            </p:cNvPr>
            <p:cNvSpPr txBox="1"/>
            <p:nvPr/>
          </p:nvSpPr>
          <p:spPr>
            <a:xfrm>
              <a:off x="6664351" y="1895522"/>
              <a:ext cx="593538" cy="61555"/>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User </a:t>
              </a:r>
              <a:r>
                <a:rPr lang="en-US" sz="400" kern="0" dirty="0" err="1">
                  <a:solidFill>
                    <a:srgbClr val="505050"/>
                  </a:solidFill>
                  <a:latin typeface="Segoe UI" panose="020B0502040204020203" pitchFamily="34" charset="0"/>
                  <a:ea typeface="MS PGothic" panose="020B0600070205080204" pitchFamily="34" charset="-128"/>
                  <a:cs typeface="Segoe UI" panose="020B0502040204020203" pitchFamily="34" charset="0"/>
                </a:rPr>
                <a:t>mgmt</a:t>
              </a:r>
              <a:endPar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endParaRPr>
            </a:p>
          </p:txBody>
        </p:sp>
        <p:pic>
          <p:nvPicPr>
            <p:cNvPr id="98" name="Picture 97">
              <a:extLst>
                <a:ext uri="{FF2B5EF4-FFF2-40B4-BE49-F238E27FC236}">
                  <a16:creationId xmlns:a16="http://schemas.microsoft.com/office/drawing/2014/main" id="{DC13645F-3CD7-6948-B958-D4480A96319E}"/>
                </a:ext>
              </a:extLst>
            </p:cNvPr>
            <p:cNvPicPr>
              <a:picLocks noChangeAspect="1"/>
            </p:cNvPicPr>
            <p:nvPr/>
          </p:nvPicPr>
          <p:blipFill>
            <a:blip r:embed="rId18"/>
            <a:stretch>
              <a:fillRect/>
            </a:stretch>
          </p:blipFill>
          <p:spPr>
            <a:xfrm>
              <a:off x="7587930" y="1701108"/>
              <a:ext cx="196331" cy="200743"/>
            </a:xfrm>
            <a:prstGeom prst="rect">
              <a:avLst/>
            </a:prstGeom>
          </p:spPr>
        </p:pic>
        <p:sp>
          <p:nvSpPr>
            <p:cNvPr id="99" name="TextBox 98">
              <a:extLst>
                <a:ext uri="{FF2B5EF4-FFF2-40B4-BE49-F238E27FC236}">
                  <a16:creationId xmlns:a16="http://schemas.microsoft.com/office/drawing/2014/main" id="{71A3A559-DD24-4844-B8DC-D6CAF8C03F98}"/>
                </a:ext>
                <a:ext uri="{C183D7F6-B498-43B3-948B-1728B52AA6E4}">
                  <adec:decorative xmlns:adec="http://schemas.microsoft.com/office/drawing/2017/decorative" val="1"/>
                </a:ext>
              </a:extLst>
            </p:cNvPr>
            <p:cNvSpPr txBox="1"/>
            <p:nvPr/>
          </p:nvSpPr>
          <p:spPr>
            <a:xfrm>
              <a:off x="7385426" y="1898688"/>
              <a:ext cx="593538" cy="61554"/>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DPKI Services</a:t>
              </a:r>
            </a:p>
          </p:txBody>
        </p:sp>
        <p:sp>
          <p:nvSpPr>
            <p:cNvPr id="100" name="Rectangle 99">
              <a:extLst>
                <a:ext uri="{FF2B5EF4-FFF2-40B4-BE49-F238E27FC236}">
                  <a16:creationId xmlns:a16="http://schemas.microsoft.com/office/drawing/2014/main" id="{41960EEB-324A-7548-A702-7F6AD9AAE924}"/>
                </a:ext>
              </a:extLst>
            </p:cNvPr>
            <p:cNvSpPr/>
            <p:nvPr/>
          </p:nvSpPr>
          <p:spPr bwMode="auto">
            <a:xfrm rot="5400000">
              <a:off x="6973549" y="1193293"/>
              <a:ext cx="692906" cy="110464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chemeClr val="tx1"/>
                </a:solidFill>
                <a:latin typeface="+mj-lt"/>
                <a:ea typeface="Segoe UI" pitchFamily="34" charset="0"/>
                <a:cs typeface="Segoe UI" pitchFamily="34" charset="0"/>
              </a:endParaRPr>
            </a:p>
          </p:txBody>
        </p:sp>
        <p:sp>
          <p:nvSpPr>
            <p:cNvPr id="101" name="TextBox 100">
              <a:extLst>
                <a:ext uri="{FF2B5EF4-FFF2-40B4-BE49-F238E27FC236}">
                  <a16:creationId xmlns:a16="http://schemas.microsoft.com/office/drawing/2014/main" id="{C912B42C-198C-2B4B-92B2-D14E525CF767}"/>
                </a:ext>
                <a:ext uri="{C183D7F6-B498-43B3-948B-1728B52AA6E4}">
                  <adec:decorative xmlns:adec="http://schemas.microsoft.com/office/drawing/2017/decorative" val="1"/>
                </a:ext>
              </a:extLst>
            </p:cNvPr>
            <p:cNvSpPr txBox="1"/>
            <p:nvPr/>
          </p:nvSpPr>
          <p:spPr>
            <a:xfrm>
              <a:off x="6788835" y="2013007"/>
              <a:ext cx="1091671" cy="76944"/>
            </a:xfrm>
            <a:prstGeom prst="rect">
              <a:avLst/>
            </a:prstGeom>
            <a:noFill/>
          </p:spPr>
          <p:txBody>
            <a:bodyPr wrap="square" lIns="0" tIns="0" rIns="0" bIns="0" rtlCol="0">
              <a:spAutoFit/>
            </a:bodyPr>
            <a:lstStyle/>
            <a:p>
              <a:pPr algn="ctr"/>
              <a:r>
                <a:rPr lang="en-US" sz="500" kern="0" dirty="0" err="1">
                  <a:solidFill>
                    <a:srgbClr val="505050"/>
                  </a:solidFill>
                  <a:latin typeface="Segoe UI" panose="020B0502040204020203" pitchFamily="34" charset="0"/>
                  <a:ea typeface="MS PGothic" panose="020B0600070205080204" pitchFamily="34" charset="-128"/>
                  <a:cs typeface="Segoe UI" panose="020B0502040204020203" pitchFamily="34" charset="0"/>
                </a:rPr>
                <a:t>RTGS.global</a:t>
              </a:r>
              <a:r>
                <a:rPr lang="en-US" sz="5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 Network Connector</a:t>
              </a:r>
            </a:p>
          </p:txBody>
        </p:sp>
        <p:pic>
          <p:nvPicPr>
            <p:cNvPr id="102" name="Graphic 101">
              <a:extLst>
                <a:ext uri="{FF2B5EF4-FFF2-40B4-BE49-F238E27FC236}">
                  <a16:creationId xmlns:a16="http://schemas.microsoft.com/office/drawing/2014/main" id="{897F9762-17F6-E94F-BC08-02CEED10723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461911" y="1439574"/>
              <a:ext cx="171450" cy="171450"/>
            </a:xfrm>
            <a:prstGeom prst="rect">
              <a:avLst/>
            </a:prstGeom>
          </p:spPr>
        </p:pic>
        <p:sp>
          <p:nvSpPr>
            <p:cNvPr id="103" name="TextBox 102">
              <a:extLst>
                <a:ext uri="{FF2B5EF4-FFF2-40B4-BE49-F238E27FC236}">
                  <a16:creationId xmlns:a16="http://schemas.microsoft.com/office/drawing/2014/main" id="{4A1B172B-4B89-454E-A755-83EE285E7C5F}"/>
                </a:ext>
                <a:ext uri="{C183D7F6-B498-43B3-948B-1728B52AA6E4}">
                  <adec:decorative xmlns:adec="http://schemas.microsoft.com/office/drawing/2017/decorative" val="1"/>
                </a:ext>
              </a:extLst>
            </p:cNvPr>
            <p:cNvSpPr txBox="1"/>
            <p:nvPr/>
          </p:nvSpPr>
          <p:spPr>
            <a:xfrm>
              <a:off x="7004122" y="1604255"/>
              <a:ext cx="1091671" cy="61555"/>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Consumer</a:t>
              </a:r>
            </a:p>
          </p:txBody>
        </p:sp>
        <p:sp>
          <p:nvSpPr>
            <p:cNvPr id="104" name="TextBox 103">
              <a:extLst>
                <a:ext uri="{FF2B5EF4-FFF2-40B4-BE49-F238E27FC236}">
                  <a16:creationId xmlns:a16="http://schemas.microsoft.com/office/drawing/2014/main" id="{AAD713E6-1EF9-7F4C-AA52-09421FCBE29F}"/>
                </a:ext>
                <a:ext uri="{C183D7F6-B498-43B3-948B-1728B52AA6E4}">
                  <adec:decorative xmlns:adec="http://schemas.microsoft.com/office/drawing/2017/decorative" val="1"/>
                </a:ext>
              </a:extLst>
            </p:cNvPr>
            <p:cNvSpPr txBox="1"/>
            <p:nvPr/>
          </p:nvSpPr>
          <p:spPr>
            <a:xfrm>
              <a:off x="6767677" y="3408135"/>
              <a:ext cx="1091671" cy="76944"/>
            </a:xfrm>
            <a:prstGeom prst="rect">
              <a:avLst/>
            </a:prstGeom>
            <a:noFill/>
          </p:spPr>
          <p:txBody>
            <a:bodyPr wrap="square" lIns="0" tIns="0" rIns="0" bIns="0" rtlCol="0">
              <a:spAutoFit/>
            </a:bodyPr>
            <a:lstStyle/>
            <a:p>
              <a:pPr algn="ctr"/>
              <a:r>
                <a:rPr lang="en-US" sz="500" kern="0" dirty="0" err="1">
                  <a:solidFill>
                    <a:srgbClr val="505050"/>
                  </a:solidFill>
                  <a:latin typeface="Segoe UI" panose="020B0502040204020203" pitchFamily="34" charset="0"/>
                  <a:ea typeface="MS PGothic" panose="020B0600070205080204" pitchFamily="34" charset="-128"/>
                  <a:cs typeface="Segoe UI" panose="020B0502040204020203" pitchFamily="34" charset="0"/>
                </a:rPr>
                <a:t>RTGS.global</a:t>
              </a:r>
              <a:r>
                <a:rPr lang="en-US" sz="5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 Network Connector</a:t>
              </a:r>
            </a:p>
          </p:txBody>
        </p:sp>
        <p:pic>
          <p:nvPicPr>
            <p:cNvPr id="105" name="Graphic 104">
              <a:extLst>
                <a:ext uri="{FF2B5EF4-FFF2-40B4-BE49-F238E27FC236}">
                  <a16:creationId xmlns:a16="http://schemas.microsoft.com/office/drawing/2014/main" id="{575EBEB6-0FDE-F84A-ADBA-230938DD06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9079" y="2180334"/>
              <a:ext cx="171450" cy="171450"/>
            </a:xfrm>
            <a:prstGeom prst="rect">
              <a:avLst/>
            </a:prstGeom>
          </p:spPr>
        </p:pic>
        <p:pic>
          <p:nvPicPr>
            <p:cNvPr id="106" name="Graphic 105">
              <a:extLst>
                <a:ext uri="{FF2B5EF4-FFF2-40B4-BE49-F238E27FC236}">
                  <a16:creationId xmlns:a16="http://schemas.microsoft.com/office/drawing/2014/main" id="{FDB9C2FA-3CCB-B849-9588-7E61325DDD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84748" y="2402943"/>
              <a:ext cx="171450" cy="171450"/>
            </a:xfrm>
            <a:prstGeom prst="rect">
              <a:avLst/>
            </a:prstGeom>
          </p:spPr>
        </p:pic>
        <p:sp>
          <p:nvSpPr>
            <p:cNvPr id="107" name="TextBox 106">
              <a:extLst>
                <a:ext uri="{FF2B5EF4-FFF2-40B4-BE49-F238E27FC236}">
                  <a16:creationId xmlns:a16="http://schemas.microsoft.com/office/drawing/2014/main" id="{7BFB03AE-2876-FA43-A29E-AEE471FEB1B8}"/>
                </a:ext>
                <a:ext uri="{C183D7F6-B498-43B3-948B-1728B52AA6E4}">
                  <adec:decorative xmlns:adec="http://schemas.microsoft.com/office/drawing/2017/decorative" val="1"/>
                </a:ext>
              </a:extLst>
            </p:cNvPr>
            <p:cNvSpPr txBox="1"/>
            <p:nvPr/>
          </p:nvSpPr>
          <p:spPr>
            <a:xfrm>
              <a:off x="8495312" y="2589949"/>
              <a:ext cx="368900" cy="123111"/>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Regulatory Event Topics</a:t>
              </a:r>
            </a:p>
          </p:txBody>
        </p:sp>
        <p:pic>
          <p:nvPicPr>
            <p:cNvPr id="108" name="Graphic 107">
              <a:extLst>
                <a:ext uri="{FF2B5EF4-FFF2-40B4-BE49-F238E27FC236}">
                  <a16:creationId xmlns:a16="http://schemas.microsoft.com/office/drawing/2014/main" id="{A5560D67-C5FE-D244-81E6-87EF745F3A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97530" y="2174947"/>
              <a:ext cx="171450" cy="171450"/>
            </a:xfrm>
            <a:prstGeom prst="rect">
              <a:avLst/>
            </a:prstGeom>
          </p:spPr>
        </p:pic>
        <p:sp>
          <p:nvSpPr>
            <p:cNvPr id="109" name="Rectangle 108">
              <a:extLst>
                <a:ext uri="{FF2B5EF4-FFF2-40B4-BE49-F238E27FC236}">
                  <a16:creationId xmlns:a16="http://schemas.microsoft.com/office/drawing/2014/main" id="{F8171110-35DB-E343-9385-F17F39252AF1}"/>
                </a:ext>
              </a:extLst>
            </p:cNvPr>
            <p:cNvSpPr/>
            <p:nvPr/>
          </p:nvSpPr>
          <p:spPr bwMode="auto">
            <a:xfrm rot="5400000">
              <a:off x="9380546" y="1542533"/>
              <a:ext cx="450230" cy="145805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dirty="0">
                <a:solidFill>
                  <a:schemeClr val="tx1"/>
                </a:solidFill>
                <a:latin typeface="+mj-lt"/>
                <a:ea typeface="Segoe UI" pitchFamily="34" charset="0"/>
                <a:cs typeface="Segoe UI" pitchFamily="34" charset="0"/>
              </a:endParaRPr>
            </a:p>
          </p:txBody>
        </p:sp>
        <p:sp>
          <p:nvSpPr>
            <p:cNvPr id="110" name="TextBox 109">
              <a:extLst>
                <a:ext uri="{FF2B5EF4-FFF2-40B4-BE49-F238E27FC236}">
                  <a16:creationId xmlns:a16="http://schemas.microsoft.com/office/drawing/2014/main" id="{395E39C0-7C66-1741-869F-C8D8811C719F}"/>
                </a:ext>
                <a:ext uri="{C183D7F6-B498-43B3-948B-1728B52AA6E4}">
                  <adec:decorative xmlns:adec="http://schemas.microsoft.com/office/drawing/2017/decorative" val="1"/>
                </a:ext>
              </a:extLst>
            </p:cNvPr>
            <p:cNvSpPr txBox="1"/>
            <p:nvPr/>
          </p:nvSpPr>
          <p:spPr>
            <a:xfrm>
              <a:off x="9161288" y="2208400"/>
              <a:ext cx="368900" cy="123111"/>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Regulatory Event Domain</a:t>
              </a:r>
            </a:p>
          </p:txBody>
        </p:sp>
        <p:pic>
          <p:nvPicPr>
            <p:cNvPr id="111" name="Graphic 110">
              <a:extLst>
                <a:ext uri="{FF2B5EF4-FFF2-40B4-BE49-F238E27FC236}">
                  <a16:creationId xmlns:a16="http://schemas.microsoft.com/office/drawing/2014/main" id="{9D0084A2-FC73-174E-A0B8-0CC173468BD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631895" y="2184230"/>
              <a:ext cx="171450" cy="171450"/>
            </a:xfrm>
            <a:prstGeom prst="rect">
              <a:avLst/>
            </a:prstGeom>
          </p:spPr>
        </p:pic>
        <p:sp>
          <p:nvSpPr>
            <p:cNvPr id="112" name="TextBox 111">
              <a:extLst>
                <a:ext uri="{FF2B5EF4-FFF2-40B4-BE49-F238E27FC236}">
                  <a16:creationId xmlns:a16="http://schemas.microsoft.com/office/drawing/2014/main" id="{48EB5F7F-4188-FE44-B464-BF45CB2E8AE1}"/>
                </a:ext>
                <a:ext uri="{C183D7F6-B498-43B3-948B-1728B52AA6E4}">
                  <adec:decorative xmlns:adec="http://schemas.microsoft.com/office/drawing/2017/decorative" val="1"/>
                </a:ext>
              </a:extLst>
            </p:cNvPr>
            <p:cNvSpPr txBox="1"/>
            <p:nvPr/>
          </p:nvSpPr>
          <p:spPr>
            <a:xfrm>
              <a:off x="9787782" y="2204865"/>
              <a:ext cx="351785" cy="61555"/>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Config Store</a:t>
              </a:r>
            </a:p>
          </p:txBody>
        </p:sp>
        <p:sp>
          <p:nvSpPr>
            <p:cNvPr id="113" name="TextBox 112">
              <a:extLst>
                <a:ext uri="{FF2B5EF4-FFF2-40B4-BE49-F238E27FC236}">
                  <a16:creationId xmlns:a16="http://schemas.microsoft.com/office/drawing/2014/main" id="{700394DE-2121-D64C-B415-A7B89E387424}"/>
                </a:ext>
                <a:ext uri="{C183D7F6-B498-43B3-948B-1728B52AA6E4}">
                  <adec:decorative xmlns:adec="http://schemas.microsoft.com/office/drawing/2017/decorative" val="1"/>
                </a:ext>
              </a:extLst>
            </p:cNvPr>
            <p:cNvSpPr txBox="1"/>
            <p:nvPr/>
          </p:nvSpPr>
          <p:spPr>
            <a:xfrm>
              <a:off x="9533628" y="2361574"/>
              <a:ext cx="368900" cy="123111"/>
            </a:xfrm>
            <a:prstGeom prst="rect">
              <a:avLst/>
            </a:prstGeom>
            <a:noFill/>
          </p:spPr>
          <p:txBody>
            <a:bodyPr wrap="square" lIns="0" tIns="0" rIns="0" bIns="0" rtlCol="0">
              <a:spAutoFit/>
            </a:bodyPr>
            <a:lstStyle/>
            <a:p>
              <a:pPr algn="ctr"/>
              <a:r>
                <a:rPr lang="en-US" sz="4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Azure Cosmos DB</a:t>
              </a:r>
            </a:p>
          </p:txBody>
        </p:sp>
        <p:sp>
          <p:nvSpPr>
            <p:cNvPr id="114" name="TextBox 113">
              <a:extLst>
                <a:ext uri="{FF2B5EF4-FFF2-40B4-BE49-F238E27FC236}">
                  <a16:creationId xmlns:a16="http://schemas.microsoft.com/office/drawing/2014/main" id="{33A270F2-E718-DC41-8C83-49392EAC8CC8}"/>
                </a:ext>
                <a:ext uri="{C183D7F6-B498-43B3-948B-1728B52AA6E4}">
                  <adec:decorative xmlns:adec="http://schemas.microsoft.com/office/drawing/2017/decorative" val="1"/>
                </a:ext>
              </a:extLst>
            </p:cNvPr>
            <p:cNvSpPr txBox="1"/>
            <p:nvPr/>
          </p:nvSpPr>
          <p:spPr>
            <a:xfrm>
              <a:off x="9975697" y="2066478"/>
              <a:ext cx="368900" cy="76944"/>
            </a:xfrm>
            <a:prstGeom prst="rect">
              <a:avLst/>
            </a:prstGeom>
            <a:noFill/>
          </p:spPr>
          <p:txBody>
            <a:bodyPr wrap="square" lIns="0" tIns="0" rIns="0" bIns="0" rtlCol="0">
              <a:spAutoFit/>
            </a:bodyPr>
            <a:lstStyle/>
            <a:p>
              <a:pPr algn="ctr"/>
              <a:r>
                <a:rPr lang="en-US" sz="5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Global Sub</a:t>
              </a:r>
            </a:p>
          </p:txBody>
        </p:sp>
        <p:pic>
          <p:nvPicPr>
            <p:cNvPr id="115" name="Graphic 114">
              <a:extLst>
                <a:ext uri="{FF2B5EF4-FFF2-40B4-BE49-F238E27FC236}">
                  <a16:creationId xmlns:a16="http://schemas.microsoft.com/office/drawing/2014/main" id="{0C38B40B-DC2F-9648-BBBE-0D366A0F53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82133" y="2120133"/>
              <a:ext cx="318645" cy="318645"/>
            </a:xfrm>
            <a:prstGeom prst="rect">
              <a:avLst/>
            </a:prstGeom>
          </p:spPr>
        </p:pic>
        <p:sp>
          <p:nvSpPr>
            <p:cNvPr id="116" name="TextBox 115">
              <a:extLst>
                <a:ext uri="{FF2B5EF4-FFF2-40B4-BE49-F238E27FC236}">
                  <a16:creationId xmlns:a16="http://schemas.microsoft.com/office/drawing/2014/main" id="{9F16DA23-65C1-C24F-B97C-A14D0CC3FEDA}"/>
                </a:ext>
                <a:ext uri="{C183D7F6-B498-43B3-948B-1728B52AA6E4}">
                  <adec:decorative xmlns:adec="http://schemas.microsoft.com/office/drawing/2017/decorative" val="1"/>
                </a:ext>
              </a:extLst>
            </p:cNvPr>
            <p:cNvSpPr txBox="1"/>
            <p:nvPr/>
          </p:nvSpPr>
          <p:spPr>
            <a:xfrm>
              <a:off x="10305983" y="2443764"/>
              <a:ext cx="1091671" cy="92333"/>
            </a:xfrm>
            <a:prstGeom prst="rect">
              <a:avLst/>
            </a:prstGeom>
            <a:noFill/>
          </p:spPr>
          <p:txBody>
            <a:bodyPr wrap="square" lIns="0" tIns="0" rIns="0" bIns="0" rtlCol="0">
              <a:spAutoFit/>
            </a:bodyPr>
            <a:lstStyle/>
            <a:p>
              <a:pPr algn="ctr"/>
              <a:r>
                <a:rPr lang="en-US" sz="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Key Vault</a:t>
              </a:r>
            </a:p>
          </p:txBody>
        </p:sp>
        <p:pic>
          <p:nvPicPr>
            <p:cNvPr id="117" name="Graphic 116">
              <a:extLst>
                <a:ext uri="{FF2B5EF4-FFF2-40B4-BE49-F238E27FC236}">
                  <a16:creationId xmlns:a16="http://schemas.microsoft.com/office/drawing/2014/main" id="{2840BB44-6956-414B-97CE-6DEB62CD1A7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315764" y="2820407"/>
              <a:ext cx="318645" cy="318645"/>
            </a:xfrm>
            <a:prstGeom prst="rect">
              <a:avLst/>
            </a:prstGeom>
          </p:spPr>
        </p:pic>
        <p:pic>
          <p:nvPicPr>
            <p:cNvPr id="118" name="Graphic 117">
              <a:extLst>
                <a:ext uri="{FF2B5EF4-FFF2-40B4-BE49-F238E27FC236}">
                  <a16:creationId xmlns:a16="http://schemas.microsoft.com/office/drawing/2014/main" id="{D7A6FAD4-4474-0248-B0AC-9C7D2B61C0D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567194" y="2816946"/>
              <a:ext cx="318644" cy="318644"/>
            </a:xfrm>
            <a:prstGeom prst="rect">
              <a:avLst/>
            </a:prstGeom>
          </p:spPr>
        </p:pic>
        <p:sp>
          <p:nvSpPr>
            <p:cNvPr id="119" name="TextBox 118">
              <a:extLst>
                <a:ext uri="{FF2B5EF4-FFF2-40B4-BE49-F238E27FC236}">
                  <a16:creationId xmlns:a16="http://schemas.microsoft.com/office/drawing/2014/main" id="{BAE5BEAA-AA69-BA45-AC95-42D34CEBD76B}"/>
                </a:ext>
                <a:ext uri="{C183D7F6-B498-43B3-948B-1728B52AA6E4}">
                  <adec:decorative xmlns:adec="http://schemas.microsoft.com/office/drawing/2017/decorative" val="1"/>
                </a:ext>
              </a:extLst>
            </p:cNvPr>
            <p:cNvSpPr txBox="1"/>
            <p:nvPr/>
          </p:nvSpPr>
          <p:spPr>
            <a:xfrm>
              <a:off x="7947169" y="3187996"/>
              <a:ext cx="1091671" cy="92333"/>
            </a:xfrm>
            <a:prstGeom prst="rect">
              <a:avLst/>
            </a:prstGeom>
            <a:noFill/>
          </p:spPr>
          <p:txBody>
            <a:bodyPr wrap="square" lIns="0" tIns="0" rIns="0" bIns="0" rtlCol="0">
              <a:spAutoFit/>
            </a:bodyPr>
            <a:lstStyle/>
            <a:p>
              <a:pPr algn="ctr"/>
              <a:r>
                <a:rPr lang="en-US" sz="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Application Gateway</a:t>
              </a:r>
            </a:p>
          </p:txBody>
        </p:sp>
        <p:sp>
          <p:nvSpPr>
            <p:cNvPr id="120" name="TextBox 119">
              <a:extLst>
                <a:ext uri="{FF2B5EF4-FFF2-40B4-BE49-F238E27FC236}">
                  <a16:creationId xmlns:a16="http://schemas.microsoft.com/office/drawing/2014/main" id="{53220478-6CDC-4642-9875-566956677E4E}"/>
                </a:ext>
                <a:ext uri="{C183D7F6-B498-43B3-948B-1728B52AA6E4}">
                  <adec:decorative xmlns:adec="http://schemas.microsoft.com/office/drawing/2017/decorative" val="1"/>
                </a:ext>
              </a:extLst>
            </p:cNvPr>
            <p:cNvSpPr txBox="1"/>
            <p:nvPr/>
          </p:nvSpPr>
          <p:spPr>
            <a:xfrm>
              <a:off x="9214312" y="3187996"/>
              <a:ext cx="1091671" cy="92333"/>
            </a:xfrm>
            <a:prstGeom prst="rect">
              <a:avLst/>
            </a:prstGeom>
            <a:noFill/>
          </p:spPr>
          <p:txBody>
            <a:bodyPr wrap="square" lIns="0" tIns="0" rIns="0" bIns="0" rtlCol="0">
              <a:spAutoFit/>
            </a:bodyPr>
            <a:lstStyle/>
            <a:p>
              <a:pPr algn="ctr"/>
              <a:r>
                <a:rPr lang="en-US" sz="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AKS SOA micro-services</a:t>
              </a:r>
            </a:p>
          </p:txBody>
        </p:sp>
        <p:grpSp>
          <p:nvGrpSpPr>
            <p:cNvPr id="121" name="Group 120" descr="Azure SQL Database ledger icon">
              <a:extLst>
                <a:ext uri="{FF2B5EF4-FFF2-40B4-BE49-F238E27FC236}">
                  <a16:creationId xmlns:a16="http://schemas.microsoft.com/office/drawing/2014/main" id="{FFAD4B6A-4568-E046-9EF3-A0CD10BC0FC1}"/>
                </a:ext>
              </a:extLst>
            </p:cNvPr>
            <p:cNvGrpSpPr/>
            <p:nvPr/>
          </p:nvGrpSpPr>
          <p:grpSpPr>
            <a:xfrm>
              <a:off x="10678590" y="2790523"/>
              <a:ext cx="419165" cy="424450"/>
              <a:chOff x="8582138" y="2743455"/>
              <a:chExt cx="913359" cy="933280"/>
            </a:xfrm>
          </p:grpSpPr>
          <p:pic>
            <p:nvPicPr>
              <p:cNvPr id="122" name="Graphic 121">
                <a:extLst>
                  <a:ext uri="{FF2B5EF4-FFF2-40B4-BE49-F238E27FC236}">
                    <a16:creationId xmlns:a16="http://schemas.microsoft.com/office/drawing/2014/main" id="{188FC4DD-C4C0-2448-9D62-2B1B3BFA797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582138" y="2743455"/>
                <a:ext cx="786525" cy="786525"/>
              </a:xfrm>
              <a:prstGeom prst="rect">
                <a:avLst/>
              </a:prstGeom>
            </p:spPr>
          </p:pic>
          <p:pic>
            <p:nvPicPr>
              <p:cNvPr id="123" name="Graphic 122">
                <a:extLst>
                  <a:ext uri="{FF2B5EF4-FFF2-40B4-BE49-F238E27FC236}">
                    <a16:creationId xmlns:a16="http://schemas.microsoft.com/office/drawing/2014/main" id="{843D4A86-25EF-E148-AAEC-0D38F4A70D1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085084" y="3266322"/>
                <a:ext cx="410413" cy="410413"/>
              </a:xfrm>
              <a:prstGeom prst="rect">
                <a:avLst/>
              </a:prstGeom>
            </p:spPr>
          </p:pic>
        </p:grpSp>
        <p:sp>
          <p:nvSpPr>
            <p:cNvPr id="124" name="TextBox 123">
              <a:extLst>
                <a:ext uri="{FF2B5EF4-FFF2-40B4-BE49-F238E27FC236}">
                  <a16:creationId xmlns:a16="http://schemas.microsoft.com/office/drawing/2014/main" id="{C56F64A3-EC05-CA44-A152-6AF66F622249}"/>
                </a:ext>
                <a:ext uri="{C183D7F6-B498-43B3-948B-1728B52AA6E4}">
                  <adec:decorative xmlns:adec="http://schemas.microsoft.com/office/drawing/2017/decorative" val="1"/>
                </a:ext>
              </a:extLst>
            </p:cNvPr>
            <p:cNvSpPr txBox="1"/>
            <p:nvPr/>
          </p:nvSpPr>
          <p:spPr>
            <a:xfrm>
              <a:off x="10378697" y="3187996"/>
              <a:ext cx="1091671" cy="92333"/>
            </a:xfrm>
            <a:prstGeom prst="rect">
              <a:avLst/>
            </a:prstGeom>
            <a:noFill/>
          </p:spPr>
          <p:txBody>
            <a:bodyPr wrap="square" lIns="0" tIns="0" rIns="0" bIns="0" rtlCol="0">
              <a:spAutoFit/>
            </a:bodyPr>
            <a:lstStyle/>
            <a:p>
              <a:pPr algn="ctr"/>
              <a:r>
                <a:rPr lang="en-US" sz="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Azure SQL Database ledger</a:t>
              </a:r>
            </a:p>
          </p:txBody>
        </p:sp>
        <p:cxnSp>
          <p:nvCxnSpPr>
            <p:cNvPr id="125" name="Straight Arrow Connector 124">
              <a:extLst>
                <a:ext uri="{FF2B5EF4-FFF2-40B4-BE49-F238E27FC236}">
                  <a16:creationId xmlns:a16="http://schemas.microsoft.com/office/drawing/2014/main" id="{4C734FFB-59CA-434F-A2FC-3F41E90EBFC8}"/>
                </a:ext>
              </a:extLst>
            </p:cNvPr>
            <p:cNvCxnSpPr>
              <a:cxnSpLocks/>
              <a:stCxn id="66" idx="1"/>
            </p:cNvCxnSpPr>
            <p:nvPr/>
          </p:nvCxnSpPr>
          <p:spPr>
            <a:xfrm flipH="1" flipV="1">
              <a:off x="7761199" y="1517801"/>
              <a:ext cx="822213" cy="525648"/>
            </a:xfrm>
            <a:prstGeom prst="straightConnector1">
              <a:avLst/>
            </a:prstGeom>
            <a:ln w="635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8F2E770-AFB5-8846-A1E3-B99A3FEF1D3B}"/>
                </a:ext>
              </a:extLst>
            </p:cNvPr>
            <p:cNvCxnSpPr>
              <a:cxnSpLocks/>
              <a:stCxn id="105" idx="1"/>
            </p:cNvCxnSpPr>
            <p:nvPr/>
          </p:nvCxnSpPr>
          <p:spPr>
            <a:xfrm flipH="1" flipV="1">
              <a:off x="7753643" y="1559401"/>
              <a:ext cx="825436" cy="706658"/>
            </a:xfrm>
            <a:prstGeom prst="straightConnector1">
              <a:avLst/>
            </a:prstGeom>
            <a:ln w="635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51435A4-7D15-E840-80F7-3DBAAEA41E2D}"/>
                </a:ext>
              </a:extLst>
            </p:cNvPr>
            <p:cNvCxnSpPr>
              <a:cxnSpLocks/>
              <a:stCxn id="106" idx="1"/>
            </p:cNvCxnSpPr>
            <p:nvPr/>
          </p:nvCxnSpPr>
          <p:spPr>
            <a:xfrm flipH="1" flipV="1">
              <a:off x="7750884" y="1610952"/>
              <a:ext cx="833864" cy="877716"/>
            </a:xfrm>
            <a:prstGeom prst="straightConnector1">
              <a:avLst/>
            </a:prstGeom>
            <a:ln w="635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F41DE9D-55E9-2046-BAF1-F4EA762EE66A}"/>
                </a:ext>
              </a:extLst>
            </p:cNvPr>
            <p:cNvCxnSpPr>
              <a:cxnSpLocks/>
              <a:stCxn id="108" idx="1"/>
              <a:endCxn id="66" idx="3"/>
            </p:cNvCxnSpPr>
            <p:nvPr/>
          </p:nvCxnSpPr>
          <p:spPr>
            <a:xfrm flipH="1" flipV="1">
              <a:off x="8754862" y="2043449"/>
              <a:ext cx="242668" cy="217223"/>
            </a:xfrm>
            <a:prstGeom prst="straightConnector1">
              <a:avLst/>
            </a:prstGeom>
            <a:ln w="635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38D3021-8EEC-384E-851C-04EF47E6050C}"/>
                </a:ext>
              </a:extLst>
            </p:cNvPr>
            <p:cNvCxnSpPr>
              <a:cxnSpLocks/>
              <a:stCxn id="108" idx="1"/>
              <a:endCxn id="105" idx="3"/>
            </p:cNvCxnSpPr>
            <p:nvPr/>
          </p:nvCxnSpPr>
          <p:spPr>
            <a:xfrm flipH="1">
              <a:off x="8750529" y="2260672"/>
              <a:ext cx="247001" cy="5387"/>
            </a:xfrm>
            <a:prstGeom prst="straightConnector1">
              <a:avLst/>
            </a:prstGeom>
            <a:ln w="635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DAECA2E8-2DA0-9744-8832-666DED20DB37}"/>
                </a:ext>
              </a:extLst>
            </p:cNvPr>
            <p:cNvCxnSpPr>
              <a:cxnSpLocks/>
              <a:stCxn id="108" idx="1"/>
              <a:endCxn id="106" idx="3"/>
            </p:cNvCxnSpPr>
            <p:nvPr/>
          </p:nvCxnSpPr>
          <p:spPr>
            <a:xfrm flipH="1">
              <a:off x="8756198" y="2260672"/>
              <a:ext cx="241332" cy="227996"/>
            </a:xfrm>
            <a:prstGeom prst="straightConnector1">
              <a:avLst/>
            </a:prstGeom>
            <a:ln w="635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F4B2614-4290-1A4A-BA9F-C4E62ED528FE}"/>
                </a:ext>
              </a:extLst>
            </p:cNvPr>
            <p:cNvCxnSpPr>
              <a:cxnSpLocks/>
              <a:endCxn id="108" idx="2"/>
            </p:cNvCxnSpPr>
            <p:nvPr/>
          </p:nvCxnSpPr>
          <p:spPr>
            <a:xfrm flipH="1" flipV="1">
              <a:off x="9083255" y="2346397"/>
              <a:ext cx="513409" cy="476539"/>
            </a:xfrm>
            <a:prstGeom prst="straightConnector1">
              <a:avLst/>
            </a:prstGeom>
            <a:ln w="635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311E1AA3-CF39-8546-92A1-9939B9F92CEF}"/>
                </a:ext>
              </a:extLst>
            </p:cNvPr>
            <p:cNvCxnSpPr>
              <a:cxnSpLocks/>
              <a:endCxn id="122" idx="1"/>
            </p:cNvCxnSpPr>
            <p:nvPr/>
          </p:nvCxnSpPr>
          <p:spPr>
            <a:xfrm>
              <a:off x="9964066" y="2969377"/>
              <a:ext cx="714524" cy="0"/>
            </a:xfrm>
            <a:prstGeom prst="straightConnector1">
              <a:avLst/>
            </a:prstGeom>
            <a:ln w="635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EF86D63D-8B6E-3042-BA7E-84AC759C686C}"/>
                </a:ext>
              </a:extLst>
            </p:cNvPr>
            <p:cNvCxnSpPr>
              <a:cxnSpLocks/>
            </p:cNvCxnSpPr>
            <p:nvPr/>
          </p:nvCxnSpPr>
          <p:spPr>
            <a:xfrm flipV="1">
              <a:off x="9873317" y="2288916"/>
              <a:ext cx="805273" cy="554346"/>
            </a:xfrm>
            <a:prstGeom prst="straightConnector1">
              <a:avLst/>
            </a:prstGeom>
            <a:ln w="63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76A981F-0651-1845-9077-FD7D47693922}"/>
                </a:ext>
              </a:extLst>
            </p:cNvPr>
            <p:cNvCxnSpPr>
              <a:cxnSpLocks/>
            </p:cNvCxnSpPr>
            <p:nvPr/>
          </p:nvCxnSpPr>
          <p:spPr>
            <a:xfrm flipV="1">
              <a:off x="8671592" y="2965207"/>
              <a:ext cx="859641" cy="7940"/>
            </a:xfrm>
            <a:prstGeom prst="straightConnector1">
              <a:avLst/>
            </a:prstGeom>
            <a:ln w="63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75F84C8-279F-714E-A9FE-CF33A645FC3D}"/>
                </a:ext>
              </a:extLst>
            </p:cNvPr>
            <p:cNvCxnSpPr>
              <a:cxnSpLocks/>
              <a:endCxn id="117" idx="1"/>
            </p:cNvCxnSpPr>
            <p:nvPr/>
          </p:nvCxnSpPr>
          <p:spPr>
            <a:xfrm>
              <a:off x="7456123" y="2954637"/>
              <a:ext cx="859641" cy="25093"/>
            </a:xfrm>
            <a:prstGeom prst="straightConnector1">
              <a:avLst/>
            </a:prstGeom>
            <a:ln w="63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F1829AAC-771F-C24C-8AA9-676EA4F5149E}"/>
                </a:ext>
              </a:extLst>
            </p:cNvPr>
            <p:cNvCxnSpPr>
              <a:cxnSpLocks/>
              <a:stCxn id="113" idx="2"/>
            </p:cNvCxnSpPr>
            <p:nvPr/>
          </p:nvCxnSpPr>
          <p:spPr>
            <a:xfrm>
              <a:off x="9718078" y="2484685"/>
              <a:ext cx="0" cy="329132"/>
            </a:xfrm>
            <a:prstGeom prst="straightConnector1">
              <a:avLst/>
            </a:prstGeom>
            <a:ln w="63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137" name="Graphic 136">
              <a:extLst>
                <a:ext uri="{FF2B5EF4-FFF2-40B4-BE49-F238E27FC236}">
                  <a16:creationId xmlns:a16="http://schemas.microsoft.com/office/drawing/2014/main" id="{A6887F50-CFAC-CB46-B970-CFFA04AC5E1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732967" y="1074352"/>
              <a:ext cx="302958" cy="302958"/>
            </a:xfrm>
            <a:prstGeom prst="rect">
              <a:avLst/>
            </a:prstGeom>
          </p:spPr>
        </p:pic>
        <p:sp>
          <p:nvSpPr>
            <p:cNvPr id="138" name="TextBox 137">
              <a:extLst>
                <a:ext uri="{FF2B5EF4-FFF2-40B4-BE49-F238E27FC236}">
                  <a16:creationId xmlns:a16="http://schemas.microsoft.com/office/drawing/2014/main" id="{48FF30FF-B2E1-4A41-B755-AC7FCE60419B}"/>
                </a:ext>
                <a:ext uri="{C183D7F6-B498-43B3-948B-1728B52AA6E4}">
                  <adec:decorative xmlns:adec="http://schemas.microsoft.com/office/drawing/2017/decorative" val="1"/>
                </a:ext>
              </a:extLst>
            </p:cNvPr>
            <p:cNvSpPr txBox="1"/>
            <p:nvPr/>
          </p:nvSpPr>
          <p:spPr>
            <a:xfrm>
              <a:off x="9334394" y="1402565"/>
              <a:ext cx="1091671" cy="92333"/>
            </a:xfrm>
            <a:prstGeom prst="rect">
              <a:avLst/>
            </a:prstGeom>
            <a:noFill/>
          </p:spPr>
          <p:txBody>
            <a:bodyPr wrap="square" lIns="0" tIns="0" rIns="0" bIns="0" rtlCol="0">
              <a:spAutoFit/>
            </a:bodyPr>
            <a:lstStyle/>
            <a:p>
              <a:pPr algn="ctr"/>
              <a:r>
                <a:rPr lang="en-US" sz="600" kern="0" dirty="0">
                  <a:solidFill>
                    <a:srgbClr val="505050"/>
                  </a:solidFill>
                  <a:latin typeface="Segoe UI" panose="020B0502040204020203" pitchFamily="34" charset="0"/>
                  <a:ea typeface="MS PGothic" panose="020B0600070205080204" pitchFamily="34" charset="-128"/>
                  <a:cs typeface="Segoe UI" panose="020B0502040204020203" pitchFamily="34" charset="0"/>
                </a:rPr>
                <a:t>Monitor</a:t>
              </a:r>
            </a:p>
          </p:txBody>
        </p:sp>
        <p:grpSp>
          <p:nvGrpSpPr>
            <p:cNvPr id="139" name="Group 138">
              <a:extLst>
                <a:ext uri="{FF2B5EF4-FFF2-40B4-BE49-F238E27FC236}">
                  <a16:creationId xmlns:a16="http://schemas.microsoft.com/office/drawing/2014/main" id="{7AB67581-DDFE-2344-803F-8B3FB22AD74E}"/>
                </a:ext>
              </a:extLst>
            </p:cNvPr>
            <p:cNvGrpSpPr/>
            <p:nvPr/>
          </p:nvGrpSpPr>
          <p:grpSpPr>
            <a:xfrm>
              <a:off x="6074478" y="2644469"/>
              <a:ext cx="561345" cy="560469"/>
              <a:chOff x="6290149" y="3792543"/>
              <a:chExt cx="376798" cy="376210"/>
            </a:xfrm>
          </p:grpSpPr>
          <p:grpSp>
            <p:nvGrpSpPr>
              <p:cNvPr id="140" name="Group 139">
                <a:extLst>
                  <a:ext uri="{FF2B5EF4-FFF2-40B4-BE49-F238E27FC236}">
                    <a16:creationId xmlns:a16="http://schemas.microsoft.com/office/drawing/2014/main" id="{1408A135-66DD-C343-ADD1-45210911A944}"/>
                  </a:ext>
                </a:extLst>
              </p:cNvPr>
              <p:cNvGrpSpPr/>
              <p:nvPr/>
            </p:nvGrpSpPr>
            <p:grpSpPr>
              <a:xfrm>
                <a:off x="6290149" y="3792543"/>
                <a:ext cx="376798" cy="376210"/>
                <a:chOff x="6290149" y="3792543"/>
                <a:chExt cx="376798" cy="376210"/>
              </a:xfrm>
              <a:gradFill flip="none" rotWithShape="1">
                <a:gsLst>
                  <a:gs pos="0">
                    <a:srgbClr val="005FA8"/>
                  </a:gs>
                  <a:gs pos="50000">
                    <a:srgbClr val="0077D2"/>
                  </a:gs>
                  <a:gs pos="100000">
                    <a:srgbClr val="005FA8"/>
                  </a:gs>
                </a:gsLst>
                <a:lin ang="10800000" scaled="1"/>
                <a:tileRect/>
              </a:gradFill>
            </p:grpSpPr>
            <p:sp>
              <p:nvSpPr>
                <p:cNvPr id="146" name="Freeform: Shape 289">
                  <a:extLst>
                    <a:ext uri="{FF2B5EF4-FFF2-40B4-BE49-F238E27FC236}">
                      <a16:creationId xmlns:a16="http://schemas.microsoft.com/office/drawing/2014/main" id="{D00F0D44-74EB-024E-81E2-E7D9B084F7CF}"/>
                    </a:ext>
                  </a:extLst>
                </p:cNvPr>
                <p:cNvSpPr/>
                <p:nvPr/>
              </p:nvSpPr>
              <p:spPr>
                <a:xfrm>
                  <a:off x="6314530" y="3874587"/>
                  <a:ext cx="329467" cy="294166"/>
                </a:xfrm>
                <a:custGeom>
                  <a:avLst/>
                  <a:gdLst>
                    <a:gd name="connsiteX0" fmla="*/ 1344 w 347557"/>
                    <a:gd name="connsiteY0" fmla="*/ 310607 h 310317"/>
                    <a:gd name="connsiteX1" fmla="*/ 347812 w 347557"/>
                    <a:gd name="connsiteY1" fmla="*/ 310607 h 310317"/>
                    <a:gd name="connsiteX2" fmla="*/ 347812 w 347557"/>
                    <a:gd name="connsiteY2" fmla="*/ 1344 h 310317"/>
                    <a:gd name="connsiteX3" fmla="*/ 1344 w 347557"/>
                    <a:gd name="connsiteY3" fmla="*/ 1344 h 310317"/>
                    <a:gd name="connsiteX4" fmla="*/ 1344 w 347557"/>
                    <a:gd name="connsiteY4" fmla="*/ 310607 h 31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57" h="310317">
                      <a:moveTo>
                        <a:pt x="1344" y="310607"/>
                      </a:moveTo>
                      <a:lnTo>
                        <a:pt x="347812" y="310607"/>
                      </a:lnTo>
                      <a:lnTo>
                        <a:pt x="347812" y="1344"/>
                      </a:lnTo>
                      <a:lnTo>
                        <a:pt x="1344" y="1344"/>
                      </a:lnTo>
                      <a:lnTo>
                        <a:pt x="1344" y="310607"/>
                      </a:lnTo>
                      <a:close/>
                    </a:path>
                  </a:pathLst>
                </a:custGeom>
                <a:grpFill/>
                <a:ln w="4124" cap="flat">
                  <a:noFill/>
                  <a:prstDash val="solid"/>
                  <a:miter/>
                </a:ln>
              </p:spPr>
              <p:txBody>
                <a:bodyPr rtlCol="0" anchor="ctr"/>
                <a:lstStyle/>
                <a:p>
                  <a:endParaRPr lang="en-US"/>
                </a:p>
              </p:txBody>
            </p:sp>
            <p:sp>
              <p:nvSpPr>
                <p:cNvPr id="147" name="Freeform: Shape 290">
                  <a:extLst>
                    <a:ext uri="{FF2B5EF4-FFF2-40B4-BE49-F238E27FC236}">
                      <a16:creationId xmlns:a16="http://schemas.microsoft.com/office/drawing/2014/main" id="{F112547D-61CC-5A41-91E2-DE68A813D9C4}"/>
                    </a:ext>
                  </a:extLst>
                </p:cNvPr>
                <p:cNvSpPr/>
                <p:nvPr/>
              </p:nvSpPr>
              <p:spPr>
                <a:xfrm>
                  <a:off x="6290149" y="4127661"/>
                  <a:ext cx="376533" cy="39222"/>
                </a:xfrm>
                <a:custGeom>
                  <a:avLst/>
                  <a:gdLst>
                    <a:gd name="connsiteX0" fmla="*/ 1344 w 397208"/>
                    <a:gd name="connsiteY0" fmla="*/ 43643 h 41375"/>
                    <a:gd name="connsiteX1" fmla="*/ 398203 w 397208"/>
                    <a:gd name="connsiteY1" fmla="*/ 43643 h 41375"/>
                    <a:gd name="connsiteX2" fmla="*/ 398203 w 397208"/>
                    <a:gd name="connsiteY2" fmla="*/ 1344 h 41375"/>
                    <a:gd name="connsiteX3" fmla="*/ 1344 w 397208"/>
                    <a:gd name="connsiteY3" fmla="*/ 1344 h 41375"/>
                    <a:gd name="connsiteX4" fmla="*/ 1344 w 397208"/>
                    <a:gd name="connsiteY4" fmla="*/ 43643 h 4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08" h="41375">
                      <a:moveTo>
                        <a:pt x="1344" y="43643"/>
                      </a:moveTo>
                      <a:lnTo>
                        <a:pt x="398203" y="43643"/>
                      </a:lnTo>
                      <a:lnTo>
                        <a:pt x="398203" y="1344"/>
                      </a:lnTo>
                      <a:lnTo>
                        <a:pt x="1344" y="1344"/>
                      </a:lnTo>
                      <a:lnTo>
                        <a:pt x="1344" y="43643"/>
                      </a:lnTo>
                      <a:close/>
                    </a:path>
                  </a:pathLst>
                </a:custGeom>
                <a:grpFill/>
                <a:ln w="4124" cap="flat">
                  <a:noFill/>
                  <a:prstDash val="solid"/>
                  <a:miter/>
                </a:ln>
              </p:spPr>
              <p:txBody>
                <a:bodyPr rtlCol="0" anchor="ctr"/>
                <a:lstStyle/>
                <a:p>
                  <a:endParaRPr lang="en-US"/>
                </a:p>
              </p:txBody>
            </p:sp>
            <p:sp>
              <p:nvSpPr>
                <p:cNvPr id="148" name="Freeform: Shape 296">
                  <a:extLst>
                    <a:ext uri="{FF2B5EF4-FFF2-40B4-BE49-F238E27FC236}">
                      <a16:creationId xmlns:a16="http://schemas.microsoft.com/office/drawing/2014/main" id="{B4D15B7E-DF0A-7643-B855-93CE3AF663B0}"/>
                    </a:ext>
                  </a:extLst>
                </p:cNvPr>
                <p:cNvSpPr/>
                <p:nvPr/>
              </p:nvSpPr>
              <p:spPr>
                <a:xfrm>
                  <a:off x="6290414" y="3792543"/>
                  <a:ext cx="376533" cy="117666"/>
                </a:xfrm>
                <a:custGeom>
                  <a:avLst/>
                  <a:gdLst>
                    <a:gd name="connsiteX0" fmla="*/ 1344 w 397208"/>
                    <a:gd name="connsiteY0" fmla="*/ 125035 h 124127"/>
                    <a:gd name="connsiteX1" fmla="*/ 397994 w 397208"/>
                    <a:gd name="connsiteY1" fmla="*/ 125035 h 124127"/>
                    <a:gd name="connsiteX2" fmla="*/ 397994 w 397208"/>
                    <a:gd name="connsiteY2" fmla="*/ 82318 h 124127"/>
                    <a:gd name="connsiteX3" fmla="*/ 193780 w 397208"/>
                    <a:gd name="connsiteY3" fmla="*/ 1344 h 124127"/>
                    <a:gd name="connsiteX4" fmla="*/ 1344 w 397208"/>
                    <a:gd name="connsiteY4" fmla="*/ 82318 h 124127"/>
                    <a:gd name="connsiteX5" fmla="*/ 1344 w 397208"/>
                    <a:gd name="connsiteY5" fmla="*/ 125035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08" h="124127">
                      <a:moveTo>
                        <a:pt x="1344" y="125035"/>
                      </a:moveTo>
                      <a:lnTo>
                        <a:pt x="397994" y="125035"/>
                      </a:lnTo>
                      <a:lnTo>
                        <a:pt x="397994" y="82318"/>
                      </a:lnTo>
                      <a:lnTo>
                        <a:pt x="193780" y="1344"/>
                      </a:lnTo>
                      <a:lnTo>
                        <a:pt x="1344" y="82318"/>
                      </a:lnTo>
                      <a:lnTo>
                        <a:pt x="1344" y="125035"/>
                      </a:lnTo>
                      <a:close/>
                    </a:path>
                  </a:pathLst>
                </a:custGeom>
                <a:grpFill/>
                <a:ln w="4124" cap="flat">
                  <a:noFill/>
                  <a:prstDash val="solid"/>
                  <a:miter/>
                </a:ln>
              </p:spPr>
              <p:txBody>
                <a:bodyPr rtlCol="0" anchor="ctr"/>
                <a:lstStyle/>
                <a:p>
                  <a:endParaRPr lang="en-US"/>
                </a:p>
              </p:txBody>
            </p:sp>
          </p:grpSp>
          <p:sp>
            <p:nvSpPr>
              <p:cNvPr id="141" name="Freeform: Shape 291">
                <a:extLst>
                  <a:ext uri="{FF2B5EF4-FFF2-40B4-BE49-F238E27FC236}">
                    <a16:creationId xmlns:a16="http://schemas.microsoft.com/office/drawing/2014/main" id="{D3CF86E0-2BF4-A643-BABD-C82D49D6F263}"/>
                  </a:ext>
                </a:extLst>
              </p:cNvPr>
              <p:cNvSpPr/>
              <p:nvPr/>
            </p:nvSpPr>
            <p:spPr>
              <a:xfrm>
                <a:off x="6340762" y="3928655"/>
                <a:ext cx="39222" cy="180421"/>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a:p>
            </p:txBody>
          </p:sp>
          <p:sp>
            <p:nvSpPr>
              <p:cNvPr id="142" name="Freeform: Shape 292">
                <a:extLst>
                  <a:ext uri="{FF2B5EF4-FFF2-40B4-BE49-F238E27FC236}">
                    <a16:creationId xmlns:a16="http://schemas.microsoft.com/office/drawing/2014/main" id="{3771B549-66B1-1049-B80B-467AB9FB2770}"/>
                  </a:ext>
                </a:extLst>
              </p:cNvPr>
              <p:cNvSpPr/>
              <p:nvPr/>
            </p:nvSpPr>
            <p:spPr>
              <a:xfrm>
                <a:off x="6400224" y="3928655"/>
                <a:ext cx="39222" cy="180421"/>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a:p>
            </p:txBody>
          </p:sp>
          <p:sp>
            <p:nvSpPr>
              <p:cNvPr id="143" name="Freeform: Shape 293">
                <a:extLst>
                  <a:ext uri="{FF2B5EF4-FFF2-40B4-BE49-F238E27FC236}">
                    <a16:creationId xmlns:a16="http://schemas.microsoft.com/office/drawing/2014/main" id="{91FFDA79-2EDD-864C-A438-9E3ED2F20CCE}"/>
                  </a:ext>
                </a:extLst>
              </p:cNvPr>
              <p:cNvSpPr/>
              <p:nvPr/>
            </p:nvSpPr>
            <p:spPr>
              <a:xfrm>
                <a:off x="6459689" y="3928655"/>
                <a:ext cx="39222" cy="180421"/>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a:p>
            </p:txBody>
          </p:sp>
          <p:sp>
            <p:nvSpPr>
              <p:cNvPr id="144" name="Freeform: Shape 294">
                <a:extLst>
                  <a:ext uri="{FF2B5EF4-FFF2-40B4-BE49-F238E27FC236}">
                    <a16:creationId xmlns:a16="http://schemas.microsoft.com/office/drawing/2014/main" id="{E08046CD-081F-DA42-A9C5-FEB5BD6FFF7B}"/>
                  </a:ext>
                </a:extLst>
              </p:cNvPr>
              <p:cNvSpPr/>
              <p:nvPr/>
            </p:nvSpPr>
            <p:spPr>
              <a:xfrm>
                <a:off x="6519814" y="3928655"/>
                <a:ext cx="39222" cy="180421"/>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a:p>
            </p:txBody>
          </p:sp>
          <p:sp>
            <p:nvSpPr>
              <p:cNvPr id="145" name="Freeform: Shape 295">
                <a:extLst>
                  <a:ext uri="{FF2B5EF4-FFF2-40B4-BE49-F238E27FC236}">
                    <a16:creationId xmlns:a16="http://schemas.microsoft.com/office/drawing/2014/main" id="{50ABC1F7-1E09-7840-BD9B-4B026C051C13}"/>
                  </a:ext>
                </a:extLst>
              </p:cNvPr>
              <p:cNvSpPr/>
              <p:nvPr/>
            </p:nvSpPr>
            <p:spPr>
              <a:xfrm>
                <a:off x="6579275" y="3928655"/>
                <a:ext cx="39222" cy="180421"/>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a:p>
            </p:txBody>
          </p:sp>
        </p:grpSp>
        <p:grpSp>
          <p:nvGrpSpPr>
            <p:cNvPr id="149" name="Group 148">
              <a:extLst>
                <a:ext uri="{FF2B5EF4-FFF2-40B4-BE49-F238E27FC236}">
                  <a16:creationId xmlns:a16="http://schemas.microsoft.com/office/drawing/2014/main" id="{352D44B6-8A32-BE4C-9D4E-707EFDCAEC20}"/>
                </a:ext>
              </a:extLst>
            </p:cNvPr>
            <p:cNvGrpSpPr/>
            <p:nvPr/>
          </p:nvGrpSpPr>
          <p:grpSpPr>
            <a:xfrm>
              <a:off x="6071017" y="1218269"/>
              <a:ext cx="561345" cy="560469"/>
              <a:chOff x="6290149" y="3792543"/>
              <a:chExt cx="376798" cy="376210"/>
            </a:xfrm>
          </p:grpSpPr>
          <p:grpSp>
            <p:nvGrpSpPr>
              <p:cNvPr id="150" name="Group 149">
                <a:extLst>
                  <a:ext uri="{FF2B5EF4-FFF2-40B4-BE49-F238E27FC236}">
                    <a16:creationId xmlns:a16="http://schemas.microsoft.com/office/drawing/2014/main" id="{CFE7E570-BA77-1E47-9D04-8F78AB49B676}"/>
                  </a:ext>
                </a:extLst>
              </p:cNvPr>
              <p:cNvGrpSpPr/>
              <p:nvPr/>
            </p:nvGrpSpPr>
            <p:grpSpPr>
              <a:xfrm>
                <a:off x="6290149" y="3792543"/>
                <a:ext cx="376798" cy="376210"/>
                <a:chOff x="6290149" y="3792543"/>
                <a:chExt cx="376798" cy="376210"/>
              </a:xfrm>
              <a:gradFill flip="none" rotWithShape="1">
                <a:gsLst>
                  <a:gs pos="0">
                    <a:srgbClr val="005FA8"/>
                  </a:gs>
                  <a:gs pos="50000">
                    <a:srgbClr val="0077D2"/>
                  </a:gs>
                  <a:gs pos="100000">
                    <a:srgbClr val="005FA8"/>
                  </a:gs>
                </a:gsLst>
                <a:lin ang="10800000" scaled="1"/>
                <a:tileRect/>
              </a:gradFill>
            </p:grpSpPr>
            <p:sp>
              <p:nvSpPr>
                <p:cNvPr id="156" name="Freeform: Shape 318">
                  <a:extLst>
                    <a:ext uri="{FF2B5EF4-FFF2-40B4-BE49-F238E27FC236}">
                      <a16:creationId xmlns:a16="http://schemas.microsoft.com/office/drawing/2014/main" id="{5C8D1C70-BB97-F545-A551-759636ABFACE}"/>
                    </a:ext>
                  </a:extLst>
                </p:cNvPr>
                <p:cNvSpPr/>
                <p:nvPr/>
              </p:nvSpPr>
              <p:spPr>
                <a:xfrm>
                  <a:off x="6314530" y="3874587"/>
                  <a:ext cx="329467" cy="294166"/>
                </a:xfrm>
                <a:custGeom>
                  <a:avLst/>
                  <a:gdLst>
                    <a:gd name="connsiteX0" fmla="*/ 1344 w 347557"/>
                    <a:gd name="connsiteY0" fmla="*/ 310607 h 310317"/>
                    <a:gd name="connsiteX1" fmla="*/ 347812 w 347557"/>
                    <a:gd name="connsiteY1" fmla="*/ 310607 h 310317"/>
                    <a:gd name="connsiteX2" fmla="*/ 347812 w 347557"/>
                    <a:gd name="connsiteY2" fmla="*/ 1344 h 310317"/>
                    <a:gd name="connsiteX3" fmla="*/ 1344 w 347557"/>
                    <a:gd name="connsiteY3" fmla="*/ 1344 h 310317"/>
                    <a:gd name="connsiteX4" fmla="*/ 1344 w 347557"/>
                    <a:gd name="connsiteY4" fmla="*/ 310607 h 31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57" h="310317">
                      <a:moveTo>
                        <a:pt x="1344" y="310607"/>
                      </a:moveTo>
                      <a:lnTo>
                        <a:pt x="347812" y="310607"/>
                      </a:lnTo>
                      <a:lnTo>
                        <a:pt x="347812" y="1344"/>
                      </a:lnTo>
                      <a:lnTo>
                        <a:pt x="1344" y="1344"/>
                      </a:lnTo>
                      <a:lnTo>
                        <a:pt x="1344" y="310607"/>
                      </a:lnTo>
                      <a:close/>
                    </a:path>
                  </a:pathLst>
                </a:custGeom>
                <a:grpFill/>
                <a:ln w="4124" cap="flat">
                  <a:noFill/>
                  <a:prstDash val="solid"/>
                  <a:miter/>
                </a:ln>
              </p:spPr>
              <p:txBody>
                <a:bodyPr rtlCol="0" anchor="ctr"/>
                <a:lstStyle/>
                <a:p>
                  <a:endParaRPr lang="en-US"/>
                </a:p>
              </p:txBody>
            </p:sp>
            <p:sp>
              <p:nvSpPr>
                <p:cNvPr id="157" name="Freeform: Shape 319">
                  <a:extLst>
                    <a:ext uri="{FF2B5EF4-FFF2-40B4-BE49-F238E27FC236}">
                      <a16:creationId xmlns:a16="http://schemas.microsoft.com/office/drawing/2014/main" id="{CD8359BC-80EB-9C40-BDE7-43F75CDCC0F7}"/>
                    </a:ext>
                  </a:extLst>
                </p:cNvPr>
                <p:cNvSpPr/>
                <p:nvPr/>
              </p:nvSpPr>
              <p:spPr>
                <a:xfrm>
                  <a:off x="6290149" y="4127661"/>
                  <a:ext cx="376533" cy="39222"/>
                </a:xfrm>
                <a:custGeom>
                  <a:avLst/>
                  <a:gdLst>
                    <a:gd name="connsiteX0" fmla="*/ 1344 w 397208"/>
                    <a:gd name="connsiteY0" fmla="*/ 43643 h 41375"/>
                    <a:gd name="connsiteX1" fmla="*/ 398203 w 397208"/>
                    <a:gd name="connsiteY1" fmla="*/ 43643 h 41375"/>
                    <a:gd name="connsiteX2" fmla="*/ 398203 w 397208"/>
                    <a:gd name="connsiteY2" fmla="*/ 1344 h 41375"/>
                    <a:gd name="connsiteX3" fmla="*/ 1344 w 397208"/>
                    <a:gd name="connsiteY3" fmla="*/ 1344 h 41375"/>
                    <a:gd name="connsiteX4" fmla="*/ 1344 w 397208"/>
                    <a:gd name="connsiteY4" fmla="*/ 43643 h 4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08" h="41375">
                      <a:moveTo>
                        <a:pt x="1344" y="43643"/>
                      </a:moveTo>
                      <a:lnTo>
                        <a:pt x="398203" y="43643"/>
                      </a:lnTo>
                      <a:lnTo>
                        <a:pt x="398203" y="1344"/>
                      </a:lnTo>
                      <a:lnTo>
                        <a:pt x="1344" y="1344"/>
                      </a:lnTo>
                      <a:lnTo>
                        <a:pt x="1344" y="43643"/>
                      </a:lnTo>
                      <a:close/>
                    </a:path>
                  </a:pathLst>
                </a:custGeom>
                <a:grpFill/>
                <a:ln w="4124" cap="flat">
                  <a:noFill/>
                  <a:prstDash val="solid"/>
                  <a:miter/>
                </a:ln>
              </p:spPr>
              <p:txBody>
                <a:bodyPr rtlCol="0" anchor="ctr"/>
                <a:lstStyle/>
                <a:p>
                  <a:endParaRPr lang="en-US"/>
                </a:p>
              </p:txBody>
            </p:sp>
            <p:sp>
              <p:nvSpPr>
                <p:cNvPr id="158" name="Freeform: Shape 320">
                  <a:extLst>
                    <a:ext uri="{FF2B5EF4-FFF2-40B4-BE49-F238E27FC236}">
                      <a16:creationId xmlns:a16="http://schemas.microsoft.com/office/drawing/2014/main" id="{FAFEF287-F46D-DB48-A007-9E337C9BAA4D}"/>
                    </a:ext>
                  </a:extLst>
                </p:cNvPr>
                <p:cNvSpPr/>
                <p:nvPr/>
              </p:nvSpPr>
              <p:spPr>
                <a:xfrm>
                  <a:off x="6290414" y="3792543"/>
                  <a:ext cx="376533" cy="117666"/>
                </a:xfrm>
                <a:custGeom>
                  <a:avLst/>
                  <a:gdLst>
                    <a:gd name="connsiteX0" fmla="*/ 1344 w 397208"/>
                    <a:gd name="connsiteY0" fmla="*/ 125035 h 124127"/>
                    <a:gd name="connsiteX1" fmla="*/ 397994 w 397208"/>
                    <a:gd name="connsiteY1" fmla="*/ 125035 h 124127"/>
                    <a:gd name="connsiteX2" fmla="*/ 397994 w 397208"/>
                    <a:gd name="connsiteY2" fmla="*/ 82318 h 124127"/>
                    <a:gd name="connsiteX3" fmla="*/ 193780 w 397208"/>
                    <a:gd name="connsiteY3" fmla="*/ 1344 h 124127"/>
                    <a:gd name="connsiteX4" fmla="*/ 1344 w 397208"/>
                    <a:gd name="connsiteY4" fmla="*/ 82318 h 124127"/>
                    <a:gd name="connsiteX5" fmla="*/ 1344 w 397208"/>
                    <a:gd name="connsiteY5" fmla="*/ 125035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08" h="124127">
                      <a:moveTo>
                        <a:pt x="1344" y="125035"/>
                      </a:moveTo>
                      <a:lnTo>
                        <a:pt x="397994" y="125035"/>
                      </a:lnTo>
                      <a:lnTo>
                        <a:pt x="397994" y="82318"/>
                      </a:lnTo>
                      <a:lnTo>
                        <a:pt x="193780" y="1344"/>
                      </a:lnTo>
                      <a:lnTo>
                        <a:pt x="1344" y="82318"/>
                      </a:lnTo>
                      <a:lnTo>
                        <a:pt x="1344" y="125035"/>
                      </a:lnTo>
                      <a:close/>
                    </a:path>
                  </a:pathLst>
                </a:custGeom>
                <a:grpFill/>
                <a:ln w="4124" cap="flat">
                  <a:noFill/>
                  <a:prstDash val="solid"/>
                  <a:miter/>
                </a:ln>
              </p:spPr>
              <p:txBody>
                <a:bodyPr rtlCol="0" anchor="ctr"/>
                <a:lstStyle/>
                <a:p>
                  <a:endParaRPr lang="en-US"/>
                </a:p>
              </p:txBody>
            </p:sp>
          </p:grpSp>
          <p:sp>
            <p:nvSpPr>
              <p:cNvPr id="151" name="Freeform: Shape 313">
                <a:extLst>
                  <a:ext uri="{FF2B5EF4-FFF2-40B4-BE49-F238E27FC236}">
                    <a16:creationId xmlns:a16="http://schemas.microsoft.com/office/drawing/2014/main" id="{62B9B8D0-EE85-B14F-9024-0156B70F02B6}"/>
                  </a:ext>
                </a:extLst>
              </p:cNvPr>
              <p:cNvSpPr/>
              <p:nvPr/>
            </p:nvSpPr>
            <p:spPr>
              <a:xfrm>
                <a:off x="6340762" y="3928655"/>
                <a:ext cx="39222" cy="180421"/>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a:p>
            </p:txBody>
          </p:sp>
          <p:sp>
            <p:nvSpPr>
              <p:cNvPr id="152" name="Freeform: Shape 314">
                <a:extLst>
                  <a:ext uri="{FF2B5EF4-FFF2-40B4-BE49-F238E27FC236}">
                    <a16:creationId xmlns:a16="http://schemas.microsoft.com/office/drawing/2014/main" id="{6BC5D67B-3908-BE4E-ABEC-A6158C48B73D}"/>
                  </a:ext>
                </a:extLst>
              </p:cNvPr>
              <p:cNvSpPr/>
              <p:nvPr/>
            </p:nvSpPr>
            <p:spPr>
              <a:xfrm>
                <a:off x="6400224" y="3928655"/>
                <a:ext cx="39222" cy="180421"/>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a:p>
            </p:txBody>
          </p:sp>
          <p:sp>
            <p:nvSpPr>
              <p:cNvPr id="153" name="Freeform: Shape 315">
                <a:extLst>
                  <a:ext uri="{FF2B5EF4-FFF2-40B4-BE49-F238E27FC236}">
                    <a16:creationId xmlns:a16="http://schemas.microsoft.com/office/drawing/2014/main" id="{F4833F44-ED19-B646-94E8-F84F2B36FD85}"/>
                  </a:ext>
                </a:extLst>
              </p:cNvPr>
              <p:cNvSpPr/>
              <p:nvPr/>
            </p:nvSpPr>
            <p:spPr>
              <a:xfrm>
                <a:off x="6459689" y="3928655"/>
                <a:ext cx="39222" cy="180421"/>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a:p>
            </p:txBody>
          </p:sp>
          <p:sp>
            <p:nvSpPr>
              <p:cNvPr id="154" name="Freeform: Shape 316">
                <a:extLst>
                  <a:ext uri="{FF2B5EF4-FFF2-40B4-BE49-F238E27FC236}">
                    <a16:creationId xmlns:a16="http://schemas.microsoft.com/office/drawing/2014/main" id="{B4F9D72B-E4D6-9449-88CA-23D64BA0EAEA}"/>
                  </a:ext>
                </a:extLst>
              </p:cNvPr>
              <p:cNvSpPr/>
              <p:nvPr/>
            </p:nvSpPr>
            <p:spPr>
              <a:xfrm>
                <a:off x="6519814" y="3928655"/>
                <a:ext cx="39222" cy="180421"/>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a:p>
            </p:txBody>
          </p:sp>
          <p:sp>
            <p:nvSpPr>
              <p:cNvPr id="155" name="Freeform: Shape 317">
                <a:extLst>
                  <a:ext uri="{FF2B5EF4-FFF2-40B4-BE49-F238E27FC236}">
                    <a16:creationId xmlns:a16="http://schemas.microsoft.com/office/drawing/2014/main" id="{6794123B-DD5A-4E46-B15A-FB787EDD359A}"/>
                  </a:ext>
                </a:extLst>
              </p:cNvPr>
              <p:cNvSpPr/>
              <p:nvPr/>
            </p:nvSpPr>
            <p:spPr>
              <a:xfrm>
                <a:off x="6579275" y="3928655"/>
                <a:ext cx="39222" cy="180421"/>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a:p>
            </p:txBody>
          </p:sp>
        </p:grpSp>
      </p:grpSp>
      <p:sp>
        <p:nvSpPr>
          <p:cNvPr id="3" name="Content Placeholder 2">
            <a:extLst>
              <a:ext uri="{FF2B5EF4-FFF2-40B4-BE49-F238E27FC236}">
                <a16:creationId xmlns:a16="http://schemas.microsoft.com/office/drawing/2014/main" id="{8509A3BC-486F-4385-939F-5ECA81F88588}"/>
              </a:ext>
            </a:extLst>
          </p:cNvPr>
          <p:cNvSpPr>
            <a:spLocks noGrp="1"/>
          </p:cNvSpPr>
          <p:nvPr>
            <p:ph sz="quarter" idx="4294967295"/>
          </p:nvPr>
        </p:nvSpPr>
        <p:spPr>
          <a:xfrm>
            <a:off x="5940425" y="4986338"/>
            <a:ext cx="5303308" cy="1415772"/>
          </a:xfrm>
        </p:spPr>
        <p:txBody>
          <a:bodyPr/>
          <a:lstStyle/>
          <a:p>
            <a:pPr marL="0" indent="0" defTabSz="914400">
              <a:spcBef>
                <a:spcPts val="0"/>
              </a:spcBef>
              <a:buSzTx/>
              <a:buNone/>
            </a:pPr>
            <a:r>
              <a:rPr lang="en-US" sz="1600" b="1" dirty="0">
                <a:solidFill>
                  <a:schemeClr val="bg1"/>
                </a:solidFill>
                <a:latin typeface="Segoe UI"/>
                <a:cs typeface="+mn-cs"/>
              </a:rPr>
              <a:t>“We needed a private, highly secure platform that can instantly send messages across jurisdictions. With Azure SQL Database ledger, it’s simple for us to build immutable records in a centralized SQL data estate.”</a:t>
            </a:r>
            <a:br>
              <a:rPr lang="en-US" sz="1600" dirty="0">
                <a:solidFill>
                  <a:schemeClr val="bg1"/>
                </a:solidFill>
                <a:latin typeface="Segoe UI"/>
                <a:cs typeface="Segoe UI" panose="020B0502040204020203" pitchFamily="34" charset="0"/>
              </a:rPr>
            </a:br>
            <a:r>
              <a:rPr lang="en-US" sz="1200" i="1" dirty="0">
                <a:solidFill>
                  <a:schemeClr val="bg1"/>
                </a:solidFill>
                <a:latin typeface="Segoe UI"/>
                <a:cs typeface="+mn-cs"/>
              </a:rPr>
              <a:t>Chris Sewell, Vice President of Engineering</a:t>
            </a:r>
          </a:p>
        </p:txBody>
      </p:sp>
    </p:spTree>
    <p:extLst>
      <p:ext uri="{BB962C8B-B14F-4D97-AF65-F5344CB8AC3E}">
        <p14:creationId xmlns:p14="http://schemas.microsoft.com/office/powerpoint/2010/main" val="99321692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ounded Rectangle 58">
            <a:extLst>
              <a:ext uri="{FF2B5EF4-FFF2-40B4-BE49-F238E27FC236}">
                <a16:creationId xmlns:a16="http://schemas.microsoft.com/office/drawing/2014/main" id="{949B542E-8A76-8C4D-A2EF-1F52517E3D21}"/>
              </a:ext>
              <a:ext uri="{C183D7F6-B498-43B3-948B-1728B52AA6E4}">
                <adec:decorative xmlns:adec="http://schemas.microsoft.com/office/drawing/2017/decorative" val="1"/>
              </a:ext>
            </a:extLst>
          </p:cNvPr>
          <p:cNvSpPr/>
          <p:nvPr/>
        </p:nvSpPr>
        <p:spPr>
          <a:xfrm>
            <a:off x="584200" y="1722966"/>
            <a:ext cx="5275424" cy="1632205"/>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1" name="Rounded Rectangle 60">
            <a:extLst>
              <a:ext uri="{FF2B5EF4-FFF2-40B4-BE49-F238E27FC236}">
                <a16:creationId xmlns:a16="http://schemas.microsoft.com/office/drawing/2014/main" id="{5FCBF1D5-6CD5-C443-AC53-CBD15D045EF3}"/>
              </a:ext>
              <a:ext uri="{C183D7F6-B498-43B3-948B-1728B52AA6E4}">
                <adec:decorative xmlns:adec="http://schemas.microsoft.com/office/drawing/2017/decorative" val="1"/>
              </a:ext>
            </a:extLst>
          </p:cNvPr>
          <p:cNvSpPr/>
          <p:nvPr/>
        </p:nvSpPr>
        <p:spPr>
          <a:xfrm>
            <a:off x="584200" y="2946400"/>
            <a:ext cx="5275424" cy="3322638"/>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56B430A0-911C-6148-A823-0DE0CA925CD3}"/>
              </a:ext>
              <a:ext uri="{C183D7F6-B498-43B3-948B-1728B52AA6E4}">
                <adec:decorative xmlns:adec="http://schemas.microsoft.com/office/drawing/2017/decorative" val="1"/>
              </a:ext>
            </a:extLst>
          </p:cNvPr>
          <p:cNvSpPr/>
          <p:nvPr/>
        </p:nvSpPr>
        <p:spPr>
          <a:xfrm>
            <a:off x="6324600" y="1722966"/>
            <a:ext cx="5275424" cy="1632205"/>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3" name="Rounded Rectangle 62">
            <a:extLst>
              <a:ext uri="{FF2B5EF4-FFF2-40B4-BE49-F238E27FC236}">
                <a16:creationId xmlns:a16="http://schemas.microsoft.com/office/drawing/2014/main" id="{79C8FC1B-02BD-3C43-BFAD-8CD0B5956C85}"/>
              </a:ext>
              <a:ext uri="{C183D7F6-B498-43B3-948B-1728B52AA6E4}">
                <adec:decorative xmlns:adec="http://schemas.microsoft.com/office/drawing/2017/decorative" val="1"/>
              </a:ext>
            </a:extLst>
          </p:cNvPr>
          <p:cNvSpPr/>
          <p:nvPr/>
        </p:nvSpPr>
        <p:spPr>
          <a:xfrm>
            <a:off x="6324600" y="2946400"/>
            <a:ext cx="5275424" cy="3322638"/>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588263" y="457200"/>
            <a:ext cx="8843604" cy="553998"/>
          </a:xfrm>
        </p:spPr>
        <p:txBody>
          <a:bodyPr/>
          <a:lstStyle/>
          <a:p>
            <a:r>
              <a:rPr lang="en-US" dirty="0"/>
              <a:t>Deployment options on Azure SQL managed databases</a:t>
            </a:r>
          </a:p>
        </p:txBody>
      </p:sp>
      <p:pic>
        <p:nvPicPr>
          <p:cNvPr id="29" name="Graphic 28" descr="Azure SQL Database logo">
            <a:extLst>
              <a:ext uri="{FF2B5EF4-FFF2-40B4-BE49-F238E27FC236}">
                <a16:creationId xmlns:a16="http://schemas.microsoft.com/office/drawing/2014/main" id="{847CCE94-07AF-074C-AAE5-9C8D8BC8C1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5316" y="1970134"/>
            <a:ext cx="658368" cy="658368"/>
          </a:xfrm>
          <a:prstGeom prst="rect">
            <a:avLst/>
          </a:prstGeom>
        </p:spPr>
      </p:pic>
      <p:sp>
        <p:nvSpPr>
          <p:cNvPr id="30" name="Content Placeholder 7">
            <a:extLst>
              <a:ext uri="{FF2B5EF4-FFF2-40B4-BE49-F238E27FC236}">
                <a16:creationId xmlns:a16="http://schemas.microsoft.com/office/drawing/2014/main" id="{1CA4B36A-5ABA-8940-B679-C03DE97A6A0B}"/>
              </a:ext>
            </a:extLst>
          </p:cNvPr>
          <p:cNvSpPr txBox="1">
            <a:spLocks/>
          </p:cNvSpPr>
          <p:nvPr/>
        </p:nvSpPr>
        <p:spPr>
          <a:xfrm>
            <a:off x="1505535" y="2033077"/>
            <a:ext cx="2763837" cy="2492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09468">
              <a:lnSpc>
                <a:spcPct val="90000"/>
              </a:lnSpc>
              <a:spcBef>
                <a:spcPts val="0"/>
              </a:spcBef>
              <a:spcAft>
                <a:spcPts val="600"/>
              </a:spcAft>
              <a:buSzTx/>
              <a:buFont typeface="Wingdings" panose="05000000000000000000" pitchFamily="2" charset="2"/>
              <a:buNone/>
              <a:defRPr/>
            </a:pPr>
            <a:r>
              <a:rPr lang="en-US" sz="1800" b="1">
                <a:solidFill>
                  <a:schemeClr val="bg1"/>
                </a:solidFill>
                <a:latin typeface="Segoe UI Semibold" panose="020B0702040204020203" pitchFamily="34" charset="0"/>
                <a:cs typeface="Segoe UI Semibold" panose="020B0702040204020203" pitchFamily="34" charset="0"/>
              </a:rPr>
              <a:t>Azure SQL Database</a:t>
            </a:r>
            <a:endParaRPr lang="en-US" sz="1800" b="1" dirty="0">
              <a:solidFill>
                <a:schemeClr val="bg1"/>
              </a:solidFill>
              <a:latin typeface="Segoe UI Semibold" panose="020B0702040204020203" pitchFamily="34" charset="0"/>
              <a:cs typeface="Segoe UI Semibold" panose="020B0702040204020203" pitchFamily="34" charset="0"/>
            </a:endParaRPr>
          </a:p>
        </p:txBody>
      </p:sp>
      <p:sp>
        <p:nvSpPr>
          <p:cNvPr id="31" name="Content Placeholder 9">
            <a:extLst>
              <a:ext uri="{FF2B5EF4-FFF2-40B4-BE49-F238E27FC236}">
                <a16:creationId xmlns:a16="http://schemas.microsoft.com/office/drawing/2014/main" id="{703792EE-0A59-5D4D-B59D-1A8334C76413}"/>
              </a:ext>
            </a:extLst>
          </p:cNvPr>
          <p:cNvSpPr txBox="1">
            <a:spLocks/>
          </p:cNvSpPr>
          <p:nvPr/>
        </p:nvSpPr>
        <p:spPr>
          <a:xfrm>
            <a:off x="1505535" y="2292495"/>
            <a:ext cx="2890380" cy="2669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pPr>
            <a:r>
              <a:rPr lang="en-US" sz="1400" dirty="0">
                <a:solidFill>
                  <a:schemeClr val="bg1"/>
                </a:solidFill>
                <a:latin typeface="Segoe UI Semibold"/>
                <a:cs typeface="+mn-cs"/>
              </a:rPr>
              <a:t>Database scoped deployments </a:t>
            </a:r>
          </a:p>
        </p:txBody>
      </p:sp>
      <p:grpSp>
        <p:nvGrpSpPr>
          <p:cNvPr id="32" name="Group 31">
            <a:extLst>
              <a:ext uri="{FF2B5EF4-FFF2-40B4-BE49-F238E27FC236}">
                <a16:creationId xmlns:a16="http://schemas.microsoft.com/office/drawing/2014/main" id="{87386819-6A2D-8B42-8B56-9E6DED007817}"/>
              </a:ext>
              <a:ext uri="{C183D7F6-B498-43B3-948B-1728B52AA6E4}">
                <adec:decorative xmlns:adec="http://schemas.microsoft.com/office/drawing/2017/decorative" val="1"/>
              </a:ext>
            </a:extLst>
          </p:cNvPr>
          <p:cNvGrpSpPr/>
          <p:nvPr/>
        </p:nvGrpSpPr>
        <p:grpSpPr>
          <a:xfrm>
            <a:off x="1561138" y="3207951"/>
            <a:ext cx="658368" cy="658368"/>
            <a:chOff x="1429135" y="3330970"/>
            <a:chExt cx="658368" cy="658368"/>
          </a:xfrm>
        </p:grpSpPr>
        <p:grpSp>
          <p:nvGrpSpPr>
            <p:cNvPr id="33" name="Group 32">
              <a:extLst>
                <a:ext uri="{FF2B5EF4-FFF2-40B4-BE49-F238E27FC236}">
                  <a16:creationId xmlns:a16="http://schemas.microsoft.com/office/drawing/2014/main" id="{39627094-BA86-FA47-AC48-4E3117ECA4DA}"/>
                </a:ext>
              </a:extLst>
            </p:cNvPr>
            <p:cNvGrpSpPr/>
            <p:nvPr/>
          </p:nvGrpSpPr>
          <p:grpSpPr>
            <a:xfrm>
              <a:off x="1429135" y="3330970"/>
              <a:ext cx="658368" cy="658368"/>
              <a:chOff x="1429421" y="3330970"/>
              <a:chExt cx="658368" cy="658368"/>
            </a:xfrm>
          </p:grpSpPr>
          <p:pic>
            <p:nvPicPr>
              <p:cNvPr id="35" name="Graphic 34">
                <a:extLst>
                  <a:ext uri="{FF2B5EF4-FFF2-40B4-BE49-F238E27FC236}">
                    <a16:creationId xmlns:a16="http://schemas.microsoft.com/office/drawing/2014/main" id="{B16B2552-3DD5-F445-949A-B1BD6E0D4AB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29421" y="3330970"/>
                <a:ext cx="658368" cy="658368"/>
              </a:xfrm>
              <a:prstGeom prst="rect">
                <a:avLst/>
              </a:prstGeom>
            </p:spPr>
          </p:pic>
          <p:pic>
            <p:nvPicPr>
              <p:cNvPr id="36" name="Graphic 35">
                <a:extLst>
                  <a:ext uri="{FF2B5EF4-FFF2-40B4-BE49-F238E27FC236}">
                    <a16:creationId xmlns:a16="http://schemas.microsoft.com/office/drawing/2014/main" id="{8289424A-5B56-294A-95D1-56E86648C022}"/>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73845" b="14581"/>
              <a:stretch/>
            </p:blipFill>
            <p:spPr>
              <a:xfrm>
                <a:off x="1429421" y="3625080"/>
                <a:ext cx="658368" cy="76200"/>
              </a:xfrm>
              <a:prstGeom prst="rect">
                <a:avLst/>
              </a:prstGeom>
            </p:spPr>
          </p:pic>
          <p:pic>
            <p:nvPicPr>
              <p:cNvPr id="37" name="Graphic 36">
                <a:extLst>
                  <a:ext uri="{FF2B5EF4-FFF2-40B4-BE49-F238E27FC236}">
                    <a16:creationId xmlns:a16="http://schemas.microsoft.com/office/drawing/2014/main" id="{47D354D4-DFF2-904D-A3E2-A0430E99F299}"/>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73845" b="14581"/>
              <a:stretch/>
            </p:blipFill>
            <p:spPr>
              <a:xfrm>
                <a:off x="1429421" y="3698083"/>
                <a:ext cx="658368" cy="76200"/>
              </a:xfrm>
              <a:prstGeom prst="rect">
                <a:avLst/>
              </a:prstGeom>
            </p:spPr>
          </p:pic>
          <p:pic>
            <p:nvPicPr>
              <p:cNvPr id="38" name="Graphic 37">
                <a:extLst>
                  <a:ext uri="{FF2B5EF4-FFF2-40B4-BE49-F238E27FC236}">
                    <a16:creationId xmlns:a16="http://schemas.microsoft.com/office/drawing/2014/main" id="{F1BDB5BB-C163-854C-9746-8C1B9A17F952}"/>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73845" b="14581"/>
              <a:stretch/>
            </p:blipFill>
            <p:spPr>
              <a:xfrm>
                <a:off x="1429421" y="3767510"/>
                <a:ext cx="658368" cy="76200"/>
              </a:xfrm>
              <a:prstGeom prst="rect">
                <a:avLst/>
              </a:prstGeom>
            </p:spPr>
          </p:pic>
        </p:grpSp>
        <p:pic>
          <p:nvPicPr>
            <p:cNvPr id="34" name="Graphic 33">
              <a:extLst>
                <a:ext uri="{FF2B5EF4-FFF2-40B4-BE49-F238E27FC236}">
                  <a16:creationId xmlns:a16="http://schemas.microsoft.com/office/drawing/2014/main" id="{82E780F9-447F-1F46-A7DA-28D82D6286A3}"/>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73845" b="14581"/>
            <a:stretch/>
          </p:blipFill>
          <p:spPr>
            <a:xfrm>
              <a:off x="1429135" y="3580772"/>
              <a:ext cx="658368" cy="76200"/>
            </a:xfrm>
            <a:prstGeom prst="rect">
              <a:avLst/>
            </a:prstGeom>
          </p:spPr>
        </p:pic>
      </p:grpSp>
      <p:sp>
        <p:nvSpPr>
          <p:cNvPr id="39" name="Content Placeholder 11">
            <a:extLst>
              <a:ext uri="{FF2B5EF4-FFF2-40B4-BE49-F238E27FC236}">
                <a16:creationId xmlns:a16="http://schemas.microsoft.com/office/drawing/2014/main" id="{37880E7C-DE8C-5541-BB20-1B6F3CDC8828}"/>
              </a:ext>
            </a:extLst>
          </p:cNvPr>
          <p:cNvSpPr txBox="1">
            <a:spLocks/>
          </p:cNvSpPr>
          <p:nvPr/>
        </p:nvSpPr>
        <p:spPr>
          <a:xfrm>
            <a:off x="763907" y="4044851"/>
            <a:ext cx="2252830" cy="640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09468">
              <a:lnSpc>
                <a:spcPct val="90000"/>
              </a:lnSpc>
              <a:spcBef>
                <a:spcPts val="0"/>
              </a:spcBef>
              <a:spcAft>
                <a:spcPts val="600"/>
              </a:spcAft>
              <a:buSzTx/>
              <a:buFont typeface="Wingdings" panose="05000000000000000000" pitchFamily="2" charset="2"/>
              <a:buNone/>
              <a:defRPr/>
            </a:pPr>
            <a:r>
              <a:rPr lang="en-US" sz="1400" dirty="0">
                <a:solidFill>
                  <a:srgbClr val="0078D7"/>
                </a:solidFill>
                <a:latin typeface="Segoe UI Semibold" panose="020B0702040204020203" pitchFamily="34" charset="0"/>
                <a:cs typeface="Segoe UI Semibold" panose="020B0702040204020203" pitchFamily="34" charset="0"/>
              </a:rPr>
              <a:t>Single database</a:t>
            </a:r>
          </a:p>
          <a:p>
            <a:pPr marL="0" indent="0" algn="ctr" defTabSz="609468">
              <a:spcBef>
                <a:spcPts val="0"/>
              </a:spcBef>
              <a:buSzTx/>
              <a:buFont typeface="Wingdings" panose="05000000000000000000" pitchFamily="2" charset="2"/>
              <a:buNone/>
              <a:defRPr/>
            </a:pPr>
            <a:r>
              <a:rPr lang="en-US" sz="1200" dirty="0">
                <a:solidFill>
                  <a:prstClr val="black"/>
                </a:solidFill>
                <a:latin typeface="Calibri" panose="020F0502020204030204" pitchFamily="34" charset="0"/>
                <a:cs typeface="Calibri" panose="020F0502020204030204" pitchFamily="34" charset="0"/>
              </a:rPr>
              <a:t>Simplest database scoped model provides resource guarantees.</a:t>
            </a:r>
          </a:p>
        </p:txBody>
      </p:sp>
      <p:sp>
        <p:nvSpPr>
          <p:cNvPr id="41" name="Content Placeholder 12">
            <a:extLst>
              <a:ext uri="{FF2B5EF4-FFF2-40B4-BE49-F238E27FC236}">
                <a16:creationId xmlns:a16="http://schemas.microsoft.com/office/drawing/2014/main" id="{EBAFBCA7-207C-BE49-9156-36807093F96B}"/>
              </a:ext>
            </a:extLst>
          </p:cNvPr>
          <p:cNvSpPr txBox="1">
            <a:spLocks/>
          </p:cNvSpPr>
          <p:nvPr/>
        </p:nvSpPr>
        <p:spPr>
          <a:xfrm>
            <a:off x="732645" y="4960063"/>
            <a:ext cx="2315356" cy="49257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935">
              <a:spcBef>
                <a:spcPts val="0"/>
              </a:spcBef>
              <a:buSzTx/>
              <a:buFont typeface="Wingdings" panose="05000000000000000000" pitchFamily="2" charset="2"/>
              <a:buNone/>
              <a:defRPr/>
            </a:pPr>
            <a:r>
              <a:rPr lang="en-US" sz="1200" b="1" dirty="0">
                <a:solidFill>
                  <a:srgbClr val="0078D7"/>
                </a:solidFill>
                <a:latin typeface="Segoe UI"/>
                <a:cs typeface="Segoe UI Semibold" panose="020B0702040204020203" pitchFamily="34" charset="0"/>
              </a:rPr>
              <a:t>Best for </a:t>
            </a:r>
            <a:r>
              <a:rPr lang="en-US" sz="1200" b="1" dirty="0">
                <a:solidFill>
                  <a:prstClr val="black"/>
                </a:solidFill>
                <a:latin typeface="Calibri (Body)"/>
                <a:cs typeface="+mn-cs"/>
              </a:rPr>
              <a:t>modern cloud born apps </a:t>
            </a:r>
            <a:r>
              <a:rPr lang="en-US" sz="1200" dirty="0">
                <a:solidFill>
                  <a:prstClr val="black"/>
                </a:solidFill>
                <a:latin typeface="Calibri (Body)"/>
                <a:cs typeface="+mn-cs"/>
              </a:rPr>
              <a:t>requiring the most management simplicity</a:t>
            </a:r>
            <a:endParaRPr lang="en-US" sz="1200" dirty="0">
              <a:solidFill>
                <a:prstClr val="black"/>
              </a:solidFill>
              <a:latin typeface="Segoe UI"/>
              <a:cs typeface="+mn-cs"/>
            </a:endParaRPr>
          </a:p>
        </p:txBody>
      </p:sp>
      <p:pic>
        <p:nvPicPr>
          <p:cNvPr id="42" name="Graphic 41" descr="SQL Elastic pool logo">
            <a:extLst>
              <a:ext uri="{FF2B5EF4-FFF2-40B4-BE49-F238E27FC236}">
                <a16:creationId xmlns:a16="http://schemas.microsoft.com/office/drawing/2014/main" id="{D83D5B23-CE69-FA43-82BC-3E2935EA88C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58279" y="3172877"/>
            <a:ext cx="658368" cy="658368"/>
          </a:xfrm>
          <a:prstGeom prst="rect">
            <a:avLst/>
          </a:prstGeom>
        </p:spPr>
      </p:pic>
      <p:sp>
        <p:nvSpPr>
          <p:cNvPr id="43" name="Content Placeholder 13">
            <a:extLst>
              <a:ext uri="{FF2B5EF4-FFF2-40B4-BE49-F238E27FC236}">
                <a16:creationId xmlns:a16="http://schemas.microsoft.com/office/drawing/2014/main" id="{C2DC44AE-92B3-AA48-939C-5F6BC589CE38}"/>
              </a:ext>
            </a:extLst>
          </p:cNvPr>
          <p:cNvSpPr txBox="1">
            <a:spLocks/>
          </p:cNvSpPr>
          <p:nvPr/>
        </p:nvSpPr>
        <p:spPr>
          <a:xfrm>
            <a:off x="3251459" y="4010241"/>
            <a:ext cx="2472008" cy="6497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09468">
              <a:lnSpc>
                <a:spcPct val="90000"/>
              </a:lnSpc>
              <a:spcBef>
                <a:spcPts val="0"/>
              </a:spcBef>
              <a:spcAft>
                <a:spcPts val="600"/>
              </a:spcAft>
              <a:buSzTx/>
              <a:buFont typeface="Wingdings" panose="05000000000000000000" pitchFamily="2" charset="2"/>
              <a:buNone/>
              <a:defRPr/>
            </a:pPr>
            <a:r>
              <a:rPr lang="en-US" sz="1400" dirty="0">
                <a:solidFill>
                  <a:srgbClr val="0078D7"/>
                </a:solidFill>
                <a:latin typeface="Segoe UI Semibold" panose="020B0702040204020203" pitchFamily="34" charset="0"/>
                <a:cs typeface="Segoe UI Semibold" panose="020B0702040204020203" pitchFamily="34" charset="0"/>
              </a:rPr>
              <a:t>Elastic pool</a:t>
            </a:r>
          </a:p>
          <a:p>
            <a:pPr marL="0" indent="0" algn="ctr" defTabSz="609468">
              <a:spcBef>
                <a:spcPts val="0"/>
              </a:spcBef>
              <a:buSzTx/>
              <a:buFont typeface="Wingdings" panose="05000000000000000000" pitchFamily="2" charset="2"/>
              <a:buNone/>
              <a:defRPr/>
            </a:pPr>
            <a:r>
              <a:rPr lang="en-US" sz="1200" dirty="0">
                <a:solidFill>
                  <a:prstClr val="black"/>
                </a:solidFill>
                <a:latin typeface="Calibri (Body)"/>
                <a:cs typeface="+mn-cs"/>
              </a:rPr>
              <a:t>Shared resource model lowers TCO of multi-database environments</a:t>
            </a:r>
          </a:p>
        </p:txBody>
      </p:sp>
      <p:sp>
        <p:nvSpPr>
          <p:cNvPr id="44" name="Content Placeholder 14">
            <a:extLst>
              <a:ext uri="{FF2B5EF4-FFF2-40B4-BE49-F238E27FC236}">
                <a16:creationId xmlns:a16="http://schemas.microsoft.com/office/drawing/2014/main" id="{7522946C-CDC6-0146-8D78-4BB507770E11}"/>
              </a:ext>
            </a:extLst>
          </p:cNvPr>
          <p:cNvSpPr txBox="1">
            <a:spLocks/>
          </p:cNvSpPr>
          <p:nvPr/>
        </p:nvSpPr>
        <p:spPr>
          <a:xfrm>
            <a:off x="3454661" y="4948283"/>
            <a:ext cx="2065606" cy="4371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935">
              <a:spcBef>
                <a:spcPts val="0"/>
              </a:spcBef>
              <a:buSzTx/>
              <a:buFont typeface="Wingdings" panose="05000000000000000000" pitchFamily="2" charset="2"/>
              <a:buNone/>
              <a:defRPr/>
            </a:pPr>
            <a:r>
              <a:rPr lang="en-US" sz="1200" b="1" dirty="0">
                <a:solidFill>
                  <a:srgbClr val="0078D7"/>
                </a:solidFill>
                <a:latin typeface="Segoe UI"/>
                <a:cs typeface="Segoe UI Semibold" panose="020B0702040204020203" pitchFamily="34" charset="0"/>
              </a:rPr>
              <a:t>Best for </a:t>
            </a:r>
            <a:r>
              <a:rPr lang="en-US" sz="1200" b="1" dirty="0">
                <a:solidFill>
                  <a:prstClr val="black"/>
                </a:solidFill>
                <a:latin typeface="Calibri (Body)"/>
                <a:cs typeface="+mn-cs"/>
              </a:rPr>
              <a:t>multi-tenant SaaS apps </a:t>
            </a:r>
            <a:r>
              <a:rPr lang="en-US" sz="1200" dirty="0">
                <a:solidFill>
                  <a:prstClr val="black"/>
                </a:solidFill>
                <a:latin typeface="Calibri (Body)"/>
                <a:cs typeface="+mn-cs"/>
              </a:rPr>
              <a:t>requiring database isolation per tenant</a:t>
            </a:r>
            <a:endParaRPr lang="en-US" sz="1200" b="1" dirty="0">
              <a:solidFill>
                <a:prstClr val="black"/>
              </a:solidFill>
              <a:latin typeface="Segoe UI"/>
            </a:endParaRPr>
          </a:p>
        </p:txBody>
      </p:sp>
      <p:pic>
        <p:nvPicPr>
          <p:cNvPr id="45" name="Graphic 44">
            <a:extLst>
              <a:ext uri="{FF2B5EF4-FFF2-40B4-BE49-F238E27FC236}">
                <a16:creationId xmlns:a16="http://schemas.microsoft.com/office/drawing/2014/main" id="{067C48DC-7E9B-5E4B-B25C-2637BBE20EB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25259" y="2054801"/>
            <a:ext cx="658368" cy="658368"/>
          </a:xfrm>
          <a:prstGeom prst="rect">
            <a:avLst/>
          </a:prstGeom>
        </p:spPr>
      </p:pic>
      <p:sp>
        <p:nvSpPr>
          <p:cNvPr id="46" name="Content Placeholder 21">
            <a:extLst>
              <a:ext uri="{FF2B5EF4-FFF2-40B4-BE49-F238E27FC236}">
                <a16:creationId xmlns:a16="http://schemas.microsoft.com/office/drawing/2014/main" id="{10CAA84D-9621-DA41-BE4E-FC79F01CB490}"/>
              </a:ext>
            </a:extLst>
          </p:cNvPr>
          <p:cNvSpPr txBox="1">
            <a:spLocks/>
          </p:cNvSpPr>
          <p:nvPr/>
        </p:nvSpPr>
        <p:spPr>
          <a:xfrm>
            <a:off x="7427112" y="2083752"/>
            <a:ext cx="3250929" cy="2492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09468">
              <a:lnSpc>
                <a:spcPct val="90000"/>
              </a:lnSpc>
              <a:spcBef>
                <a:spcPts val="0"/>
              </a:spcBef>
              <a:spcAft>
                <a:spcPts val="600"/>
              </a:spcAft>
              <a:buSzTx/>
              <a:buFont typeface="Wingdings" panose="05000000000000000000" pitchFamily="2" charset="2"/>
              <a:buNone/>
              <a:defRPr/>
            </a:pPr>
            <a:r>
              <a:rPr lang="en-US" sz="1800" b="1" dirty="0">
                <a:solidFill>
                  <a:schemeClr val="bg1"/>
                </a:solidFill>
                <a:latin typeface="Segoe UI Semibold" panose="020B0702040204020203" pitchFamily="34" charset="0"/>
                <a:cs typeface="Segoe UI Semibold" panose="020B0702040204020203" pitchFamily="34" charset="0"/>
              </a:rPr>
              <a:t>Azure SQL Managed Instance</a:t>
            </a:r>
          </a:p>
        </p:txBody>
      </p:sp>
      <p:sp>
        <p:nvSpPr>
          <p:cNvPr id="47" name="Content Placeholder 23">
            <a:extLst>
              <a:ext uri="{FF2B5EF4-FFF2-40B4-BE49-F238E27FC236}">
                <a16:creationId xmlns:a16="http://schemas.microsoft.com/office/drawing/2014/main" id="{E0F8292C-EA2A-F54B-83A9-CFE0A218E03B}"/>
              </a:ext>
            </a:extLst>
          </p:cNvPr>
          <p:cNvSpPr txBox="1">
            <a:spLocks/>
          </p:cNvSpPr>
          <p:nvPr/>
        </p:nvSpPr>
        <p:spPr>
          <a:xfrm>
            <a:off x="7427112" y="2350968"/>
            <a:ext cx="2693987"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pPr>
            <a:r>
              <a:rPr lang="en-US" sz="1400">
                <a:solidFill>
                  <a:schemeClr val="bg1"/>
                </a:solidFill>
                <a:latin typeface="Segoe UI Semibold"/>
                <a:cs typeface="+mn-cs"/>
              </a:rPr>
              <a:t>Instance scoped deployments </a:t>
            </a:r>
            <a:endParaRPr lang="en-US" sz="1400" dirty="0">
              <a:solidFill>
                <a:schemeClr val="bg1"/>
              </a:solidFill>
              <a:latin typeface="Segoe UI Semibold"/>
              <a:cs typeface="+mn-cs"/>
            </a:endParaRPr>
          </a:p>
        </p:txBody>
      </p:sp>
      <p:pic>
        <p:nvPicPr>
          <p:cNvPr id="48" name="Graphic 47">
            <a:extLst>
              <a:ext uri="{FF2B5EF4-FFF2-40B4-BE49-F238E27FC236}">
                <a16:creationId xmlns:a16="http://schemas.microsoft.com/office/drawing/2014/main" id="{FABE7D48-A1B1-D343-9CE9-065AB1B4932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29964" y="3290149"/>
            <a:ext cx="658368" cy="658368"/>
          </a:xfrm>
          <a:prstGeom prst="rect">
            <a:avLst/>
          </a:prstGeom>
        </p:spPr>
      </p:pic>
      <p:sp>
        <p:nvSpPr>
          <p:cNvPr id="49" name="Content Placeholder 15">
            <a:extLst>
              <a:ext uri="{FF2B5EF4-FFF2-40B4-BE49-F238E27FC236}">
                <a16:creationId xmlns:a16="http://schemas.microsoft.com/office/drawing/2014/main" id="{ECE89C1E-791D-E246-A6C0-94744D32C3C5}"/>
              </a:ext>
            </a:extLst>
          </p:cNvPr>
          <p:cNvSpPr txBox="1">
            <a:spLocks/>
          </p:cNvSpPr>
          <p:nvPr/>
        </p:nvSpPr>
        <p:spPr>
          <a:xfrm>
            <a:off x="6629655" y="3996609"/>
            <a:ext cx="2058987" cy="1938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09468">
              <a:lnSpc>
                <a:spcPct val="90000"/>
              </a:lnSpc>
              <a:spcBef>
                <a:spcPts val="0"/>
              </a:spcBef>
              <a:spcAft>
                <a:spcPts val="600"/>
              </a:spcAft>
              <a:buSzTx/>
              <a:buFont typeface="Wingdings" panose="05000000000000000000" pitchFamily="2" charset="2"/>
              <a:buNone/>
              <a:defRPr/>
            </a:pPr>
            <a:r>
              <a:rPr lang="en-US" sz="1400" dirty="0">
                <a:solidFill>
                  <a:srgbClr val="0078D7"/>
                </a:solidFill>
                <a:latin typeface="Segoe UI Semibold" panose="020B0702040204020203" pitchFamily="34" charset="0"/>
                <a:cs typeface="Segoe UI Semibold" panose="020B0702040204020203" pitchFamily="34" charset="0"/>
              </a:rPr>
              <a:t>Single instance</a:t>
            </a:r>
          </a:p>
        </p:txBody>
      </p:sp>
      <p:sp>
        <p:nvSpPr>
          <p:cNvPr id="50" name="Content Placeholder 16">
            <a:extLst>
              <a:ext uri="{FF2B5EF4-FFF2-40B4-BE49-F238E27FC236}">
                <a16:creationId xmlns:a16="http://schemas.microsoft.com/office/drawing/2014/main" id="{631C19B0-D275-5040-AED2-C526B3EC8584}"/>
              </a:ext>
            </a:extLst>
          </p:cNvPr>
          <p:cNvSpPr txBox="1">
            <a:spLocks/>
          </p:cNvSpPr>
          <p:nvPr/>
        </p:nvSpPr>
        <p:spPr>
          <a:xfrm>
            <a:off x="6411362" y="4283575"/>
            <a:ext cx="2495572" cy="4069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935">
              <a:spcBef>
                <a:spcPts val="0"/>
              </a:spcBef>
              <a:buSzTx/>
              <a:buFont typeface="Wingdings" panose="05000000000000000000" pitchFamily="2" charset="2"/>
              <a:buNone/>
              <a:defRPr/>
            </a:pPr>
            <a:r>
              <a:rPr lang="en-US" sz="1200" dirty="0">
                <a:solidFill>
                  <a:prstClr val="black"/>
                </a:solidFill>
                <a:latin typeface="Calibri (Body)"/>
                <a:cs typeface="+mn-cs"/>
              </a:rPr>
              <a:t>Simplest instance scoped model with broadest SQL Server compatibility and full PaaS benefits</a:t>
            </a:r>
          </a:p>
        </p:txBody>
      </p:sp>
      <p:sp>
        <p:nvSpPr>
          <p:cNvPr id="51" name="Content Placeholder 17">
            <a:extLst>
              <a:ext uri="{FF2B5EF4-FFF2-40B4-BE49-F238E27FC236}">
                <a16:creationId xmlns:a16="http://schemas.microsoft.com/office/drawing/2014/main" id="{9E7A8ACE-249B-5C4B-BA17-4C13B9F77B3A}"/>
              </a:ext>
            </a:extLst>
          </p:cNvPr>
          <p:cNvSpPr txBox="1">
            <a:spLocks/>
          </p:cNvSpPr>
          <p:nvPr/>
        </p:nvSpPr>
        <p:spPr>
          <a:xfrm>
            <a:off x="6521349" y="4948827"/>
            <a:ext cx="2275598" cy="43352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935">
              <a:spcBef>
                <a:spcPts val="0"/>
              </a:spcBef>
              <a:buSzTx/>
              <a:buFont typeface="Wingdings" panose="05000000000000000000" pitchFamily="2" charset="2"/>
              <a:buNone/>
              <a:defRPr/>
            </a:pPr>
            <a:r>
              <a:rPr lang="en-US" sz="1200" b="1">
                <a:solidFill>
                  <a:srgbClr val="0078D7"/>
                </a:solidFill>
                <a:latin typeface="Segoe UI"/>
                <a:cs typeface="Segoe UI Semibold" panose="020B0702040204020203" pitchFamily="34" charset="0"/>
              </a:rPr>
              <a:t>Best for </a:t>
            </a:r>
            <a:r>
              <a:rPr lang="en-US" sz="1200" b="1">
                <a:solidFill>
                  <a:prstClr val="black"/>
                </a:solidFill>
                <a:latin typeface="Calibri (Body)"/>
                <a:cs typeface="+mn-cs"/>
              </a:rPr>
              <a:t>modernization </a:t>
            </a:r>
            <a:r>
              <a:rPr lang="en-US" sz="1200">
                <a:solidFill>
                  <a:prstClr val="black"/>
                </a:solidFill>
                <a:latin typeface="Calibri (Body)"/>
                <a:cs typeface="+mn-cs"/>
              </a:rPr>
              <a:t>of large single instance environments</a:t>
            </a:r>
            <a:endParaRPr lang="en-US" sz="1200" dirty="0">
              <a:solidFill>
                <a:prstClr val="black"/>
              </a:solidFill>
              <a:latin typeface="Calibri (Body)"/>
              <a:cs typeface="+mn-cs"/>
            </a:endParaRPr>
          </a:p>
        </p:txBody>
      </p:sp>
      <p:pic>
        <p:nvPicPr>
          <p:cNvPr id="52" name="Graphic 51">
            <a:extLst>
              <a:ext uri="{FF2B5EF4-FFF2-40B4-BE49-F238E27FC236}">
                <a16:creationId xmlns:a16="http://schemas.microsoft.com/office/drawing/2014/main" id="{A7AF56EE-57D1-9345-9E1E-601D51A1E3D6}"/>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960889" y="3290149"/>
            <a:ext cx="658368" cy="658368"/>
          </a:xfrm>
          <a:prstGeom prst="rect">
            <a:avLst/>
          </a:prstGeom>
        </p:spPr>
      </p:pic>
      <p:sp>
        <p:nvSpPr>
          <p:cNvPr id="56" name="Content Placeholder 18">
            <a:extLst>
              <a:ext uri="{FF2B5EF4-FFF2-40B4-BE49-F238E27FC236}">
                <a16:creationId xmlns:a16="http://schemas.microsoft.com/office/drawing/2014/main" id="{FBFCBFB3-1B11-6B43-AD33-4856B6F98310}"/>
              </a:ext>
            </a:extLst>
          </p:cNvPr>
          <p:cNvSpPr txBox="1">
            <a:spLocks/>
          </p:cNvSpPr>
          <p:nvPr/>
        </p:nvSpPr>
        <p:spPr>
          <a:xfrm>
            <a:off x="9152629" y="3997542"/>
            <a:ext cx="2274888" cy="1938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09468">
              <a:lnSpc>
                <a:spcPct val="90000"/>
              </a:lnSpc>
              <a:spcBef>
                <a:spcPts val="0"/>
              </a:spcBef>
              <a:spcAft>
                <a:spcPts val="600"/>
              </a:spcAft>
              <a:buSzTx/>
              <a:buFont typeface="Wingdings" panose="05000000000000000000" pitchFamily="2" charset="2"/>
              <a:buNone/>
              <a:defRPr/>
            </a:pPr>
            <a:r>
              <a:rPr lang="en-US" sz="1400">
                <a:solidFill>
                  <a:srgbClr val="0078D7"/>
                </a:solidFill>
                <a:latin typeface="Segoe UI Semibold" panose="020B0702040204020203" pitchFamily="34" charset="0"/>
                <a:cs typeface="Segoe UI Semibold" panose="020B0702040204020203" pitchFamily="34" charset="0"/>
              </a:rPr>
              <a:t>Instance pool</a:t>
            </a:r>
            <a:endParaRPr lang="en-US" sz="1400" dirty="0">
              <a:solidFill>
                <a:srgbClr val="0078D7"/>
              </a:solidFill>
              <a:latin typeface="Segoe UI Semibold" panose="020B0702040204020203" pitchFamily="34" charset="0"/>
              <a:cs typeface="Segoe UI Semibold" panose="020B0702040204020203" pitchFamily="34" charset="0"/>
            </a:endParaRPr>
          </a:p>
        </p:txBody>
      </p:sp>
      <p:sp>
        <p:nvSpPr>
          <p:cNvPr id="57" name="Content Placeholder 19">
            <a:extLst>
              <a:ext uri="{FF2B5EF4-FFF2-40B4-BE49-F238E27FC236}">
                <a16:creationId xmlns:a16="http://schemas.microsoft.com/office/drawing/2014/main" id="{3AA645C7-F76B-8543-9EC9-B32A0F3F43F0}"/>
              </a:ext>
            </a:extLst>
          </p:cNvPr>
          <p:cNvSpPr txBox="1">
            <a:spLocks/>
          </p:cNvSpPr>
          <p:nvPr/>
        </p:nvSpPr>
        <p:spPr>
          <a:xfrm>
            <a:off x="9114215" y="4286948"/>
            <a:ext cx="2351716" cy="45576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09468">
              <a:spcBef>
                <a:spcPts val="0"/>
              </a:spcBef>
              <a:buSzTx/>
              <a:buFont typeface="Wingdings" panose="05000000000000000000" pitchFamily="2" charset="2"/>
              <a:buNone/>
              <a:defRPr/>
            </a:pPr>
            <a:r>
              <a:rPr lang="en-US" sz="1200" dirty="0">
                <a:solidFill>
                  <a:prstClr val="black"/>
                </a:solidFill>
                <a:latin typeface="Calibri (Body)"/>
                <a:cs typeface="+mn-cs"/>
              </a:rPr>
              <a:t>Shared resource model lowers TCO of multi-instance environments</a:t>
            </a:r>
          </a:p>
        </p:txBody>
      </p:sp>
      <p:sp>
        <p:nvSpPr>
          <p:cNvPr id="58" name="Content Placeholder 20">
            <a:extLst>
              <a:ext uri="{FF2B5EF4-FFF2-40B4-BE49-F238E27FC236}">
                <a16:creationId xmlns:a16="http://schemas.microsoft.com/office/drawing/2014/main" id="{AA442792-C686-FD40-9AAE-A8E49DF5730B}"/>
              </a:ext>
            </a:extLst>
          </p:cNvPr>
          <p:cNvSpPr txBox="1">
            <a:spLocks/>
          </p:cNvSpPr>
          <p:nvPr/>
        </p:nvSpPr>
        <p:spPr>
          <a:xfrm>
            <a:off x="9097116" y="4937578"/>
            <a:ext cx="2385914" cy="3791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935">
              <a:spcBef>
                <a:spcPts val="0"/>
              </a:spcBef>
              <a:buSzTx/>
              <a:buFont typeface="Wingdings" panose="05000000000000000000" pitchFamily="2" charset="2"/>
              <a:buNone/>
              <a:defRPr/>
            </a:pPr>
            <a:r>
              <a:rPr lang="en-US" sz="1200" b="1">
                <a:solidFill>
                  <a:srgbClr val="0078D7"/>
                </a:solidFill>
                <a:latin typeface="Segoe UI"/>
                <a:cs typeface="Segoe UI Semibold" panose="020B0702040204020203" pitchFamily="34" charset="0"/>
              </a:rPr>
              <a:t>Best for </a:t>
            </a:r>
            <a:r>
              <a:rPr lang="en-US" sz="1200" b="1">
                <a:solidFill>
                  <a:prstClr val="black"/>
                </a:solidFill>
                <a:latin typeface="Calibri (Body)"/>
                <a:cs typeface="+mn-cs"/>
              </a:rPr>
              <a:t>modernization </a:t>
            </a:r>
            <a:r>
              <a:rPr lang="en-US" sz="1200">
                <a:solidFill>
                  <a:prstClr val="black"/>
                </a:solidFill>
                <a:latin typeface="Calibri (Body)"/>
                <a:cs typeface="+mn-cs"/>
              </a:rPr>
              <a:t>of smaller multi-instance environments</a:t>
            </a:r>
            <a:endParaRPr lang="en-US" sz="1200" dirty="0">
              <a:solidFill>
                <a:prstClr val="black"/>
              </a:solidFill>
              <a:latin typeface="Calibri (Body)"/>
              <a:cs typeface="+mn-cs"/>
            </a:endParaRPr>
          </a:p>
        </p:txBody>
      </p:sp>
      <p:cxnSp>
        <p:nvCxnSpPr>
          <p:cNvPr id="4" name="Straight Connector 3">
            <a:extLst>
              <a:ext uri="{FF2B5EF4-FFF2-40B4-BE49-F238E27FC236}">
                <a16:creationId xmlns:a16="http://schemas.microsoft.com/office/drawing/2014/main" id="{01AAA028-22F1-974E-9F82-43E29591B71B}"/>
              </a:ext>
              <a:ext uri="{C183D7F6-B498-43B3-948B-1728B52AA6E4}">
                <adec:decorative xmlns:adec="http://schemas.microsoft.com/office/drawing/2017/decorative" val="1"/>
              </a:ext>
            </a:extLst>
          </p:cNvPr>
          <p:cNvCxnSpPr/>
          <p:nvPr/>
        </p:nvCxnSpPr>
        <p:spPr>
          <a:xfrm>
            <a:off x="3217334" y="3183466"/>
            <a:ext cx="0" cy="2861734"/>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495939C-7F53-B442-8DF6-6A64239D4B4C}"/>
              </a:ext>
              <a:ext uri="{C183D7F6-B498-43B3-948B-1728B52AA6E4}">
                <adec:decorative xmlns:adec="http://schemas.microsoft.com/office/drawing/2017/decorative" val="1"/>
              </a:ext>
            </a:extLst>
          </p:cNvPr>
          <p:cNvCxnSpPr/>
          <p:nvPr/>
        </p:nvCxnSpPr>
        <p:spPr>
          <a:xfrm>
            <a:off x="8957734" y="3183466"/>
            <a:ext cx="0" cy="2861734"/>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5287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5928-899F-49FA-A105-8F1EDEDD6CB3}"/>
              </a:ext>
            </a:extLst>
          </p:cNvPr>
          <p:cNvSpPr>
            <a:spLocks noGrp="1"/>
          </p:cNvSpPr>
          <p:nvPr>
            <p:ph type="title"/>
          </p:nvPr>
        </p:nvSpPr>
        <p:spPr/>
        <p:txBody>
          <a:bodyPr/>
          <a:lstStyle/>
          <a:p>
            <a:r>
              <a:rPr lang="en-US" dirty="0"/>
              <a:t>Flexible resource purchasing and provisioning</a:t>
            </a:r>
            <a:endParaRPr lang="en-US" sz="2000" dirty="0">
              <a:solidFill>
                <a:schemeClr val="accent1"/>
              </a:solidFill>
            </a:endParaRPr>
          </a:p>
        </p:txBody>
      </p:sp>
      <p:sp>
        <p:nvSpPr>
          <p:cNvPr id="8" name="Text Placeholder 7">
            <a:extLst>
              <a:ext uri="{FF2B5EF4-FFF2-40B4-BE49-F238E27FC236}">
                <a16:creationId xmlns:a16="http://schemas.microsoft.com/office/drawing/2014/main" id="{6F3779FE-FC16-45D8-A94C-59D7567AE63F}"/>
              </a:ext>
            </a:extLst>
          </p:cNvPr>
          <p:cNvSpPr>
            <a:spLocks noGrp="1"/>
          </p:cNvSpPr>
          <p:nvPr>
            <p:ph type="body" sz="quarter" idx="4294967295"/>
          </p:nvPr>
        </p:nvSpPr>
        <p:spPr>
          <a:xfrm>
            <a:off x="609600" y="1025525"/>
            <a:ext cx="9845675" cy="430213"/>
          </a:xfrm>
        </p:spPr>
        <p:txBody>
          <a:bodyPr/>
          <a:lstStyle/>
          <a:p>
            <a:pPr marL="0" lvl="0" indent="0" defTabSz="914400">
              <a:spcBef>
                <a:spcPts val="0"/>
              </a:spcBef>
              <a:buSzTx/>
              <a:buNone/>
            </a:pPr>
            <a:r>
              <a:rPr lang="en-US" sz="2000" spc="-50" dirty="0">
                <a:ln w="3175">
                  <a:noFill/>
                </a:ln>
                <a:solidFill>
                  <a:srgbClr val="0078D4"/>
                </a:solidFill>
                <a:latin typeface="Segoe UI Semibold"/>
                <a:cs typeface="Segoe UI" pitchFamily="34" charset="0"/>
              </a:rPr>
              <a:t>Select the purchasing model and compute provisioning that align to your requirements</a:t>
            </a:r>
            <a:endParaRPr lang="en-US" sz="1800" dirty="0">
              <a:solidFill>
                <a:prstClr val="black"/>
              </a:solidFill>
              <a:latin typeface="Segoe UI"/>
              <a:cs typeface="+mn-cs"/>
            </a:endParaRPr>
          </a:p>
        </p:txBody>
      </p:sp>
      <p:sp>
        <p:nvSpPr>
          <p:cNvPr id="103" name="Rounded Rectangle 102">
            <a:extLst>
              <a:ext uri="{FF2B5EF4-FFF2-40B4-BE49-F238E27FC236}">
                <a16:creationId xmlns:a16="http://schemas.microsoft.com/office/drawing/2014/main" id="{ED6F0AB5-3911-A34A-8087-FA70223D60CD}"/>
              </a:ext>
              <a:ext uri="{C183D7F6-B498-43B3-948B-1728B52AA6E4}">
                <adec:decorative xmlns:adec="http://schemas.microsoft.com/office/drawing/2017/decorative" val="1"/>
              </a:ext>
            </a:extLst>
          </p:cNvPr>
          <p:cNvSpPr/>
          <p:nvPr/>
        </p:nvSpPr>
        <p:spPr>
          <a:xfrm>
            <a:off x="584200" y="1722966"/>
            <a:ext cx="5275424" cy="1632205"/>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F5DD6789-3F03-4640-914E-C1201CC117FC}"/>
              </a:ext>
              <a:ext uri="{C183D7F6-B498-43B3-948B-1728B52AA6E4}">
                <adec:decorative xmlns:adec="http://schemas.microsoft.com/office/drawing/2017/decorative" val="1"/>
              </a:ext>
            </a:extLst>
          </p:cNvPr>
          <p:cNvSpPr/>
          <p:nvPr/>
        </p:nvSpPr>
        <p:spPr>
          <a:xfrm>
            <a:off x="584200" y="2319867"/>
            <a:ext cx="5275424" cy="394917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ounded Rectangle 105">
            <a:extLst>
              <a:ext uri="{FF2B5EF4-FFF2-40B4-BE49-F238E27FC236}">
                <a16:creationId xmlns:a16="http://schemas.microsoft.com/office/drawing/2014/main" id="{AF2471C4-BC57-E643-AF5F-E43979CA06B1}"/>
              </a:ext>
              <a:ext uri="{C183D7F6-B498-43B3-948B-1728B52AA6E4}">
                <adec:decorative xmlns:adec="http://schemas.microsoft.com/office/drawing/2017/decorative" val="1"/>
              </a:ext>
            </a:extLst>
          </p:cNvPr>
          <p:cNvSpPr/>
          <p:nvPr/>
        </p:nvSpPr>
        <p:spPr>
          <a:xfrm>
            <a:off x="6324600" y="1722966"/>
            <a:ext cx="5275424" cy="1632205"/>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06">
            <a:extLst>
              <a:ext uri="{FF2B5EF4-FFF2-40B4-BE49-F238E27FC236}">
                <a16:creationId xmlns:a16="http://schemas.microsoft.com/office/drawing/2014/main" id="{BCC6A05A-D684-C24D-865D-25C28313A090}"/>
              </a:ext>
              <a:ext uri="{C183D7F6-B498-43B3-948B-1728B52AA6E4}">
                <adec:decorative xmlns:adec="http://schemas.microsoft.com/office/drawing/2017/decorative" val="1"/>
              </a:ext>
            </a:extLst>
          </p:cNvPr>
          <p:cNvSpPr/>
          <p:nvPr/>
        </p:nvSpPr>
        <p:spPr>
          <a:xfrm>
            <a:off x="6324600" y="2319867"/>
            <a:ext cx="5275424" cy="394917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8EE56385-D4B9-EB49-877F-E80C44598B9A}"/>
              </a:ext>
              <a:ext uri="{C183D7F6-B498-43B3-948B-1728B52AA6E4}">
                <adec:decorative xmlns:adec="http://schemas.microsoft.com/office/drawing/2017/decorative" val="1"/>
              </a:ext>
            </a:extLst>
          </p:cNvPr>
          <p:cNvCxnSpPr>
            <a:cxnSpLocks/>
          </p:cNvCxnSpPr>
          <p:nvPr/>
        </p:nvCxnSpPr>
        <p:spPr>
          <a:xfrm>
            <a:off x="3217334" y="2489200"/>
            <a:ext cx="0" cy="355600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0" name="Content Placeholder 10">
            <a:extLst>
              <a:ext uri="{FF2B5EF4-FFF2-40B4-BE49-F238E27FC236}">
                <a16:creationId xmlns:a16="http://schemas.microsoft.com/office/drawing/2014/main" id="{0E229087-6344-0B45-961B-5FEDF140CE66}"/>
              </a:ext>
            </a:extLst>
          </p:cNvPr>
          <p:cNvSpPr txBox="1">
            <a:spLocks/>
          </p:cNvSpPr>
          <p:nvPr/>
        </p:nvSpPr>
        <p:spPr>
          <a:xfrm>
            <a:off x="1952605" y="1813149"/>
            <a:ext cx="2536652" cy="3492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SzTx/>
              <a:buFont typeface="Wingdings" panose="05000000000000000000" pitchFamily="2" charset="2"/>
              <a:buNone/>
            </a:pPr>
            <a:r>
              <a:rPr lang="en-US" sz="2000" dirty="0">
                <a:solidFill>
                  <a:schemeClr val="bg1"/>
                </a:solidFill>
                <a:latin typeface="Segoe UI Semibold"/>
                <a:cs typeface="+mn-cs"/>
              </a:rPr>
              <a:t>Purchasing model</a:t>
            </a:r>
          </a:p>
        </p:txBody>
      </p:sp>
      <p:sp>
        <p:nvSpPr>
          <p:cNvPr id="111" name="Content Placeholder 13">
            <a:extLst>
              <a:ext uri="{FF2B5EF4-FFF2-40B4-BE49-F238E27FC236}">
                <a16:creationId xmlns:a16="http://schemas.microsoft.com/office/drawing/2014/main" id="{A4D8EE0B-6362-2241-B34A-8CE6D68DA50E}"/>
              </a:ext>
            </a:extLst>
          </p:cNvPr>
          <p:cNvSpPr txBox="1">
            <a:spLocks/>
          </p:cNvSpPr>
          <p:nvPr/>
        </p:nvSpPr>
        <p:spPr>
          <a:xfrm>
            <a:off x="1103168" y="2536167"/>
            <a:ext cx="1631950" cy="37702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SzTx/>
              <a:buFont typeface="Wingdings" panose="05000000000000000000" pitchFamily="2" charset="2"/>
              <a:buNone/>
            </a:pPr>
            <a:r>
              <a:rPr lang="en-US" sz="1400">
                <a:solidFill>
                  <a:srgbClr val="0078D7"/>
                </a:solidFill>
                <a:latin typeface="Segoe UI Semibold" panose="020B0702040204020203" pitchFamily="34" charset="0"/>
                <a:cs typeface="Segoe UI Semibold" panose="020B0702040204020203" pitchFamily="34" charset="0"/>
              </a:rPr>
              <a:t>vCore model </a:t>
            </a:r>
            <a:r>
              <a:rPr lang="en-US" sz="1050">
                <a:gradFill>
                  <a:gsLst>
                    <a:gs pos="2917">
                      <a:prstClr val="black"/>
                    </a:gs>
                    <a:gs pos="30000">
                      <a:prstClr val="black"/>
                    </a:gs>
                  </a:gsLst>
                  <a:lin ang="5400000" scaled="0"/>
                </a:gradFill>
                <a:latin typeface="Segoe UI Semibold"/>
                <a:cs typeface="+mn-cs"/>
              </a:rPr>
              <a:t>Independent scalability</a:t>
            </a:r>
            <a:endParaRPr lang="en-US" sz="1050" dirty="0">
              <a:gradFill>
                <a:gsLst>
                  <a:gs pos="2917">
                    <a:prstClr val="black"/>
                  </a:gs>
                  <a:gs pos="30000">
                    <a:prstClr val="black"/>
                  </a:gs>
                </a:gsLst>
                <a:lin ang="5400000" scaled="0"/>
              </a:gradFill>
              <a:latin typeface="Segoe UI Semibold"/>
              <a:cs typeface="+mn-cs"/>
            </a:endParaRPr>
          </a:p>
        </p:txBody>
      </p:sp>
      <p:grpSp>
        <p:nvGrpSpPr>
          <p:cNvPr id="112" name="Group 111" descr="Graph of Storage versus Compose showing the vCore model: Independent scalability.">
            <a:extLst>
              <a:ext uri="{FF2B5EF4-FFF2-40B4-BE49-F238E27FC236}">
                <a16:creationId xmlns:a16="http://schemas.microsoft.com/office/drawing/2014/main" id="{F3206903-59AA-E544-B21B-52B3B69BA3E4}"/>
              </a:ext>
            </a:extLst>
          </p:cNvPr>
          <p:cNvGrpSpPr/>
          <p:nvPr/>
        </p:nvGrpSpPr>
        <p:grpSpPr>
          <a:xfrm>
            <a:off x="668296" y="2973382"/>
            <a:ext cx="2165508" cy="1694332"/>
            <a:chOff x="177230" y="2651649"/>
            <a:chExt cx="2165508" cy="1694332"/>
          </a:xfrm>
        </p:grpSpPr>
        <p:grpSp>
          <p:nvGrpSpPr>
            <p:cNvPr id="113" name="Group 112">
              <a:extLst>
                <a:ext uri="{FF2B5EF4-FFF2-40B4-BE49-F238E27FC236}">
                  <a16:creationId xmlns:a16="http://schemas.microsoft.com/office/drawing/2014/main" id="{380A3285-391A-1949-8E59-328AA4FB1CF2}"/>
                </a:ext>
                <a:ext uri="{C183D7F6-B498-43B3-948B-1728B52AA6E4}">
                  <adec:decorative xmlns:adec="http://schemas.microsoft.com/office/drawing/2017/decorative" val="1"/>
                </a:ext>
              </a:extLst>
            </p:cNvPr>
            <p:cNvGrpSpPr/>
            <p:nvPr/>
          </p:nvGrpSpPr>
          <p:grpSpPr>
            <a:xfrm>
              <a:off x="464965" y="2789360"/>
              <a:ext cx="340284" cy="340284"/>
              <a:chOff x="7240056" y="4430167"/>
              <a:chExt cx="502920" cy="502920"/>
            </a:xfrm>
          </p:grpSpPr>
          <p:sp>
            <p:nvSpPr>
              <p:cNvPr id="129" name="Rectangle 128">
                <a:extLst>
                  <a:ext uri="{FF2B5EF4-FFF2-40B4-BE49-F238E27FC236}">
                    <a16:creationId xmlns:a16="http://schemas.microsoft.com/office/drawing/2014/main" id="{311E6570-3A84-B34D-BA18-C2048F3551B3}"/>
                  </a:ext>
                  <a:ext uri="{C183D7F6-B498-43B3-948B-1728B52AA6E4}">
                    <adec:decorative xmlns:adec="http://schemas.microsoft.com/office/drawing/2017/decorative" val="1"/>
                  </a:ext>
                </a:extLst>
              </p:cNvPr>
              <p:cNvSpPr/>
              <p:nvPr/>
            </p:nvSpPr>
            <p:spPr>
              <a:xfrm>
                <a:off x="7422936" y="4613047"/>
                <a:ext cx="137160" cy="137160"/>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cxnSp>
            <p:nvCxnSpPr>
              <p:cNvPr id="130" name="Straight Connector 129">
                <a:extLst>
                  <a:ext uri="{FF2B5EF4-FFF2-40B4-BE49-F238E27FC236}">
                    <a16:creationId xmlns:a16="http://schemas.microsoft.com/office/drawing/2014/main" id="{B96EB067-336A-424B-B94F-C51BD40A977F}"/>
                  </a:ext>
                </a:extLst>
              </p:cNvPr>
              <p:cNvCxnSpPr>
                <a:cxnSpLocks/>
              </p:cNvCxnSpPr>
              <p:nvPr/>
            </p:nvCxnSpPr>
            <p:spPr>
              <a:xfrm flipV="1">
                <a:off x="7491516" y="4430167"/>
                <a:ext cx="0" cy="502920"/>
              </a:xfrm>
              <a:prstGeom prst="line">
                <a:avLst/>
              </a:prstGeom>
              <a:noFill/>
              <a:ln w="9525" cap="flat" cmpd="sng" algn="ctr">
                <a:solidFill>
                  <a:srgbClr val="0078D7"/>
                </a:solidFill>
                <a:prstDash val="sysDash"/>
                <a:miter lim="800000"/>
                <a:headEnd type="triangle" w="sm" len="sm"/>
                <a:tailEnd type="triangle" w="sm" len="sm"/>
              </a:ln>
              <a:effectLst/>
            </p:spPr>
          </p:cxnSp>
          <p:cxnSp>
            <p:nvCxnSpPr>
              <p:cNvPr id="131" name="Straight Connector 130">
                <a:extLst>
                  <a:ext uri="{FF2B5EF4-FFF2-40B4-BE49-F238E27FC236}">
                    <a16:creationId xmlns:a16="http://schemas.microsoft.com/office/drawing/2014/main" id="{16849604-660E-B843-B7E5-76C2D14FBC29}"/>
                  </a:ext>
                </a:extLst>
              </p:cNvPr>
              <p:cNvCxnSpPr>
                <a:cxnSpLocks/>
              </p:cNvCxnSpPr>
              <p:nvPr/>
            </p:nvCxnSpPr>
            <p:spPr>
              <a:xfrm flipV="1">
                <a:off x="7240056" y="4681627"/>
                <a:ext cx="502920" cy="0"/>
              </a:xfrm>
              <a:prstGeom prst="line">
                <a:avLst/>
              </a:prstGeom>
              <a:noFill/>
              <a:ln w="9525" cap="flat" cmpd="sng" algn="ctr">
                <a:solidFill>
                  <a:srgbClr val="0078D7"/>
                </a:solidFill>
                <a:prstDash val="sysDash"/>
                <a:miter lim="800000"/>
                <a:headEnd type="triangle" w="sm" len="sm"/>
                <a:tailEnd type="triangle" w="sm" len="sm"/>
              </a:ln>
              <a:effectLst/>
            </p:spPr>
          </p:cxnSp>
        </p:grpSp>
        <p:grpSp>
          <p:nvGrpSpPr>
            <p:cNvPr id="114" name="Group 113">
              <a:extLst>
                <a:ext uri="{FF2B5EF4-FFF2-40B4-BE49-F238E27FC236}">
                  <a16:creationId xmlns:a16="http://schemas.microsoft.com/office/drawing/2014/main" id="{0A6AD4D8-098A-4E43-82A0-84CD45ABE88F}"/>
                </a:ext>
                <a:ext uri="{C183D7F6-B498-43B3-948B-1728B52AA6E4}">
                  <adec:decorative xmlns:adec="http://schemas.microsoft.com/office/drawing/2017/decorative" val="1"/>
                </a:ext>
              </a:extLst>
            </p:cNvPr>
            <p:cNvGrpSpPr/>
            <p:nvPr/>
          </p:nvGrpSpPr>
          <p:grpSpPr>
            <a:xfrm>
              <a:off x="939803" y="3520219"/>
              <a:ext cx="340284" cy="340284"/>
              <a:chOff x="7240056" y="4430167"/>
              <a:chExt cx="502920" cy="502920"/>
            </a:xfrm>
          </p:grpSpPr>
          <p:sp>
            <p:nvSpPr>
              <p:cNvPr id="126" name="Rectangle 125">
                <a:extLst>
                  <a:ext uri="{FF2B5EF4-FFF2-40B4-BE49-F238E27FC236}">
                    <a16:creationId xmlns:a16="http://schemas.microsoft.com/office/drawing/2014/main" id="{A3EDCD27-1FAD-0940-B52A-233703A9AF08}"/>
                  </a:ext>
                  <a:ext uri="{C183D7F6-B498-43B3-948B-1728B52AA6E4}">
                    <adec:decorative xmlns:adec="http://schemas.microsoft.com/office/drawing/2017/decorative" val="1"/>
                  </a:ext>
                </a:extLst>
              </p:cNvPr>
              <p:cNvSpPr/>
              <p:nvPr/>
            </p:nvSpPr>
            <p:spPr>
              <a:xfrm>
                <a:off x="7422936" y="4613047"/>
                <a:ext cx="137160" cy="137160"/>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cxnSp>
            <p:nvCxnSpPr>
              <p:cNvPr id="127" name="Straight Connector 126">
                <a:extLst>
                  <a:ext uri="{FF2B5EF4-FFF2-40B4-BE49-F238E27FC236}">
                    <a16:creationId xmlns:a16="http://schemas.microsoft.com/office/drawing/2014/main" id="{EBB828F5-C842-554B-971A-1476C27376A2}"/>
                  </a:ext>
                  <a:ext uri="{C183D7F6-B498-43B3-948B-1728B52AA6E4}">
                    <adec:decorative xmlns:adec="http://schemas.microsoft.com/office/drawing/2017/decorative" val="1"/>
                  </a:ext>
                </a:extLst>
              </p:cNvPr>
              <p:cNvCxnSpPr>
                <a:cxnSpLocks/>
              </p:cNvCxnSpPr>
              <p:nvPr/>
            </p:nvCxnSpPr>
            <p:spPr>
              <a:xfrm flipV="1">
                <a:off x="7491516" y="4430167"/>
                <a:ext cx="0" cy="502920"/>
              </a:xfrm>
              <a:prstGeom prst="line">
                <a:avLst/>
              </a:prstGeom>
              <a:noFill/>
              <a:ln w="9525" cap="flat" cmpd="sng" algn="ctr">
                <a:solidFill>
                  <a:srgbClr val="0078D7"/>
                </a:solidFill>
                <a:prstDash val="sysDash"/>
                <a:miter lim="800000"/>
                <a:headEnd type="triangle" w="sm" len="sm"/>
                <a:tailEnd type="triangle" w="sm" len="sm"/>
              </a:ln>
              <a:effectLst/>
            </p:spPr>
          </p:cxnSp>
          <p:cxnSp>
            <p:nvCxnSpPr>
              <p:cNvPr id="128" name="Straight Connector 127">
                <a:extLst>
                  <a:ext uri="{FF2B5EF4-FFF2-40B4-BE49-F238E27FC236}">
                    <a16:creationId xmlns:a16="http://schemas.microsoft.com/office/drawing/2014/main" id="{2FEB6C6F-F65B-814C-AA2E-E78AEB23C4D9}"/>
                  </a:ext>
                  <a:ext uri="{C183D7F6-B498-43B3-948B-1728B52AA6E4}">
                    <adec:decorative xmlns:adec="http://schemas.microsoft.com/office/drawing/2017/decorative" val="1"/>
                  </a:ext>
                </a:extLst>
              </p:cNvPr>
              <p:cNvCxnSpPr>
                <a:cxnSpLocks/>
              </p:cNvCxnSpPr>
              <p:nvPr/>
            </p:nvCxnSpPr>
            <p:spPr>
              <a:xfrm flipV="1">
                <a:off x="7240056" y="4681627"/>
                <a:ext cx="502920" cy="0"/>
              </a:xfrm>
              <a:prstGeom prst="line">
                <a:avLst/>
              </a:prstGeom>
              <a:noFill/>
              <a:ln w="9525" cap="flat" cmpd="sng" algn="ctr">
                <a:solidFill>
                  <a:srgbClr val="0078D7"/>
                </a:solidFill>
                <a:prstDash val="sysDash"/>
                <a:miter lim="800000"/>
                <a:headEnd type="triangle" w="sm" len="sm"/>
                <a:tailEnd type="triangle" w="sm" len="sm"/>
              </a:ln>
              <a:effectLst/>
            </p:spPr>
          </p:cxnSp>
        </p:grpSp>
        <p:grpSp>
          <p:nvGrpSpPr>
            <p:cNvPr id="115" name="Group 114">
              <a:extLst>
                <a:ext uri="{FF2B5EF4-FFF2-40B4-BE49-F238E27FC236}">
                  <a16:creationId xmlns:a16="http://schemas.microsoft.com/office/drawing/2014/main" id="{4E960D0C-111E-A445-8997-D88F8C76D60C}"/>
                </a:ext>
                <a:ext uri="{C183D7F6-B498-43B3-948B-1728B52AA6E4}">
                  <adec:decorative xmlns:adec="http://schemas.microsoft.com/office/drawing/2017/decorative" val="1"/>
                </a:ext>
              </a:extLst>
            </p:cNvPr>
            <p:cNvGrpSpPr/>
            <p:nvPr/>
          </p:nvGrpSpPr>
          <p:grpSpPr>
            <a:xfrm>
              <a:off x="1414641" y="3005905"/>
              <a:ext cx="340284" cy="340284"/>
              <a:chOff x="7240056" y="4430167"/>
              <a:chExt cx="502920" cy="502920"/>
            </a:xfrm>
          </p:grpSpPr>
          <p:sp>
            <p:nvSpPr>
              <p:cNvPr id="123" name="Rectangle 122">
                <a:extLst>
                  <a:ext uri="{FF2B5EF4-FFF2-40B4-BE49-F238E27FC236}">
                    <a16:creationId xmlns:a16="http://schemas.microsoft.com/office/drawing/2014/main" id="{CCE3A9DC-0E00-0144-BD8E-5655B69CE8D9}"/>
                  </a:ext>
                  <a:ext uri="{C183D7F6-B498-43B3-948B-1728B52AA6E4}">
                    <adec:decorative xmlns:adec="http://schemas.microsoft.com/office/drawing/2017/decorative" val="1"/>
                  </a:ext>
                </a:extLst>
              </p:cNvPr>
              <p:cNvSpPr/>
              <p:nvPr/>
            </p:nvSpPr>
            <p:spPr>
              <a:xfrm>
                <a:off x="7422936" y="4613047"/>
                <a:ext cx="137160" cy="137160"/>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cxnSp>
            <p:nvCxnSpPr>
              <p:cNvPr id="124" name="Straight Connector 123">
                <a:extLst>
                  <a:ext uri="{FF2B5EF4-FFF2-40B4-BE49-F238E27FC236}">
                    <a16:creationId xmlns:a16="http://schemas.microsoft.com/office/drawing/2014/main" id="{4BCF8B04-F38A-1E4D-9C67-E7866562E03F}"/>
                  </a:ext>
                  <a:ext uri="{C183D7F6-B498-43B3-948B-1728B52AA6E4}">
                    <adec:decorative xmlns:adec="http://schemas.microsoft.com/office/drawing/2017/decorative" val="1"/>
                  </a:ext>
                </a:extLst>
              </p:cNvPr>
              <p:cNvCxnSpPr>
                <a:cxnSpLocks/>
              </p:cNvCxnSpPr>
              <p:nvPr/>
            </p:nvCxnSpPr>
            <p:spPr>
              <a:xfrm flipV="1">
                <a:off x="7491516" y="4430167"/>
                <a:ext cx="0" cy="502920"/>
              </a:xfrm>
              <a:prstGeom prst="line">
                <a:avLst/>
              </a:prstGeom>
              <a:noFill/>
              <a:ln w="9525" cap="flat" cmpd="sng" algn="ctr">
                <a:solidFill>
                  <a:srgbClr val="0078D7"/>
                </a:solidFill>
                <a:prstDash val="sysDash"/>
                <a:miter lim="800000"/>
                <a:headEnd type="triangle" w="sm" len="sm"/>
                <a:tailEnd type="triangle" w="sm" len="sm"/>
              </a:ln>
              <a:effectLst/>
            </p:spPr>
          </p:cxnSp>
          <p:cxnSp>
            <p:nvCxnSpPr>
              <p:cNvPr id="125" name="Straight Connector 124">
                <a:extLst>
                  <a:ext uri="{FF2B5EF4-FFF2-40B4-BE49-F238E27FC236}">
                    <a16:creationId xmlns:a16="http://schemas.microsoft.com/office/drawing/2014/main" id="{21787016-FE16-6546-AFE0-FF51FE61549C}"/>
                  </a:ext>
                  <a:ext uri="{C183D7F6-B498-43B3-948B-1728B52AA6E4}">
                    <adec:decorative xmlns:adec="http://schemas.microsoft.com/office/drawing/2017/decorative" val="1"/>
                  </a:ext>
                </a:extLst>
              </p:cNvPr>
              <p:cNvCxnSpPr>
                <a:cxnSpLocks/>
              </p:cNvCxnSpPr>
              <p:nvPr/>
            </p:nvCxnSpPr>
            <p:spPr>
              <a:xfrm flipV="1">
                <a:off x="7240056" y="4681627"/>
                <a:ext cx="502920" cy="0"/>
              </a:xfrm>
              <a:prstGeom prst="line">
                <a:avLst/>
              </a:prstGeom>
              <a:noFill/>
              <a:ln w="9525" cap="flat" cmpd="sng" algn="ctr">
                <a:solidFill>
                  <a:srgbClr val="0078D7"/>
                </a:solidFill>
                <a:prstDash val="sysDash"/>
                <a:miter lim="800000"/>
                <a:headEnd type="triangle" w="sm" len="sm"/>
                <a:tailEnd type="triangle" w="sm" len="sm"/>
              </a:ln>
              <a:effectLst/>
            </p:spPr>
          </p:cxnSp>
        </p:grpSp>
        <p:grpSp>
          <p:nvGrpSpPr>
            <p:cNvPr id="116" name="Group 115">
              <a:extLst>
                <a:ext uri="{FF2B5EF4-FFF2-40B4-BE49-F238E27FC236}">
                  <a16:creationId xmlns:a16="http://schemas.microsoft.com/office/drawing/2014/main" id="{F19AD940-1AF3-C742-9B67-C8CEA9959BD4}"/>
                </a:ext>
                <a:ext uri="{C183D7F6-B498-43B3-948B-1728B52AA6E4}">
                  <adec:decorative xmlns:adec="http://schemas.microsoft.com/office/drawing/2017/decorative" val="1"/>
                </a:ext>
              </a:extLst>
            </p:cNvPr>
            <p:cNvGrpSpPr/>
            <p:nvPr/>
          </p:nvGrpSpPr>
          <p:grpSpPr>
            <a:xfrm>
              <a:off x="1889480" y="3244661"/>
              <a:ext cx="340284" cy="340284"/>
              <a:chOff x="7240056" y="4430167"/>
              <a:chExt cx="502920" cy="502920"/>
            </a:xfrm>
          </p:grpSpPr>
          <p:sp>
            <p:nvSpPr>
              <p:cNvPr id="120" name="Rectangle 119">
                <a:extLst>
                  <a:ext uri="{FF2B5EF4-FFF2-40B4-BE49-F238E27FC236}">
                    <a16:creationId xmlns:a16="http://schemas.microsoft.com/office/drawing/2014/main" id="{DF70993B-3F85-8C43-9098-5F8CABF1DCBE}"/>
                  </a:ext>
                  <a:ext uri="{C183D7F6-B498-43B3-948B-1728B52AA6E4}">
                    <adec:decorative xmlns:adec="http://schemas.microsoft.com/office/drawing/2017/decorative" val="1"/>
                  </a:ext>
                </a:extLst>
              </p:cNvPr>
              <p:cNvSpPr/>
              <p:nvPr/>
            </p:nvSpPr>
            <p:spPr>
              <a:xfrm>
                <a:off x="7422936" y="4613047"/>
                <a:ext cx="137160" cy="137160"/>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cxnSp>
            <p:nvCxnSpPr>
              <p:cNvPr id="121" name="Straight Connector 120">
                <a:extLst>
                  <a:ext uri="{FF2B5EF4-FFF2-40B4-BE49-F238E27FC236}">
                    <a16:creationId xmlns:a16="http://schemas.microsoft.com/office/drawing/2014/main" id="{7D31B43D-06F2-5445-924A-6ACA9870F696}"/>
                  </a:ext>
                  <a:ext uri="{C183D7F6-B498-43B3-948B-1728B52AA6E4}">
                    <adec:decorative xmlns:adec="http://schemas.microsoft.com/office/drawing/2017/decorative" val="1"/>
                  </a:ext>
                </a:extLst>
              </p:cNvPr>
              <p:cNvCxnSpPr>
                <a:cxnSpLocks/>
              </p:cNvCxnSpPr>
              <p:nvPr/>
            </p:nvCxnSpPr>
            <p:spPr>
              <a:xfrm flipV="1">
                <a:off x="7491516" y="4430167"/>
                <a:ext cx="0" cy="502920"/>
              </a:xfrm>
              <a:prstGeom prst="line">
                <a:avLst/>
              </a:prstGeom>
              <a:noFill/>
              <a:ln w="9525" cap="flat" cmpd="sng" algn="ctr">
                <a:solidFill>
                  <a:srgbClr val="0078D7"/>
                </a:solidFill>
                <a:prstDash val="sysDash"/>
                <a:miter lim="800000"/>
                <a:headEnd type="triangle" w="sm" len="sm"/>
                <a:tailEnd type="triangle" w="sm" len="sm"/>
              </a:ln>
              <a:effectLst/>
            </p:spPr>
          </p:cxnSp>
          <p:cxnSp>
            <p:nvCxnSpPr>
              <p:cNvPr id="122" name="Straight Connector 121">
                <a:extLst>
                  <a:ext uri="{FF2B5EF4-FFF2-40B4-BE49-F238E27FC236}">
                    <a16:creationId xmlns:a16="http://schemas.microsoft.com/office/drawing/2014/main" id="{D6A3DD45-429C-0B4B-A407-ADF0E3E4CEA8}"/>
                  </a:ext>
                  <a:ext uri="{C183D7F6-B498-43B3-948B-1728B52AA6E4}">
                    <adec:decorative xmlns:adec="http://schemas.microsoft.com/office/drawing/2017/decorative" val="1"/>
                  </a:ext>
                </a:extLst>
              </p:cNvPr>
              <p:cNvCxnSpPr>
                <a:cxnSpLocks/>
              </p:cNvCxnSpPr>
              <p:nvPr/>
            </p:nvCxnSpPr>
            <p:spPr>
              <a:xfrm flipV="1">
                <a:off x="7240056" y="4681627"/>
                <a:ext cx="502920" cy="0"/>
              </a:xfrm>
              <a:prstGeom prst="line">
                <a:avLst/>
              </a:prstGeom>
              <a:noFill/>
              <a:ln w="9525" cap="flat" cmpd="sng" algn="ctr">
                <a:solidFill>
                  <a:srgbClr val="0078D7"/>
                </a:solidFill>
                <a:prstDash val="sysDash"/>
                <a:miter lim="800000"/>
                <a:headEnd type="triangle" w="sm" len="sm"/>
                <a:tailEnd type="triangle" w="sm" len="sm"/>
              </a:ln>
              <a:effectLst/>
            </p:spPr>
          </p:cxnSp>
        </p:grpSp>
        <p:sp>
          <p:nvSpPr>
            <p:cNvPr id="117" name="Freeform 33">
              <a:extLst>
                <a:ext uri="{FF2B5EF4-FFF2-40B4-BE49-F238E27FC236}">
                  <a16:creationId xmlns:a16="http://schemas.microsoft.com/office/drawing/2014/main" id="{816A9856-1275-A54E-A69B-48C1460B11E2}"/>
                </a:ext>
                <a:ext uri="{C183D7F6-B498-43B3-948B-1728B52AA6E4}">
                  <adec:decorative xmlns:adec="http://schemas.microsoft.com/office/drawing/2017/decorative" val="1"/>
                </a:ext>
              </a:extLst>
            </p:cNvPr>
            <p:cNvSpPr/>
            <p:nvPr/>
          </p:nvSpPr>
          <p:spPr bwMode="auto">
            <a:xfrm>
              <a:off x="418983" y="2651649"/>
              <a:ext cx="1923755" cy="1434115"/>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12700" cap="flat" cmpd="sng" algn="ctr">
              <a:solidFill>
                <a:schemeClr val="tx1"/>
              </a:solidFill>
              <a:prstDash val="solid"/>
              <a:headEnd type="triangl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8" name="TextBox 117">
              <a:extLst>
                <a:ext uri="{FF2B5EF4-FFF2-40B4-BE49-F238E27FC236}">
                  <a16:creationId xmlns:a16="http://schemas.microsoft.com/office/drawing/2014/main" id="{DB5E32CF-7EB3-8E4C-BA84-82F45602E9C0}"/>
                </a:ext>
                <a:ext uri="{C183D7F6-B498-43B3-948B-1728B52AA6E4}">
                  <adec:decorative xmlns:adec="http://schemas.microsoft.com/office/drawing/2017/decorative" val="1"/>
                </a:ext>
              </a:extLst>
            </p:cNvPr>
            <p:cNvSpPr txBox="1"/>
            <p:nvPr/>
          </p:nvSpPr>
          <p:spPr>
            <a:xfrm>
              <a:off x="1035529" y="4184398"/>
              <a:ext cx="690664" cy="161583"/>
            </a:xfrm>
            <a:prstGeom prst="rect">
              <a:avLst/>
            </a:prstGeom>
            <a:noFill/>
          </p:spPr>
          <p:txBody>
            <a:bodyPr wrap="square" lIns="0" tIns="0" rIns="0" bIns="0" rtlCol="0">
              <a:spAutoFit/>
            </a:bodyPr>
            <a:lstStyle/>
            <a:p>
              <a:pPr algn="ctr"/>
              <a:r>
                <a:rPr lang="en-US" sz="1050">
                  <a:gradFill>
                    <a:gsLst>
                      <a:gs pos="2917">
                        <a:schemeClr val="tx1"/>
                      </a:gs>
                      <a:gs pos="30000">
                        <a:schemeClr val="tx1"/>
                      </a:gs>
                    </a:gsLst>
                    <a:lin ang="5400000" scaled="0"/>
                  </a:gradFill>
                </a:rPr>
                <a:t>Storage</a:t>
              </a:r>
            </a:p>
          </p:txBody>
        </p:sp>
        <p:sp>
          <p:nvSpPr>
            <p:cNvPr id="119" name="TextBox 118">
              <a:extLst>
                <a:ext uri="{FF2B5EF4-FFF2-40B4-BE49-F238E27FC236}">
                  <a16:creationId xmlns:a16="http://schemas.microsoft.com/office/drawing/2014/main" id="{9D28857D-5F32-DF44-B3FA-1D57E54C6AC7}"/>
                </a:ext>
                <a:ext uri="{C183D7F6-B498-43B3-948B-1728B52AA6E4}">
                  <adec:decorative xmlns:adec="http://schemas.microsoft.com/office/drawing/2017/decorative" val="1"/>
                </a:ext>
              </a:extLst>
            </p:cNvPr>
            <p:cNvSpPr txBox="1"/>
            <p:nvPr/>
          </p:nvSpPr>
          <p:spPr>
            <a:xfrm rot="16200000">
              <a:off x="-87310" y="3315849"/>
              <a:ext cx="690664" cy="161583"/>
            </a:xfrm>
            <a:prstGeom prst="rect">
              <a:avLst/>
            </a:prstGeom>
            <a:noFill/>
          </p:spPr>
          <p:txBody>
            <a:bodyPr wrap="square" lIns="0" tIns="0" rIns="0" bIns="0" rtlCol="0">
              <a:spAutoFit/>
            </a:bodyPr>
            <a:lstStyle/>
            <a:p>
              <a:pPr algn="ctr"/>
              <a:r>
                <a:rPr lang="en-US" sz="1050">
                  <a:gradFill>
                    <a:gsLst>
                      <a:gs pos="2917">
                        <a:schemeClr val="tx1"/>
                      </a:gs>
                      <a:gs pos="30000">
                        <a:schemeClr val="tx1"/>
                      </a:gs>
                    </a:gsLst>
                    <a:lin ang="5400000" scaled="0"/>
                  </a:gradFill>
                </a:rPr>
                <a:t>Compute</a:t>
              </a:r>
            </a:p>
          </p:txBody>
        </p:sp>
      </p:grpSp>
      <p:sp>
        <p:nvSpPr>
          <p:cNvPr id="132" name="Content Placeholder 14">
            <a:extLst>
              <a:ext uri="{FF2B5EF4-FFF2-40B4-BE49-F238E27FC236}">
                <a16:creationId xmlns:a16="http://schemas.microsoft.com/office/drawing/2014/main" id="{05E88F9F-FE43-864F-A707-59EAF9112F94}"/>
              </a:ext>
            </a:extLst>
          </p:cNvPr>
          <p:cNvSpPr txBox="1">
            <a:spLocks/>
          </p:cNvSpPr>
          <p:nvPr/>
        </p:nvSpPr>
        <p:spPr>
          <a:xfrm>
            <a:off x="615187" y="4702677"/>
            <a:ext cx="2425088"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400">
              <a:spcBef>
                <a:spcPts val="0"/>
              </a:spcBef>
              <a:buSzTx/>
              <a:buFont typeface="Wingdings" panose="05000000000000000000" pitchFamily="2" charset="2"/>
              <a:buNone/>
            </a:pPr>
            <a:r>
              <a:rPr lang="en-US" sz="1200" dirty="0">
                <a:solidFill>
                  <a:prstClr val="black"/>
                </a:solidFill>
              </a:rPr>
              <a:t>Independent scaling of compute, storage and IO resources</a:t>
            </a:r>
          </a:p>
        </p:txBody>
      </p:sp>
      <p:sp>
        <p:nvSpPr>
          <p:cNvPr id="133" name="Content Placeholder 15">
            <a:extLst>
              <a:ext uri="{FF2B5EF4-FFF2-40B4-BE49-F238E27FC236}">
                <a16:creationId xmlns:a16="http://schemas.microsoft.com/office/drawing/2014/main" id="{9960FD39-5E74-B841-873E-7DFF31262BB8}"/>
              </a:ext>
            </a:extLst>
          </p:cNvPr>
          <p:cNvSpPr txBox="1">
            <a:spLocks/>
          </p:cNvSpPr>
          <p:nvPr/>
        </p:nvSpPr>
        <p:spPr>
          <a:xfrm>
            <a:off x="843151" y="5433108"/>
            <a:ext cx="2140100" cy="37190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935">
              <a:spcBef>
                <a:spcPts val="0"/>
              </a:spcBef>
              <a:buSzTx/>
              <a:buFont typeface="Wingdings" panose="05000000000000000000" pitchFamily="2" charset="2"/>
              <a:buNone/>
              <a:defRPr/>
            </a:pPr>
            <a:r>
              <a:rPr lang="en-US" sz="1050" b="1">
                <a:solidFill>
                  <a:srgbClr val="0078D7"/>
                </a:solidFill>
                <a:latin typeface="Segoe UI"/>
                <a:cs typeface="Segoe UI Semibold" panose="020B0702040204020203" pitchFamily="34" charset="0"/>
              </a:rPr>
              <a:t>Best for </a:t>
            </a:r>
            <a:r>
              <a:rPr lang="en-US" sz="1050">
                <a:solidFill>
                  <a:prstClr val="black"/>
                </a:solidFill>
                <a:latin typeface="Segoe UI"/>
                <a:cs typeface="+mn-cs"/>
              </a:rPr>
              <a:t>customers who value flexibility, control and transparency</a:t>
            </a:r>
            <a:endParaRPr lang="en-US" sz="1050" dirty="0">
              <a:solidFill>
                <a:prstClr val="black"/>
              </a:solidFill>
              <a:latin typeface="Segoe UI"/>
              <a:cs typeface="+mn-cs"/>
            </a:endParaRPr>
          </a:p>
        </p:txBody>
      </p:sp>
      <p:sp>
        <p:nvSpPr>
          <p:cNvPr id="134" name="Content Placeholder 16">
            <a:extLst>
              <a:ext uri="{FF2B5EF4-FFF2-40B4-BE49-F238E27FC236}">
                <a16:creationId xmlns:a16="http://schemas.microsoft.com/office/drawing/2014/main" id="{7A56756A-BD54-4849-88BD-BA6AE2A1D9DF}"/>
              </a:ext>
            </a:extLst>
          </p:cNvPr>
          <p:cNvSpPr txBox="1">
            <a:spLocks/>
          </p:cNvSpPr>
          <p:nvPr/>
        </p:nvSpPr>
        <p:spPr>
          <a:xfrm>
            <a:off x="3907423" y="2535156"/>
            <a:ext cx="1251675" cy="42830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SzTx/>
              <a:buFont typeface="Wingdings" panose="05000000000000000000" pitchFamily="2" charset="2"/>
              <a:buNone/>
            </a:pPr>
            <a:r>
              <a:rPr lang="en-US" sz="1400" dirty="0">
                <a:solidFill>
                  <a:srgbClr val="0078D7"/>
                </a:solidFill>
                <a:latin typeface="Segoe UI Semibold" panose="020B0702040204020203" pitchFamily="34" charset="0"/>
                <a:cs typeface="Segoe UI Semibold" panose="020B0702040204020203" pitchFamily="34" charset="0"/>
              </a:rPr>
              <a:t>DTU model </a:t>
            </a:r>
            <a:r>
              <a:rPr lang="en-US" sz="1050" dirty="0">
                <a:gradFill>
                  <a:gsLst>
                    <a:gs pos="2917">
                      <a:prstClr val="black"/>
                    </a:gs>
                    <a:gs pos="30000">
                      <a:prstClr val="black"/>
                    </a:gs>
                  </a:gsLst>
                  <a:lin ang="5400000" scaled="0"/>
                </a:gradFill>
                <a:latin typeface="Segoe UI Semibold"/>
                <a:cs typeface="+mn-cs"/>
              </a:rPr>
              <a:t>Fixed scalability</a:t>
            </a:r>
          </a:p>
        </p:txBody>
      </p:sp>
      <p:grpSp>
        <p:nvGrpSpPr>
          <p:cNvPr id="135" name="Group 134" descr="Graph of Storage versus Compose showing the DTU model: Fixed scalability.">
            <a:extLst>
              <a:ext uri="{FF2B5EF4-FFF2-40B4-BE49-F238E27FC236}">
                <a16:creationId xmlns:a16="http://schemas.microsoft.com/office/drawing/2014/main" id="{7F18C488-DF29-4549-9F92-51B4EB2CFBF8}"/>
              </a:ext>
            </a:extLst>
          </p:cNvPr>
          <p:cNvGrpSpPr/>
          <p:nvPr/>
        </p:nvGrpSpPr>
        <p:grpSpPr>
          <a:xfrm>
            <a:off x="3334526" y="2973383"/>
            <a:ext cx="2163848" cy="1694333"/>
            <a:chOff x="3103739" y="2293783"/>
            <a:chExt cx="2163848" cy="1694333"/>
          </a:xfrm>
        </p:grpSpPr>
        <p:cxnSp>
          <p:nvCxnSpPr>
            <p:cNvPr id="136" name="Straight Arrow Connector 135">
              <a:extLst>
                <a:ext uri="{FF2B5EF4-FFF2-40B4-BE49-F238E27FC236}">
                  <a16:creationId xmlns:a16="http://schemas.microsoft.com/office/drawing/2014/main" id="{E3166002-B080-BE42-A975-014C316B57B5}"/>
                </a:ext>
                <a:ext uri="{C183D7F6-B498-43B3-948B-1728B52AA6E4}">
                  <adec:decorative xmlns:adec="http://schemas.microsoft.com/office/drawing/2017/decorative" val="1"/>
                </a:ext>
              </a:extLst>
            </p:cNvPr>
            <p:cNvCxnSpPr>
              <a:cxnSpLocks/>
            </p:cNvCxnSpPr>
            <p:nvPr/>
          </p:nvCxnSpPr>
          <p:spPr>
            <a:xfrm flipV="1">
              <a:off x="3360276" y="2693443"/>
              <a:ext cx="1849713" cy="1017787"/>
            </a:xfrm>
            <a:prstGeom prst="straightConnector1">
              <a:avLst/>
            </a:prstGeom>
            <a:noFill/>
            <a:ln w="9525" cap="flat" cmpd="sng" algn="ctr">
              <a:solidFill>
                <a:srgbClr val="0078D7"/>
              </a:solidFill>
              <a:prstDash val="sysDash"/>
              <a:miter lim="800000"/>
              <a:tailEnd type="triangle" w="sm" len="sm"/>
            </a:ln>
            <a:effectLst/>
          </p:spPr>
        </p:cxnSp>
        <p:cxnSp>
          <p:nvCxnSpPr>
            <p:cNvPr id="137" name="Straight Connector 136">
              <a:extLst>
                <a:ext uri="{FF2B5EF4-FFF2-40B4-BE49-F238E27FC236}">
                  <a16:creationId xmlns:a16="http://schemas.microsoft.com/office/drawing/2014/main" id="{E1AB9940-8550-C148-8305-6BE28AD984C7}"/>
                </a:ext>
                <a:ext uri="{C183D7F6-B498-43B3-948B-1728B52AA6E4}">
                  <adec:decorative xmlns:adec="http://schemas.microsoft.com/office/drawing/2017/decorative" val="1"/>
                </a:ext>
              </a:extLst>
            </p:cNvPr>
            <p:cNvCxnSpPr>
              <a:cxnSpLocks/>
            </p:cNvCxnSpPr>
            <p:nvPr/>
          </p:nvCxnSpPr>
          <p:spPr>
            <a:xfrm flipV="1">
              <a:off x="3666696" y="3565672"/>
              <a:ext cx="0" cy="145558"/>
            </a:xfrm>
            <a:prstGeom prst="line">
              <a:avLst/>
            </a:prstGeom>
            <a:noFill/>
            <a:ln w="9525" cap="flat" cmpd="sng" algn="ctr">
              <a:solidFill>
                <a:srgbClr val="0078D7"/>
              </a:solidFill>
              <a:prstDash val="dash"/>
              <a:round/>
              <a:headEnd type="none" w="med" len="med"/>
              <a:tailEnd type="none" w="med" len="med"/>
            </a:ln>
            <a:effectLst/>
          </p:spPr>
        </p:cxnSp>
        <p:cxnSp>
          <p:nvCxnSpPr>
            <p:cNvPr id="138" name="Straight Connector 137">
              <a:extLst>
                <a:ext uri="{FF2B5EF4-FFF2-40B4-BE49-F238E27FC236}">
                  <a16:creationId xmlns:a16="http://schemas.microsoft.com/office/drawing/2014/main" id="{3A69D928-7EC1-4946-8A77-D96064AA2747}"/>
                </a:ext>
                <a:ext uri="{C183D7F6-B498-43B3-948B-1728B52AA6E4}">
                  <adec:decorative xmlns:adec="http://schemas.microsoft.com/office/drawing/2017/decorative" val="1"/>
                </a:ext>
              </a:extLst>
            </p:cNvPr>
            <p:cNvCxnSpPr>
              <a:cxnSpLocks/>
            </p:cNvCxnSpPr>
            <p:nvPr/>
          </p:nvCxnSpPr>
          <p:spPr>
            <a:xfrm flipV="1">
              <a:off x="4009269" y="3379190"/>
              <a:ext cx="0" cy="332107"/>
            </a:xfrm>
            <a:prstGeom prst="line">
              <a:avLst/>
            </a:prstGeom>
            <a:noFill/>
            <a:ln w="9525" cap="flat" cmpd="sng" algn="ctr">
              <a:solidFill>
                <a:srgbClr val="0078D7"/>
              </a:solidFill>
              <a:prstDash val="dash"/>
              <a:round/>
              <a:headEnd type="none" w="med" len="med"/>
              <a:tailEnd type="none" w="med" len="med"/>
            </a:ln>
            <a:effectLst/>
          </p:spPr>
        </p:cxnSp>
        <p:cxnSp>
          <p:nvCxnSpPr>
            <p:cNvPr id="139" name="Straight Connector 138">
              <a:extLst>
                <a:ext uri="{FF2B5EF4-FFF2-40B4-BE49-F238E27FC236}">
                  <a16:creationId xmlns:a16="http://schemas.microsoft.com/office/drawing/2014/main" id="{F2BED894-9529-874C-9674-26B268008383}"/>
                </a:ext>
                <a:ext uri="{C183D7F6-B498-43B3-948B-1728B52AA6E4}">
                  <adec:decorative xmlns:adec="http://schemas.microsoft.com/office/drawing/2017/decorative" val="1"/>
                </a:ext>
              </a:extLst>
            </p:cNvPr>
            <p:cNvCxnSpPr>
              <a:cxnSpLocks/>
            </p:cNvCxnSpPr>
            <p:nvPr/>
          </p:nvCxnSpPr>
          <p:spPr>
            <a:xfrm flipH="1" flipV="1">
              <a:off x="4351842" y="3193299"/>
              <a:ext cx="0" cy="517998"/>
            </a:xfrm>
            <a:prstGeom prst="line">
              <a:avLst/>
            </a:prstGeom>
            <a:noFill/>
            <a:ln w="9525" cap="flat" cmpd="sng" algn="ctr">
              <a:solidFill>
                <a:srgbClr val="0078D7"/>
              </a:solidFill>
              <a:prstDash val="dash"/>
              <a:round/>
              <a:headEnd type="none" w="med" len="med"/>
              <a:tailEnd type="none" w="med" len="med"/>
            </a:ln>
            <a:effectLst/>
          </p:spPr>
        </p:cxnSp>
        <p:cxnSp>
          <p:nvCxnSpPr>
            <p:cNvPr id="140" name="Straight Connector 139">
              <a:extLst>
                <a:ext uri="{FF2B5EF4-FFF2-40B4-BE49-F238E27FC236}">
                  <a16:creationId xmlns:a16="http://schemas.microsoft.com/office/drawing/2014/main" id="{C03FCAC7-4B0C-D94D-819D-DE2230AF9259}"/>
                </a:ext>
                <a:ext uri="{C183D7F6-B498-43B3-948B-1728B52AA6E4}">
                  <adec:decorative xmlns:adec="http://schemas.microsoft.com/office/drawing/2017/decorative" val="1"/>
                </a:ext>
              </a:extLst>
            </p:cNvPr>
            <p:cNvCxnSpPr>
              <a:cxnSpLocks/>
            </p:cNvCxnSpPr>
            <p:nvPr/>
          </p:nvCxnSpPr>
          <p:spPr>
            <a:xfrm flipV="1">
              <a:off x="4694415" y="3006228"/>
              <a:ext cx="0" cy="705003"/>
            </a:xfrm>
            <a:prstGeom prst="line">
              <a:avLst/>
            </a:prstGeom>
            <a:noFill/>
            <a:ln w="9525" cap="flat" cmpd="sng" algn="ctr">
              <a:solidFill>
                <a:srgbClr val="0078D7"/>
              </a:solidFill>
              <a:prstDash val="dash"/>
              <a:round/>
              <a:headEnd type="none" w="med" len="med"/>
              <a:tailEnd type="none" w="med" len="med"/>
            </a:ln>
            <a:effectLst/>
          </p:spPr>
        </p:cxnSp>
        <p:cxnSp>
          <p:nvCxnSpPr>
            <p:cNvPr id="141" name="Straight Connector 140">
              <a:extLst>
                <a:ext uri="{FF2B5EF4-FFF2-40B4-BE49-F238E27FC236}">
                  <a16:creationId xmlns:a16="http://schemas.microsoft.com/office/drawing/2014/main" id="{853564A0-9CB1-4C4A-90A7-7FF3EFFDDCB4}"/>
                </a:ext>
                <a:ext uri="{C183D7F6-B498-43B3-948B-1728B52AA6E4}">
                  <adec:decorative xmlns:adec="http://schemas.microsoft.com/office/drawing/2017/decorative" val="1"/>
                </a:ext>
              </a:extLst>
            </p:cNvPr>
            <p:cNvCxnSpPr>
              <a:cxnSpLocks/>
            </p:cNvCxnSpPr>
            <p:nvPr/>
          </p:nvCxnSpPr>
          <p:spPr>
            <a:xfrm flipV="1">
              <a:off x="5036988" y="2819747"/>
              <a:ext cx="0" cy="891484"/>
            </a:xfrm>
            <a:prstGeom prst="line">
              <a:avLst/>
            </a:prstGeom>
            <a:noFill/>
            <a:ln w="9525" cap="flat" cmpd="sng" algn="ctr">
              <a:solidFill>
                <a:srgbClr val="0078D7"/>
              </a:solidFill>
              <a:prstDash val="dash"/>
              <a:round/>
              <a:headEnd type="none" w="med" len="med"/>
              <a:tailEnd type="none" w="med" len="med"/>
            </a:ln>
            <a:effectLst/>
          </p:spPr>
        </p:cxnSp>
        <p:cxnSp>
          <p:nvCxnSpPr>
            <p:cNvPr id="142" name="Straight Connector 141">
              <a:extLst>
                <a:ext uri="{FF2B5EF4-FFF2-40B4-BE49-F238E27FC236}">
                  <a16:creationId xmlns:a16="http://schemas.microsoft.com/office/drawing/2014/main" id="{716A42B9-AB68-1244-BFDE-B1718C0EA350}"/>
                </a:ext>
                <a:ext uri="{C183D7F6-B498-43B3-948B-1728B52AA6E4}">
                  <adec:decorative xmlns:adec="http://schemas.microsoft.com/office/drawing/2017/decorative" val="1"/>
                </a:ext>
              </a:extLst>
            </p:cNvPr>
            <p:cNvCxnSpPr>
              <a:cxnSpLocks/>
            </p:cNvCxnSpPr>
            <p:nvPr/>
          </p:nvCxnSpPr>
          <p:spPr>
            <a:xfrm flipV="1">
              <a:off x="3343831" y="3353941"/>
              <a:ext cx="631128" cy="0"/>
            </a:xfrm>
            <a:prstGeom prst="line">
              <a:avLst/>
            </a:prstGeom>
            <a:noFill/>
            <a:ln w="9525" cap="flat" cmpd="sng" algn="ctr">
              <a:solidFill>
                <a:srgbClr val="0078D7"/>
              </a:solidFill>
              <a:prstDash val="dash"/>
              <a:round/>
              <a:headEnd type="none" w="med" len="med"/>
              <a:tailEnd type="none" w="med" len="med"/>
            </a:ln>
            <a:effectLst/>
          </p:spPr>
        </p:cxnSp>
        <p:cxnSp>
          <p:nvCxnSpPr>
            <p:cNvPr id="143" name="Straight Connector 142">
              <a:extLst>
                <a:ext uri="{FF2B5EF4-FFF2-40B4-BE49-F238E27FC236}">
                  <a16:creationId xmlns:a16="http://schemas.microsoft.com/office/drawing/2014/main" id="{2F9E287E-D569-6742-8F1F-36C45004463E}"/>
                </a:ext>
                <a:ext uri="{C183D7F6-B498-43B3-948B-1728B52AA6E4}">
                  <adec:decorative xmlns:adec="http://schemas.microsoft.com/office/drawing/2017/decorative" val="1"/>
                </a:ext>
              </a:extLst>
            </p:cNvPr>
            <p:cNvCxnSpPr>
              <a:cxnSpLocks/>
            </p:cNvCxnSpPr>
            <p:nvPr/>
          </p:nvCxnSpPr>
          <p:spPr>
            <a:xfrm>
              <a:off x="3343831" y="3167459"/>
              <a:ext cx="985135" cy="0"/>
            </a:xfrm>
            <a:prstGeom prst="line">
              <a:avLst/>
            </a:prstGeom>
            <a:noFill/>
            <a:ln w="9525" cap="flat" cmpd="sng" algn="ctr">
              <a:solidFill>
                <a:srgbClr val="0078D7"/>
              </a:solidFill>
              <a:prstDash val="dash"/>
              <a:round/>
              <a:headEnd type="none" w="med" len="med"/>
              <a:tailEnd type="none" w="med" len="med"/>
            </a:ln>
            <a:effectLst/>
          </p:spPr>
        </p:cxnSp>
        <p:cxnSp>
          <p:nvCxnSpPr>
            <p:cNvPr id="144" name="Straight Connector 143">
              <a:extLst>
                <a:ext uri="{FF2B5EF4-FFF2-40B4-BE49-F238E27FC236}">
                  <a16:creationId xmlns:a16="http://schemas.microsoft.com/office/drawing/2014/main" id="{40B9426F-9CE5-3A40-A173-788566C73E9B}"/>
                </a:ext>
                <a:ext uri="{C183D7F6-B498-43B3-948B-1728B52AA6E4}">
                  <adec:decorative xmlns:adec="http://schemas.microsoft.com/office/drawing/2017/decorative" val="1"/>
                </a:ext>
              </a:extLst>
            </p:cNvPr>
            <p:cNvCxnSpPr>
              <a:cxnSpLocks/>
            </p:cNvCxnSpPr>
            <p:nvPr/>
          </p:nvCxnSpPr>
          <p:spPr>
            <a:xfrm flipV="1">
              <a:off x="3343831" y="2980978"/>
              <a:ext cx="1339143" cy="0"/>
            </a:xfrm>
            <a:prstGeom prst="line">
              <a:avLst/>
            </a:prstGeom>
            <a:noFill/>
            <a:ln w="9525" cap="flat" cmpd="sng" algn="ctr">
              <a:solidFill>
                <a:srgbClr val="0078D7"/>
              </a:solidFill>
              <a:prstDash val="dash"/>
              <a:round/>
              <a:headEnd type="none" w="med" len="med"/>
              <a:tailEnd type="none" w="med" len="med"/>
            </a:ln>
            <a:effectLst/>
          </p:spPr>
        </p:cxnSp>
        <p:cxnSp>
          <p:nvCxnSpPr>
            <p:cNvPr id="145" name="Straight Connector 144">
              <a:extLst>
                <a:ext uri="{FF2B5EF4-FFF2-40B4-BE49-F238E27FC236}">
                  <a16:creationId xmlns:a16="http://schemas.microsoft.com/office/drawing/2014/main" id="{8D9A2629-FD4E-754E-BECC-1B525EF8239B}"/>
                </a:ext>
                <a:ext uri="{C183D7F6-B498-43B3-948B-1728B52AA6E4}">
                  <adec:decorative xmlns:adec="http://schemas.microsoft.com/office/drawing/2017/decorative" val="1"/>
                </a:ext>
              </a:extLst>
            </p:cNvPr>
            <p:cNvCxnSpPr>
              <a:cxnSpLocks/>
            </p:cNvCxnSpPr>
            <p:nvPr/>
          </p:nvCxnSpPr>
          <p:spPr>
            <a:xfrm>
              <a:off x="3343831" y="2794497"/>
              <a:ext cx="1693152" cy="0"/>
            </a:xfrm>
            <a:prstGeom prst="line">
              <a:avLst/>
            </a:prstGeom>
            <a:noFill/>
            <a:ln w="9525" cap="flat" cmpd="sng" algn="ctr">
              <a:solidFill>
                <a:srgbClr val="0078D7"/>
              </a:solidFill>
              <a:prstDash val="dash"/>
              <a:round/>
              <a:headEnd type="none" w="med" len="med"/>
              <a:tailEnd type="none" w="med" len="med"/>
            </a:ln>
            <a:effectLst/>
          </p:spPr>
        </p:cxnSp>
        <p:cxnSp>
          <p:nvCxnSpPr>
            <p:cNvPr id="146" name="Straight Connector 145">
              <a:extLst>
                <a:ext uri="{FF2B5EF4-FFF2-40B4-BE49-F238E27FC236}">
                  <a16:creationId xmlns:a16="http://schemas.microsoft.com/office/drawing/2014/main" id="{B9B51360-4255-5949-AE04-FB026A239143}"/>
                </a:ext>
                <a:ext uri="{C183D7F6-B498-43B3-948B-1728B52AA6E4}">
                  <adec:decorative xmlns:adec="http://schemas.microsoft.com/office/drawing/2017/decorative" val="1"/>
                </a:ext>
              </a:extLst>
            </p:cNvPr>
            <p:cNvCxnSpPr>
              <a:cxnSpLocks/>
              <a:endCxn id="147" idx="1"/>
            </p:cNvCxnSpPr>
            <p:nvPr/>
          </p:nvCxnSpPr>
          <p:spPr>
            <a:xfrm>
              <a:off x="3343831" y="3548472"/>
              <a:ext cx="272161" cy="0"/>
            </a:xfrm>
            <a:prstGeom prst="line">
              <a:avLst/>
            </a:prstGeom>
            <a:noFill/>
            <a:ln w="9525" cap="flat" cmpd="sng" algn="ctr">
              <a:solidFill>
                <a:srgbClr val="0078D7"/>
              </a:solidFill>
              <a:prstDash val="dash"/>
              <a:round/>
              <a:headEnd type="none" w="med" len="med"/>
              <a:tailEnd type="none" w="med" len="med"/>
            </a:ln>
            <a:effectLst/>
          </p:spPr>
        </p:cxnSp>
        <p:sp>
          <p:nvSpPr>
            <p:cNvPr id="147" name="Rectangle 146">
              <a:extLst>
                <a:ext uri="{FF2B5EF4-FFF2-40B4-BE49-F238E27FC236}">
                  <a16:creationId xmlns:a16="http://schemas.microsoft.com/office/drawing/2014/main" id="{E8A64D00-7DAD-1F4F-87F3-9A9E2686039C}"/>
                </a:ext>
                <a:ext uri="{C183D7F6-B498-43B3-948B-1728B52AA6E4}">
                  <adec:decorative xmlns:adec="http://schemas.microsoft.com/office/drawing/2017/decorative" val="1"/>
                </a:ext>
              </a:extLst>
            </p:cNvPr>
            <p:cNvSpPr/>
            <p:nvPr/>
          </p:nvSpPr>
          <p:spPr>
            <a:xfrm>
              <a:off x="3615992" y="3502752"/>
              <a:ext cx="91440" cy="91440"/>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48" name="Rectangle 147">
              <a:extLst>
                <a:ext uri="{FF2B5EF4-FFF2-40B4-BE49-F238E27FC236}">
                  <a16:creationId xmlns:a16="http://schemas.microsoft.com/office/drawing/2014/main" id="{218D72C0-C456-F447-BC24-3642722FC8D3}"/>
                </a:ext>
                <a:ext uri="{C183D7F6-B498-43B3-948B-1728B52AA6E4}">
                  <adec:decorative xmlns:adec="http://schemas.microsoft.com/office/drawing/2017/decorative" val="1"/>
                </a:ext>
              </a:extLst>
            </p:cNvPr>
            <p:cNvSpPr/>
            <p:nvPr/>
          </p:nvSpPr>
          <p:spPr>
            <a:xfrm>
              <a:off x="3958565" y="3316271"/>
              <a:ext cx="91440" cy="91440"/>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49" name="Rectangle 148">
              <a:extLst>
                <a:ext uri="{FF2B5EF4-FFF2-40B4-BE49-F238E27FC236}">
                  <a16:creationId xmlns:a16="http://schemas.microsoft.com/office/drawing/2014/main" id="{106427C2-F598-7549-A35E-12034272062D}"/>
                </a:ext>
                <a:ext uri="{C183D7F6-B498-43B3-948B-1728B52AA6E4}">
                  <adec:decorative xmlns:adec="http://schemas.microsoft.com/office/drawing/2017/decorative" val="1"/>
                </a:ext>
              </a:extLst>
            </p:cNvPr>
            <p:cNvSpPr/>
            <p:nvPr/>
          </p:nvSpPr>
          <p:spPr>
            <a:xfrm>
              <a:off x="4301138" y="3129790"/>
              <a:ext cx="91440" cy="91440"/>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50" name="Rectangle 149">
              <a:extLst>
                <a:ext uri="{FF2B5EF4-FFF2-40B4-BE49-F238E27FC236}">
                  <a16:creationId xmlns:a16="http://schemas.microsoft.com/office/drawing/2014/main" id="{6A3FE1BE-00A8-D04E-80BA-4AA987CC3FD4}"/>
                </a:ext>
                <a:ext uri="{C183D7F6-B498-43B3-948B-1728B52AA6E4}">
                  <adec:decorative xmlns:adec="http://schemas.microsoft.com/office/drawing/2017/decorative" val="1"/>
                </a:ext>
              </a:extLst>
            </p:cNvPr>
            <p:cNvSpPr/>
            <p:nvPr/>
          </p:nvSpPr>
          <p:spPr>
            <a:xfrm>
              <a:off x="4643711" y="2943309"/>
              <a:ext cx="91440" cy="91440"/>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51" name="Rectangle 150">
              <a:extLst>
                <a:ext uri="{FF2B5EF4-FFF2-40B4-BE49-F238E27FC236}">
                  <a16:creationId xmlns:a16="http://schemas.microsoft.com/office/drawing/2014/main" id="{A40B0208-B39A-654D-900A-008BB80FE085}"/>
                </a:ext>
                <a:ext uri="{C183D7F6-B498-43B3-948B-1728B52AA6E4}">
                  <adec:decorative xmlns:adec="http://schemas.microsoft.com/office/drawing/2017/decorative" val="1"/>
                </a:ext>
              </a:extLst>
            </p:cNvPr>
            <p:cNvSpPr/>
            <p:nvPr/>
          </p:nvSpPr>
          <p:spPr>
            <a:xfrm>
              <a:off x="4986285" y="2756827"/>
              <a:ext cx="91440" cy="91440"/>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11">
              <a:extLst>
                <a:ext uri="{FF2B5EF4-FFF2-40B4-BE49-F238E27FC236}">
                  <a16:creationId xmlns:a16="http://schemas.microsoft.com/office/drawing/2014/main" id="{22A237FA-ECAE-2C40-BD22-D54A6B7AF7EA}"/>
                </a:ext>
                <a:ext uri="{C183D7F6-B498-43B3-948B-1728B52AA6E4}">
                  <adec:decorative xmlns:adec="http://schemas.microsoft.com/office/drawing/2017/decorative" val="1"/>
                </a:ext>
              </a:extLst>
            </p:cNvPr>
            <p:cNvSpPr/>
            <p:nvPr/>
          </p:nvSpPr>
          <p:spPr bwMode="auto">
            <a:xfrm>
              <a:off x="3343831" y="2293783"/>
              <a:ext cx="1923756" cy="1434116"/>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12700" cap="flat" cmpd="sng" algn="ctr">
              <a:solidFill>
                <a:schemeClr val="tx1"/>
              </a:solidFill>
              <a:prstDash val="solid"/>
              <a:headEnd type="triangl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70033AEC-16EE-3240-9A76-1AE1779550CA}"/>
                </a:ext>
                <a:ext uri="{C183D7F6-B498-43B3-948B-1728B52AA6E4}">
                  <adec:decorative xmlns:adec="http://schemas.microsoft.com/office/drawing/2017/decorative" val="1"/>
                </a:ext>
              </a:extLst>
            </p:cNvPr>
            <p:cNvSpPr txBox="1"/>
            <p:nvPr/>
          </p:nvSpPr>
          <p:spPr>
            <a:xfrm>
              <a:off x="3962038" y="3826533"/>
              <a:ext cx="690664" cy="161583"/>
            </a:xfrm>
            <a:prstGeom prst="rect">
              <a:avLst/>
            </a:prstGeom>
            <a:noFill/>
          </p:spPr>
          <p:txBody>
            <a:bodyPr wrap="square" lIns="0" tIns="0" rIns="0" bIns="0" rtlCol="0">
              <a:spAutoFit/>
            </a:bodyPr>
            <a:lstStyle/>
            <a:p>
              <a:pPr algn="ctr"/>
              <a:r>
                <a:rPr lang="en-US" sz="1050">
                  <a:gradFill>
                    <a:gsLst>
                      <a:gs pos="2917">
                        <a:schemeClr val="tx1"/>
                      </a:gs>
                      <a:gs pos="30000">
                        <a:schemeClr val="tx1"/>
                      </a:gs>
                    </a:gsLst>
                    <a:lin ang="5400000" scaled="0"/>
                  </a:gradFill>
                </a:rPr>
                <a:t>Storage</a:t>
              </a:r>
            </a:p>
          </p:txBody>
        </p:sp>
        <p:sp>
          <p:nvSpPr>
            <p:cNvPr id="154" name="TextBox 153">
              <a:extLst>
                <a:ext uri="{FF2B5EF4-FFF2-40B4-BE49-F238E27FC236}">
                  <a16:creationId xmlns:a16="http://schemas.microsoft.com/office/drawing/2014/main" id="{A5FB3A8F-3388-A343-915E-B5A1B2DAECC3}"/>
                </a:ext>
                <a:ext uri="{C183D7F6-B498-43B3-948B-1728B52AA6E4}">
                  <adec:decorative xmlns:adec="http://schemas.microsoft.com/office/drawing/2017/decorative" val="1"/>
                </a:ext>
              </a:extLst>
            </p:cNvPr>
            <p:cNvSpPr txBox="1"/>
            <p:nvPr/>
          </p:nvSpPr>
          <p:spPr>
            <a:xfrm rot="16200000">
              <a:off x="2839199" y="2957984"/>
              <a:ext cx="690664" cy="161583"/>
            </a:xfrm>
            <a:prstGeom prst="rect">
              <a:avLst/>
            </a:prstGeom>
            <a:noFill/>
          </p:spPr>
          <p:txBody>
            <a:bodyPr wrap="square" lIns="0" tIns="0" rIns="0" bIns="0" rtlCol="0">
              <a:spAutoFit/>
            </a:bodyPr>
            <a:lstStyle/>
            <a:p>
              <a:pPr algn="ctr"/>
              <a:r>
                <a:rPr lang="en-US" sz="1050">
                  <a:gradFill>
                    <a:gsLst>
                      <a:gs pos="2917">
                        <a:schemeClr val="tx1"/>
                      </a:gs>
                      <a:gs pos="30000">
                        <a:schemeClr val="tx1"/>
                      </a:gs>
                    </a:gsLst>
                    <a:lin ang="5400000" scaled="0"/>
                  </a:gradFill>
                </a:rPr>
                <a:t>Compute</a:t>
              </a:r>
            </a:p>
          </p:txBody>
        </p:sp>
      </p:grpSp>
      <p:sp>
        <p:nvSpPr>
          <p:cNvPr id="155" name="Content Placeholder 17">
            <a:extLst>
              <a:ext uri="{FF2B5EF4-FFF2-40B4-BE49-F238E27FC236}">
                <a16:creationId xmlns:a16="http://schemas.microsoft.com/office/drawing/2014/main" id="{3711EE03-24DB-E449-8B7B-2D202FCA3110}"/>
              </a:ext>
            </a:extLst>
          </p:cNvPr>
          <p:cNvSpPr txBox="1">
            <a:spLocks/>
          </p:cNvSpPr>
          <p:nvPr/>
        </p:nvSpPr>
        <p:spPr>
          <a:xfrm>
            <a:off x="3391898" y="4702677"/>
            <a:ext cx="2301773" cy="5560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400">
              <a:spcBef>
                <a:spcPts val="0"/>
              </a:spcBef>
              <a:buSzTx/>
              <a:buFont typeface="Wingdings" panose="05000000000000000000" pitchFamily="2" charset="2"/>
              <a:buNone/>
            </a:pPr>
            <a:r>
              <a:rPr lang="en-US" sz="1200">
                <a:gradFill>
                  <a:gsLst>
                    <a:gs pos="2917">
                      <a:prstClr val="black"/>
                    </a:gs>
                    <a:gs pos="30000">
                      <a:prstClr val="black"/>
                    </a:gs>
                  </a:gsLst>
                  <a:lin ang="5400000" scaled="0"/>
                </a:gradFill>
              </a:rPr>
              <a:t>Database Transaction Units (DTU) b</a:t>
            </a:r>
            <a:r>
              <a:rPr lang="en-US" sz="1200">
                <a:solidFill>
                  <a:prstClr val="black"/>
                </a:solidFill>
              </a:rPr>
              <a:t>undle compute, storage and IO resources</a:t>
            </a:r>
            <a:endParaRPr lang="en-US" sz="1200" dirty="0">
              <a:solidFill>
                <a:prstClr val="black"/>
              </a:solidFill>
            </a:endParaRPr>
          </a:p>
        </p:txBody>
      </p:sp>
      <p:sp>
        <p:nvSpPr>
          <p:cNvPr id="156" name="Content Placeholder 19">
            <a:extLst>
              <a:ext uri="{FF2B5EF4-FFF2-40B4-BE49-F238E27FC236}">
                <a16:creationId xmlns:a16="http://schemas.microsoft.com/office/drawing/2014/main" id="{1194659A-4012-9544-936D-FE996D056CC4}"/>
              </a:ext>
            </a:extLst>
          </p:cNvPr>
          <p:cNvSpPr txBox="1">
            <a:spLocks/>
          </p:cNvSpPr>
          <p:nvPr/>
        </p:nvSpPr>
        <p:spPr>
          <a:xfrm>
            <a:off x="3424105" y="5459711"/>
            <a:ext cx="2398218" cy="38441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400">
              <a:spcBef>
                <a:spcPts val="0"/>
              </a:spcBef>
              <a:buSzTx/>
              <a:buFont typeface="Wingdings" panose="05000000000000000000" pitchFamily="2" charset="2"/>
              <a:buNone/>
            </a:pPr>
            <a:r>
              <a:rPr lang="en-US" sz="1050" b="1" dirty="0">
                <a:solidFill>
                  <a:srgbClr val="0078D7"/>
                </a:solidFill>
                <a:cs typeface="Segoe UI Semibold" panose="020B0702040204020203" pitchFamily="34" charset="0"/>
              </a:rPr>
              <a:t>Best for </a:t>
            </a:r>
            <a:r>
              <a:rPr lang="en-US" sz="1050" dirty="0">
                <a:solidFill>
                  <a:prstClr val="black"/>
                </a:solidFill>
              </a:rPr>
              <a:t>customers who want simple, pre-configured resource options.</a:t>
            </a:r>
          </a:p>
        </p:txBody>
      </p:sp>
      <p:sp>
        <p:nvSpPr>
          <p:cNvPr id="157" name="Content Placeholder 20">
            <a:extLst>
              <a:ext uri="{FF2B5EF4-FFF2-40B4-BE49-F238E27FC236}">
                <a16:creationId xmlns:a16="http://schemas.microsoft.com/office/drawing/2014/main" id="{15A7CAE6-28C1-8142-BEE9-967378DF272C}"/>
              </a:ext>
            </a:extLst>
          </p:cNvPr>
          <p:cNvSpPr txBox="1">
            <a:spLocks/>
          </p:cNvSpPr>
          <p:nvPr/>
        </p:nvSpPr>
        <p:spPr>
          <a:xfrm>
            <a:off x="7471214" y="1826861"/>
            <a:ext cx="2967484"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SzTx/>
              <a:buFont typeface="Wingdings" panose="05000000000000000000" pitchFamily="2" charset="2"/>
              <a:buNone/>
            </a:pPr>
            <a:r>
              <a:rPr lang="en-US" sz="2000" dirty="0">
                <a:solidFill>
                  <a:schemeClr val="bg1"/>
                </a:solidFill>
                <a:latin typeface="Segoe UI Semibold"/>
                <a:cs typeface="+mn-cs"/>
              </a:rPr>
              <a:t>Compute provisioning</a:t>
            </a:r>
          </a:p>
        </p:txBody>
      </p:sp>
      <p:sp>
        <p:nvSpPr>
          <p:cNvPr id="158" name="Content Placeholder 21">
            <a:extLst>
              <a:ext uri="{FF2B5EF4-FFF2-40B4-BE49-F238E27FC236}">
                <a16:creationId xmlns:a16="http://schemas.microsoft.com/office/drawing/2014/main" id="{07CA2856-7024-7342-A2FC-C85E98B2795E}"/>
              </a:ext>
            </a:extLst>
          </p:cNvPr>
          <p:cNvSpPr txBox="1">
            <a:spLocks/>
          </p:cNvSpPr>
          <p:nvPr/>
        </p:nvSpPr>
        <p:spPr>
          <a:xfrm>
            <a:off x="6951191" y="2538439"/>
            <a:ext cx="1124827" cy="35891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SzTx/>
              <a:buFont typeface="Wingdings" panose="05000000000000000000" pitchFamily="2" charset="2"/>
              <a:buNone/>
            </a:pPr>
            <a:r>
              <a:rPr lang="en-US" sz="1400">
                <a:solidFill>
                  <a:srgbClr val="0078D7"/>
                </a:solidFill>
                <a:latin typeface="Segoe UI Semibold" panose="020B0702040204020203" pitchFamily="34" charset="0"/>
                <a:cs typeface="Segoe UI Semibold" panose="020B0702040204020203" pitchFamily="34" charset="0"/>
              </a:rPr>
              <a:t>Serverless</a:t>
            </a:r>
            <a:endParaRPr lang="en-US" sz="1400" dirty="0">
              <a:solidFill>
                <a:srgbClr val="0078D7"/>
              </a:solidFill>
              <a:latin typeface="Segoe UI Semibold" panose="020B0702040204020203" pitchFamily="34" charset="0"/>
              <a:cs typeface="Segoe UI Semibold" panose="020B0702040204020203" pitchFamily="34" charset="0"/>
            </a:endParaRPr>
          </a:p>
        </p:txBody>
      </p:sp>
      <p:grpSp>
        <p:nvGrpSpPr>
          <p:cNvPr id="159" name="Group 158" descr="Graph of Time versus Compute showing Serverless.">
            <a:extLst>
              <a:ext uri="{FF2B5EF4-FFF2-40B4-BE49-F238E27FC236}">
                <a16:creationId xmlns:a16="http://schemas.microsoft.com/office/drawing/2014/main" id="{0C5FFAD9-85B3-D14A-BB37-AFA5AD011DAC}"/>
              </a:ext>
            </a:extLst>
          </p:cNvPr>
          <p:cNvGrpSpPr/>
          <p:nvPr/>
        </p:nvGrpSpPr>
        <p:grpSpPr>
          <a:xfrm>
            <a:off x="6428505" y="2957104"/>
            <a:ext cx="2165509" cy="1666398"/>
            <a:chOff x="6553320" y="2271266"/>
            <a:chExt cx="2165509" cy="1666398"/>
          </a:xfrm>
        </p:grpSpPr>
        <p:sp>
          <p:nvSpPr>
            <p:cNvPr id="160" name="Freeform 34">
              <a:extLst>
                <a:ext uri="{FF2B5EF4-FFF2-40B4-BE49-F238E27FC236}">
                  <a16:creationId xmlns:a16="http://schemas.microsoft.com/office/drawing/2014/main" id="{ECFBF32B-7EB0-CB45-8A58-28339BE1FBA1}"/>
                </a:ext>
                <a:ext uri="{C183D7F6-B498-43B3-948B-1728B52AA6E4}">
                  <adec:decorative xmlns:adec="http://schemas.microsoft.com/office/drawing/2017/decorative" val="1"/>
                </a:ext>
              </a:extLst>
            </p:cNvPr>
            <p:cNvSpPr/>
            <p:nvPr/>
          </p:nvSpPr>
          <p:spPr bwMode="auto">
            <a:xfrm>
              <a:off x="6801527" y="2507044"/>
              <a:ext cx="1743568" cy="1103465"/>
            </a:xfrm>
            <a:custGeom>
              <a:avLst/>
              <a:gdLst>
                <a:gd name="connsiteX0" fmla="*/ 0 w 485523"/>
                <a:gd name="connsiteY0" fmla="*/ 525982 h 525982"/>
                <a:gd name="connsiteX1" fmla="*/ 84967 w 485523"/>
                <a:gd name="connsiteY1" fmla="*/ 0 h 525982"/>
                <a:gd name="connsiteX2" fmla="*/ 149703 w 485523"/>
                <a:gd name="connsiteY2" fmla="*/ 428878 h 525982"/>
                <a:gd name="connsiteX3" fmla="*/ 206347 w 485523"/>
                <a:gd name="connsiteY3" fmla="*/ 267037 h 525982"/>
                <a:gd name="connsiteX4" fmla="*/ 262992 w 485523"/>
                <a:gd name="connsiteY4" fmla="*/ 445062 h 525982"/>
                <a:gd name="connsiteX5" fmla="*/ 331774 w 485523"/>
                <a:gd name="connsiteY5" fmla="*/ 137564 h 525982"/>
                <a:gd name="connsiteX6" fmla="*/ 400556 w 485523"/>
                <a:gd name="connsiteY6" fmla="*/ 364141 h 525982"/>
                <a:gd name="connsiteX7" fmla="*/ 485523 w 485523"/>
                <a:gd name="connsiteY7" fmla="*/ 218485 h 525982"/>
                <a:gd name="connsiteX0" fmla="*/ 0 w 468071"/>
                <a:gd name="connsiteY0" fmla="*/ 521936 h 521936"/>
                <a:gd name="connsiteX1" fmla="*/ 67515 w 468071"/>
                <a:gd name="connsiteY1" fmla="*/ 0 h 521936"/>
                <a:gd name="connsiteX2" fmla="*/ 132251 w 468071"/>
                <a:gd name="connsiteY2" fmla="*/ 428878 h 521936"/>
                <a:gd name="connsiteX3" fmla="*/ 188895 w 468071"/>
                <a:gd name="connsiteY3" fmla="*/ 267037 h 521936"/>
                <a:gd name="connsiteX4" fmla="*/ 245540 w 468071"/>
                <a:gd name="connsiteY4" fmla="*/ 445062 h 521936"/>
                <a:gd name="connsiteX5" fmla="*/ 314322 w 468071"/>
                <a:gd name="connsiteY5" fmla="*/ 137564 h 521936"/>
                <a:gd name="connsiteX6" fmla="*/ 383104 w 468071"/>
                <a:gd name="connsiteY6" fmla="*/ 364141 h 521936"/>
                <a:gd name="connsiteX7" fmla="*/ 468071 w 468071"/>
                <a:gd name="connsiteY7" fmla="*/ 218485 h 521936"/>
                <a:gd name="connsiteX0" fmla="*/ 0 w 468071"/>
                <a:gd name="connsiteY0" fmla="*/ 521936 h 527938"/>
                <a:gd name="connsiteX1" fmla="*/ 67515 w 468071"/>
                <a:gd name="connsiteY1" fmla="*/ 0 h 527938"/>
                <a:gd name="connsiteX2" fmla="*/ 145398 w 468071"/>
                <a:gd name="connsiteY2" fmla="*/ 527938 h 527938"/>
                <a:gd name="connsiteX3" fmla="*/ 188895 w 468071"/>
                <a:gd name="connsiteY3" fmla="*/ 26703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37547"/>
                <a:gd name="connsiteX1" fmla="*/ 67515 w 468071"/>
                <a:gd name="connsiteY1" fmla="*/ 0 h 537547"/>
                <a:gd name="connsiteX2" fmla="*/ 145398 w 468071"/>
                <a:gd name="connsiteY2" fmla="*/ 527938 h 537547"/>
                <a:gd name="connsiteX3" fmla="*/ 238195 w 468071"/>
                <a:gd name="connsiteY3" fmla="*/ 537547 h 537547"/>
                <a:gd name="connsiteX4" fmla="*/ 245540 w 468071"/>
                <a:gd name="connsiteY4" fmla="*/ 445062 h 537547"/>
                <a:gd name="connsiteX5" fmla="*/ 314322 w 468071"/>
                <a:gd name="connsiteY5" fmla="*/ 137564 h 537547"/>
                <a:gd name="connsiteX6" fmla="*/ 383104 w 468071"/>
                <a:gd name="connsiteY6" fmla="*/ 364141 h 537547"/>
                <a:gd name="connsiteX7" fmla="*/ 468071 w 468071"/>
                <a:gd name="connsiteY7" fmla="*/ 218485 h 537547"/>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611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71" h="527938">
                  <a:moveTo>
                    <a:pt x="0" y="521936"/>
                  </a:moveTo>
                  <a:lnTo>
                    <a:pt x="67515" y="0"/>
                  </a:lnTo>
                  <a:lnTo>
                    <a:pt x="145398" y="527938"/>
                  </a:lnTo>
                  <a:lnTo>
                    <a:pt x="241482" y="526117"/>
                  </a:lnTo>
                  <a:lnTo>
                    <a:pt x="255400" y="433632"/>
                  </a:lnTo>
                  <a:lnTo>
                    <a:pt x="314322" y="137564"/>
                  </a:lnTo>
                  <a:lnTo>
                    <a:pt x="383104" y="364141"/>
                  </a:lnTo>
                  <a:lnTo>
                    <a:pt x="468071" y="218485"/>
                  </a:lnTo>
                </a:path>
              </a:pathLst>
            </a:custGeom>
            <a:noFill/>
            <a:ln w="19050" cap="rnd" cmpd="sng" algn="ctr">
              <a:solidFill>
                <a:schemeClr val="accent1"/>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1" name="Freeform 33">
              <a:extLst>
                <a:ext uri="{FF2B5EF4-FFF2-40B4-BE49-F238E27FC236}">
                  <a16:creationId xmlns:a16="http://schemas.microsoft.com/office/drawing/2014/main" id="{BB98BA1B-E326-F447-B938-EECB0D72FD04}"/>
                </a:ext>
                <a:ext uri="{C183D7F6-B498-43B3-948B-1728B52AA6E4}">
                  <adec:decorative xmlns:adec="http://schemas.microsoft.com/office/drawing/2017/decorative" val="1"/>
                </a:ext>
              </a:extLst>
            </p:cNvPr>
            <p:cNvSpPr/>
            <p:nvPr/>
          </p:nvSpPr>
          <p:spPr bwMode="auto">
            <a:xfrm>
              <a:off x="6795074" y="2271266"/>
              <a:ext cx="1923755" cy="1434115"/>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12700" cap="flat" cmpd="sng" algn="ctr">
              <a:solidFill>
                <a:schemeClr val="tx1"/>
              </a:solidFill>
              <a:prstDash val="solid"/>
              <a:headEnd type="triangl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2" name="TextBox 161">
              <a:extLst>
                <a:ext uri="{FF2B5EF4-FFF2-40B4-BE49-F238E27FC236}">
                  <a16:creationId xmlns:a16="http://schemas.microsoft.com/office/drawing/2014/main" id="{7ABF2FF7-482D-3B48-A54B-B1CDD4AED1DF}"/>
                </a:ext>
                <a:ext uri="{C183D7F6-B498-43B3-948B-1728B52AA6E4}">
                  <adec:decorative xmlns:adec="http://schemas.microsoft.com/office/drawing/2017/decorative" val="1"/>
                </a:ext>
              </a:extLst>
            </p:cNvPr>
            <p:cNvSpPr txBox="1"/>
            <p:nvPr/>
          </p:nvSpPr>
          <p:spPr>
            <a:xfrm>
              <a:off x="7411619" y="3776081"/>
              <a:ext cx="690664" cy="161583"/>
            </a:xfrm>
            <a:prstGeom prst="rect">
              <a:avLst/>
            </a:prstGeom>
            <a:noFill/>
          </p:spPr>
          <p:txBody>
            <a:bodyPr wrap="square" lIns="0" tIns="0" rIns="0" bIns="0" rtlCol="0">
              <a:spAutoFit/>
            </a:bodyPr>
            <a:lstStyle/>
            <a:p>
              <a:pPr algn="ctr"/>
              <a:r>
                <a:rPr lang="en-US" sz="1050">
                  <a:gradFill>
                    <a:gsLst>
                      <a:gs pos="2917">
                        <a:schemeClr val="tx1"/>
                      </a:gs>
                      <a:gs pos="30000">
                        <a:schemeClr val="tx1"/>
                      </a:gs>
                    </a:gsLst>
                    <a:lin ang="5400000" scaled="0"/>
                  </a:gradFill>
                </a:rPr>
                <a:t>Time</a:t>
              </a:r>
            </a:p>
          </p:txBody>
        </p:sp>
        <p:sp>
          <p:nvSpPr>
            <p:cNvPr id="163" name="TextBox 162">
              <a:extLst>
                <a:ext uri="{FF2B5EF4-FFF2-40B4-BE49-F238E27FC236}">
                  <a16:creationId xmlns:a16="http://schemas.microsoft.com/office/drawing/2014/main" id="{4D58535D-281D-D848-B85B-97A70302ADB1}"/>
                </a:ext>
                <a:ext uri="{C183D7F6-B498-43B3-948B-1728B52AA6E4}">
                  <adec:decorative xmlns:adec="http://schemas.microsoft.com/office/drawing/2017/decorative" val="1"/>
                </a:ext>
              </a:extLst>
            </p:cNvPr>
            <p:cNvSpPr txBox="1"/>
            <p:nvPr/>
          </p:nvSpPr>
          <p:spPr>
            <a:xfrm rot="16200000">
              <a:off x="6288780" y="2907532"/>
              <a:ext cx="690664" cy="161583"/>
            </a:xfrm>
            <a:prstGeom prst="rect">
              <a:avLst/>
            </a:prstGeom>
            <a:noFill/>
          </p:spPr>
          <p:txBody>
            <a:bodyPr wrap="square" lIns="0" tIns="0" rIns="0" bIns="0" rtlCol="0">
              <a:spAutoFit/>
            </a:bodyPr>
            <a:lstStyle/>
            <a:p>
              <a:pPr algn="ctr"/>
              <a:r>
                <a:rPr lang="en-US" sz="1050" dirty="0">
                  <a:gradFill>
                    <a:gsLst>
                      <a:gs pos="2917">
                        <a:schemeClr val="tx1"/>
                      </a:gs>
                      <a:gs pos="30000">
                        <a:schemeClr val="tx1"/>
                      </a:gs>
                    </a:gsLst>
                    <a:lin ang="5400000" scaled="0"/>
                  </a:gradFill>
                </a:rPr>
                <a:t>Compute</a:t>
              </a:r>
            </a:p>
          </p:txBody>
        </p:sp>
      </p:grpSp>
      <p:sp>
        <p:nvSpPr>
          <p:cNvPr id="164" name="Content Placeholder 22">
            <a:extLst>
              <a:ext uri="{FF2B5EF4-FFF2-40B4-BE49-F238E27FC236}">
                <a16:creationId xmlns:a16="http://schemas.microsoft.com/office/drawing/2014/main" id="{F78D7757-CC47-A74A-A03E-2200826B2D86}"/>
              </a:ext>
            </a:extLst>
          </p:cNvPr>
          <p:cNvSpPr txBox="1">
            <a:spLocks/>
          </p:cNvSpPr>
          <p:nvPr/>
        </p:nvSpPr>
        <p:spPr>
          <a:xfrm>
            <a:off x="6362837" y="4702677"/>
            <a:ext cx="2561030" cy="7700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400">
              <a:spcBef>
                <a:spcPts val="0"/>
              </a:spcBef>
              <a:buSzTx/>
              <a:buFont typeface="Wingdings" panose="05000000000000000000" pitchFamily="2" charset="2"/>
              <a:buNone/>
            </a:pPr>
            <a:r>
              <a:rPr lang="en-US" sz="1200" dirty="0">
                <a:solidFill>
                  <a:prstClr val="black"/>
                </a:solidFill>
              </a:rPr>
              <a:t>Adapts compute resources to the workload without sacrificing performance, billed on a per-second basis</a:t>
            </a:r>
          </a:p>
        </p:txBody>
      </p:sp>
      <p:sp>
        <p:nvSpPr>
          <p:cNvPr id="165" name="Content Placeholder 23">
            <a:extLst>
              <a:ext uri="{FF2B5EF4-FFF2-40B4-BE49-F238E27FC236}">
                <a16:creationId xmlns:a16="http://schemas.microsoft.com/office/drawing/2014/main" id="{6C8A7AE0-3A37-5249-B13D-EFA247A98707}"/>
              </a:ext>
            </a:extLst>
          </p:cNvPr>
          <p:cNvSpPr txBox="1">
            <a:spLocks/>
          </p:cNvSpPr>
          <p:nvPr/>
        </p:nvSpPr>
        <p:spPr>
          <a:xfrm>
            <a:off x="6545490" y="5568582"/>
            <a:ext cx="1996708" cy="6258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400">
              <a:spcBef>
                <a:spcPts val="0"/>
              </a:spcBef>
              <a:buSzTx/>
              <a:buFont typeface="Wingdings" panose="05000000000000000000" pitchFamily="2" charset="2"/>
              <a:buNone/>
            </a:pPr>
            <a:r>
              <a:rPr lang="en-US" sz="1050" b="1">
                <a:solidFill>
                  <a:srgbClr val="0078D7"/>
                </a:solidFill>
                <a:cs typeface="Segoe UI Semibold" panose="020B0702040204020203" pitchFamily="34" charset="0"/>
              </a:rPr>
              <a:t>Best for </a:t>
            </a:r>
            <a:r>
              <a:rPr lang="en-US" sz="1050">
                <a:solidFill>
                  <a:prstClr val="black"/>
                </a:solidFill>
                <a:latin typeface="Segoe UI" panose="020B0502040204020203" pitchFamily="34" charset="0"/>
                <a:cs typeface="Segoe UI" panose="020B0502040204020203" pitchFamily="34" charset="0"/>
              </a:rPr>
              <a:t>unpredictable and intermittent workloads on single databases. </a:t>
            </a:r>
            <a:endParaRPr lang="en-US" sz="1050" dirty="0">
              <a:solidFill>
                <a:prstClr val="black"/>
              </a:solidFill>
              <a:latin typeface="Segoe UI" panose="020B0502040204020203" pitchFamily="34" charset="0"/>
              <a:cs typeface="Segoe UI" panose="020B0502040204020203" pitchFamily="34" charset="0"/>
            </a:endParaRPr>
          </a:p>
        </p:txBody>
      </p:sp>
      <p:sp>
        <p:nvSpPr>
          <p:cNvPr id="166" name="Content Placeholder 24">
            <a:extLst>
              <a:ext uri="{FF2B5EF4-FFF2-40B4-BE49-F238E27FC236}">
                <a16:creationId xmlns:a16="http://schemas.microsoft.com/office/drawing/2014/main" id="{4D5B53B9-3C66-9149-8CB7-1E5BF8587C8E}"/>
              </a:ext>
            </a:extLst>
          </p:cNvPr>
          <p:cNvSpPr txBox="1">
            <a:spLocks/>
          </p:cNvSpPr>
          <p:nvPr/>
        </p:nvSpPr>
        <p:spPr>
          <a:xfrm>
            <a:off x="9472471" y="2536357"/>
            <a:ext cx="1788517" cy="307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SzTx/>
              <a:buFont typeface="Wingdings" panose="05000000000000000000" pitchFamily="2" charset="2"/>
              <a:buNone/>
            </a:pPr>
            <a:r>
              <a:rPr lang="en-US" sz="1400" dirty="0">
                <a:solidFill>
                  <a:srgbClr val="0078D7"/>
                </a:solidFill>
                <a:latin typeface="Segoe UI Semibold" panose="020B0702040204020203" pitchFamily="34" charset="0"/>
                <a:cs typeface="Segoe UI Semibold" panose="020B0702040204020203" pitchFamily="34" charset="0"/>
              </a:rPr>
              <a:t>Pre-provisioned</a:t>
            </a:r>
          </a:p>
        </p:txBody>
      </p:sp>
      <p:grpSp>
        <p:nvGrpSpPr>
          <p:cNvPr id="167" name="Group 166" descr="Graph of Time versus Compute showing Pre-provisioned.">
            <a:extLst>
              <a:ext uri="{FF2B5EF4-FFF2-40B4-BE49-F238E27FC236}">
                <a16:creationId xmlns:a16="http://schemas.microsoft.com/office/drawing/2014/main" id="{1F1025B5-DD43-1E42-8B3F-34CB6567F4B5}"/>
              </a:ext>
            </a:extLst>
          </p:cNvPr>
          <p:cNvGrpSpPr/>
          <p:nvPr/>
        </p:nvGrpSpPr>
        <p:grpSpPr>
          <a:xfrm>
            <a:off x="9123604" y="2957104"/>
            <a:ext cx="2163849" cy="1666399"/>
            <a:chOff x="9236483" y="2271265"/>
            <a:chExt cx="2163849" cy="1666399"/>
          </a:xfrm>
        </p:grpSpPr>
        <p:sp>
          <p:nvSpPr>
            <p:cNvPr id="168" name="Freeform 13">
              <a:extLst>
                <a:ext uri="{FF2B5EF4-FFF2-40B4-BE49-F238E27FC236}">
                  <a16:creationId xmlns:a16="http://schemas.microsoft.com/office/drawing/2014/main" id="{8839B1BE-5CDE-3A4F-A5C7-9AEBB00269B1}"/>
                </a:ext>
                <a:ext uri="{C183D7F6-B498-43B3-948B-1728B52AA6E4}">
                  <adec:decorative xmlns:adec="http://schemas.microsoft.com/office/drawing/2017/decorative" val="1"/>
                </a:ext>
              </a:extLst>
            </p:cNvPr>
            <p:cNvSpPr/>
            <p:nvPr/>
          </p:nvSpPr>
          <p:spPr bwMode="auto">
            <a:xfrm>
              <a:off x="9478917" y="2693506"/>
              <a:ext cx="1822367" cy="152947"/>
            </a:xfrm>
            <a:custGeom>
              <a:avLst/>
              <a:gdLst>
                <a:gd name="connsiteX0" fmla="*/ 0 w 415332"/>
                <a:gd name="connsiteY0" fmla="*/ 36890 h 43822"/>
                <a:gd name="connsiteX1" fmla="*/ 137327 w 415332"/>
                <a:gd name="connsiteY1" fmla="*/ 46 h 43822"/>
                <a:gd name="connsiteX2" fmla="*/ 264606 w 415332"/>
                <a:gd name="connsiteY2" fmla="*/ 43588 h 43822"/>
                <a:gd name="connsiteX3" fmla="*/ 388536 w 415332"/>
                <a:gd name="connsiteY3" fmla="*/ 16793 h 43822"/>
                <a:gd name="connsiteX4" fmla="*/ 415332 w 415332"/>
                <a:gd name="connsiteY4" fmla="*/ 3395 h 43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32" h="43822">
                  <a:moveTo>
                    <a:pt x="0" y="36890"/>
                  </a:moveTo>
                  <a:cubicBezTo>
                    <a:pt x="46613" y="17910"/>
                    <a:pt x="93226" y="-1070"/>
                    <a:pt x="137327" y="46"/>
                  </a:cubicBezTo>
                  <a:cubicBezTo>
                    <a:pt x="181428" y="1162"/>
                    <a:pt x="222738" y="40797"/>
                    <a:pt x="264606" y="43588"/>
                  </a:cubicBezTo>
                  <a:cubicBezTo>
                    <a:pt x="306474" y="46379"/>
                    <a:pt x="363415" y="23492"/>
                    <a:pt x="388536" y="16793"/>
                  </a:cubicBezTo>
                  <a:cubicBezTo>
                    <a:pt x="413657" y="10094"/>
                    <a:pt x="414494" y="6744"/>
                    <a:pt x="415332" y="3395"/>
                  </a:cubicBezTo>
                </a:path>
              </a:pathLst>
            </a:custGeom>
            <a:noFill/>
            <a:ln w="19050" cap="rnd" cmpd="sng" algn="ctr">
              <a:solidFill>
                <a:schemeClr val="accent1"/>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9" name="Freeform 11">
              <a:extLst>
                <a:ext uri="{FF2B5EF4-FFF2-40B4-BE49-F238E27FC236}">
                  <a16:creationId xmlns:a16="http://schemas.microsoft.com/office/drawing/2014/main" id="{0BCD164D-CF43-B844-AB94-FFDB38EF3F79}"/>
                </a:ext>
                <a:ext uri="{C183D7F6-B498-43B3-948B-1728B52AA6E4}">
                  <adec:decorative xmlns:adec="http://schemas.microsoft.com/office/drawing/2017/decorative" val="1"/>
                </a:ext>
              </a:extLst>
            </p:cNvPr>
            <p:cNvSpPr/>
            <p:nvPr/>
          </p:nvSpPr>
          <p:spPr bwMode="auto">
            <a:xfrm>
              <a:off x="9476576" y="2271265"/>
              <a:ext cx="1923756" cy="1434116"/>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12700" cap="flat" cmpd="sng" algn="ctr">
              <a:solidFill>
                <a:schemeClr val="tx1"/>
              </a:solidFill>
              <a:prstDash val="solid"/>
              <a:headEnd type="triangl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0" name="TextBox 169">
              <a:extLst>
                <a:ext uri="{FF2B5EF4-FFF2-40B4-BE49-F238E27FC236}">
                  <a16:creationId xmlns:a16="http://schemas.microsoft.com/office/drawing/2014/main" id="{29276B49-B84C-1642-9247-4808B8A0B894}"/>
                </a:ext>
                <a:ext uri="{C183D7F6-B498-43B3-948B-1728B52AA6E4}">
                  <adec:decorative xmlns:adec="http://schemas.microsoft.com/office/drawing/2017/decorative" val="1"/>
                </a:ext>
              </a:extLst>
            </p:cNvPr>
            <p:cNvSpPr txBox="1"/>
            <p:nvPr/>
          </p:nvSpPr>
          <p:spPr>
            <a:xfrm>
              <a:off x="10093122" y="3776081"/>
              <a:ext cx="690664" cy="161583"/>
            </a:xfrm>
            <a:prstGeom prst="rect">
              <a:avLst/>
            </a:prstGeom>
            <a:noFill/>
          </p:spPr>
          <p:txBody>
            <a:bodyPr wrap="square" lIns="0" tIns="0" rIns="0" bIns="0" rtlCol="0">
              <a:spAutoFit/>
            </a:bodyPr>
            <a:lstStyle/>
            <a:p>
              <a:pPr algn="ctr"/>
              <a:r>
                <a:rPr lang="en-US" sz="1050">
                  <a:gradFill>
                    <a:gsLst>
                      <a:gs pos="2917">
                        <a:schemeClr val="tx1"/>
                      </a:gs>
                      <a:gs pos="30000">
                        <a:schemeClr val="tx1"/>
                      </a:gs>
                    </a:gsLst>
                    <a:lin ang="5400000" scaled="0"/>
                  </a:gradFill>
                </a:rPr>
                <a:t>Time</a:t>
              </a:r>
            </a:p>
          </p:txBody>
        </p:sp>
        <p:sp>
          <p:nvSpPr>
            <p:cNvPr id="171" name="TextBox 170">
              <a:extLst>
                <a:ext uri="{FF2B5EF4-FFF2-40B4-BE49-F238E27FC236}">
                  <a16:creationId xmlns:a16="http://schemas.microsoft.com/office/drawing/2014/main" id="{50BF2750-0E3B-0641-9FC8-5F9BB1CC9E41}"/>
                </a:ext>
                <a:ext uri="{C183D7F6-B498-43B3-948B-1728B52AA6E4}">
                  <adec:decorative xmlns:adec="http://schemas.microsoft.com/office/drawing/2017/decorative" val="1"/>
                </a:ext>
              </a:extLst>
            </p:cNvPr>
            <p:cNvSpPr txBox="1"/>
            <p:nvPr/>
          </p:nvSpPr>
          <p:spPr>
            <a:xfrm rot="16200000">
              <a:off x="8971943" y="2907532"/>
              <a:ext cx="690664" cy="161583"/>
            </a:xfrm>
            <a:prstGeom prst="rect">
              <a:avLst/>
            </a:prstGeom>
            <a:noFill/>
          </p:spPr>
          <p:txBody>
            <a:bodyPr wrap="square" lIns="0" tIns="0" rIns="0" bIns="0" rtlCol="0">
              <a:spAutoFit/>
            </a:bodyPr>
            <a:lstStyle/>
            <a:p>
              <a:pPr algn="ctr"/>
              <a:r>
                <a:rPr lang="en-US" sz="1050">
                  <a:gradFill>
                    <a:gsLst>
                      <a:gs pos="2917">
                        <a:schemeClr val="tx1"/>
                      </a:gs>
                      <a:gs pos="30000">
                        <a:schemeClr val="tx1"/>
                      </a:gs>
                    </a:gsLst>
                    <a:lin ang="5400000" scaled="0"/>
                  </a:gradFill>
                </a:rPr>
                <a:t>Compute</a:t>
              </a:r>
            </a:p>
          </p:txBody>
        </p:sp>
      </p:grpSp>
      <p:sp>
        <p:nvSpPr>
          <p:cNvPr id="172" name="Content Placeholder 25">
            <a:extLst>
              <a:ext uri="{FF2B5EF4-FFF2-40B4-BE49-F238E27FC236}">
                <a16:creationId xmlns:a16="http://schemas.microsoft.com/office/drawing/2014/main" id="{FDD57EC3-F0AD-5B44-9BF3-2F85A46C82EC}"/>
              </a:ext>
            </a:extLst>
          </p:cNvPr>
          <p:cNvSpPr txBox="1">
            <a:spLocks/>
          </p:cNvSpPr>
          <p:nvPr/>
        </p:nvSpPr>
        <p:spPr>
          <a:xfrm>
            <a:off x="9127067" y="4702677"/>
            <a:ext cx="2399295" cy="45122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400">
              <a:spcBef>
                <a:spcPts val="0"/>
              </a:spcBef>
              <a:buSzTx/>
              <a:buFont typeface="Wingdings" panose="05000000000000000000" pitchFamily="2" charset="2"/>
              <a:buNone/>
            </a:pPr>
            <a:r>
              <a:rPr lang="en-US" sz="1200" dirty="0">
                <a:solidFill>
                  <a:prstClr val="black"/>
                </a:solidFill>
              </a:rPr>
              <a:t>Provision compute resources upfront, billed on an hourly basis</a:t>
            </a:r>
          </a:p>
        </p:txBody>
      </p:sp>
      <p:sp>
        <p:nvSpPr>
          <p:cNvPr id="173" name="Content Placeholder 26">
            <a:extLst>
              <a:ext uri="{FF2B5EF4-FFF2-40B4-BE49-F238E27FC236}">
                <a16:creationId xmlns:a16="http://schemas.microsoft.com/office/drawing/2014/main" id="{38B9A83F-5444-914E-B960-E54712D493E5}"/>
              </a:ext>
            </a:extLst>
          </p:cNvPr>
          <p:cNvSpPr txBox="1">
            <a:spLocks/>
          </p:cNvSpPr>
          <p:nvPr/>
        </p:nvSpPr>
        <p:spPr>
          <a:xfrm>
            <a:off x="9127067" y="5179472"/>
            <a:ext cx="2332502" cy="10830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SzTx/>
              <a:buFont typeface="Wingdings" panose="05000000000000000000" pitchFamily="2" charset="2"/>
              <a:buNone/>
            </a:pPr>
            <a:r>
              <a:rPr lang="en-US" sz="1050" b="1" dirty="0">
                <a:solidFill>
                  <a:srgbClr val="0078D7"/>
                </a:solidFill>
                <a:latin typeface="Segoe UI"/>
                <a:cs typeface="Segoe UI Semibold" panose="020B0702040204020203" pitchFamily="34" charset="0"/>
              </a:rPr>
              <a:t>Best for </a:t>
            </a:r>
            <a:r>
              <a:rPr lang="en-US" sz="1050" dirty="0">
                <a:solidFill>
                  <a:prstClr val="black"/>
                </a:solidFill>
                <a:latin typeface="Segoe UI" panose="020B0502040204020203" pitchFamily="34" charset="0"/>
                <a:cs typeface="Segoe UI" panose="020B0502040204020203" pitchFamily="34" charset="0"/>
              </a:rPr>
              <a:t>workloads with regular and substantial compute utilization </a:t>
            </a:r>
            <a:r>
              <a:rPr lang="en-US" sz="1050" i="1" dirty="0">
                <a:solidFill>
                  <a:prstClr val="black"/>
                </a:solidFill>
                <a:latin typeface="Segoe UI" panose="020B0502040204020203" pitchFamily="34" charset="0"/>
                <a:cs typeface="Segoe UI" panose="020B0502040204020203" pitchFamily="34" charset="0"/>
              </a:rPr>
              <a:t>OR</a:t>
            </a:r>
          </a:p>
          <a:p>
            <a:pPr marL="0" indent="0" algn="ctr" defTabSz="914400">
              <a:spcBef>
                <a:spcPts val="0"/>
              </a:spcBef>
              <a:buSzTx/>
              <a:buFont typeface="Wingdings" panose="05000000000000000000" pitchFamily="2" charset="2"/>
              <a:buNone/>
            </a:pPr>
            <a:r>
              <a:rPr lang="en-US" sz="1050" dirty="0">
                <a:solidFill>
                  <a:prstClr val="black"/>
                </a:solidFill>
                <a:latin typeface="Segoe UI" panose="020B0502040204020203" pitchFamily="34" charset="0"/>
                <a:cs typeface="Segoe UI" panose="020B0502040204020203" pitchFamily="34" charset="0"/>
              </a:rPr>
              <a:t>multiple databases with </a:t>
            </a:r>
            <a:r>
              <a:rPr lang="en-US" sz="1050" dirty="0" err="1">
                <a:solidFill>
                  <a:prstClr val="black"/>
                </a:solidFill>
                <a:latin typeface="Segoe UI" panose="020B0502040204020203" pitchFamily="34" charset="0"/>
                <a:cs typeface="Segoe UI" panose="020B0502040204020203" pitchFamily="34" charset="0"/>
              </a:rPr>
              <a:t>bursty</a:t>
            </a:r>
            <a:r>
              <a:rPr lang="en-US" sz="1050" dirty="0">
                <a:solidFill>
                  <a:prstClr val="black"/>
                </a:solidFill>
                <a:latin typeface="Segoe UI" panose="020B0502040204020203" pitchFamily="34" charset="0"/>
                <a:cs typeface="Segoe UI" panose="020B0502040204020203" pitchFamily="34" charset="0"/>
              </a:rPr>
              <a:t> usage patterns that can be consolidated into elastic pools for better price optimization </a:t>
            </a:r>
          </a:p>
        </p:txBody>
      </p:sp>
      <p:cxnSp>
        <p:nvCxnSpPr>
          <p:cNvPr id="175" name="Straight Connector 174">
            <a:extLst>
              <a:ext uri="{FF2B5EF4-FFF2-40B4-BE49-F238E27FC236}">
                <a16:creationId xmlns:a16="http://schemas.microsoft.com/office/drawing/2014/main" id="{ED672515-55AC-A342-BD73-395CDEFC6A5D}"/>
              </a:ext>
              <a:ext uri="{C183D7F6-B498-43B3-948B-1728B52AA6E4}">
                <adec:decorative xmlns:adec="http://schemas.microsoft.com/office/drawing/2017/decorative" val="1"/>
              </a:ext>
            </a:extLst>
          </p:cNvPr>
          <p:cNvCxnSpPr>
            <a:cxnSpLocks/>
          </p:cNvCxnSpPr>
          <p:nvPr/>
        </p:nvCxnSpPr>
        <p:spPr>
          <a:xfrm>
            <a:off x="8957734" y="2489200"/>
            <a:ext cx="0" cy="355600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3688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35387F-9CFA-694A-A17C-CB4F5C1576FF}"/>
              </a:ext>
              <a:ext uri="{C183D7F6-B498-43B3-948B-1728B52AA6E4}">
                <adec:decorative xmlns:adec="http://schemas.microsoft.com/office/drawing/2017/decorative" val="1"/>
              </a:ext>
            </a:extLst>
          </p:cNvPr>
          <p:cNvGrpSpPr/>
          <p:nvPr/>
        </p:nvGrpSpPr>
        <p:grpSpPr>
          <a:xfrm>
            <a:off x="582676" y="1780042"/>
            <a:ext cx="11026937" cy="4571771"/>
            <a:chOff x="582676" y="1780043"/>
            <a:chExt cx="11026937" cy="4185100"/>
          </a:xfrm>
        </p:grpSpPr>
        <p:grpSp>
          <p:nvGrpSpPr>
            <p:cNvPr id="6" name="Group 5">
              <a:extLst>
                <a:ext uri="{FF2B5EF4-FFF2-40B4-BE49-F238E27FC236}">
                  <a16:creationId xmlns:a16="http://schemas.microsoft.com/office/drawing/2014/main" id="{25487398-4276-6A45-B87D-8613BBE5492B}"/>
                </a:ext>
              </a:extLst>
            </p:cNvPr>
            <p:cNvGrpSpPr/>
            <p:nvPr/>
          </p:nvGrpSpPr>
          <p:grpSpPr>
            <a:xfrm>
              <a:off x="582676" y="1780043"/>
              <a:ext cx="11026937" cy="1926543"/>
              <a:chOff x="582677" y="1780043"/>
              <a:chExt cx="9725802" cy="1926543"/>
            </a:xfrm>
          </p:grpSpPr>
          <p:sp>
            <p:nvSpPr>
              <p:cNvPr id="23" name="Rounded Rectangle 22">
                <a:extLst>
                  <a:ext uri="{FF2B5EF4-FFF2-40B4-BE49-F238E27FC236}">
                    <a16:creationId xmlns:a16="http://schemas.microsoft.com/office/drawing/2014/main" id="{35A8576A-4360-E744-8062-45355B3C6937}"/>
                  </a:ext>
                </a:extLst>
              </p:cNvPr>
              <p:cNvSpPr/>
              <p:nvPr/>
            </p:nvSpPr>
            <p:spPr>
              <a:xfrm>
                <a:off x="582677"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sp>
            <p:nvSpPr>
              <p:cNvPr id="24" name="Rounded Rectangle 23">
                <a:extLst>
                  <a:ext uri="{FF2B5EF4-FFF2-40B4-BE49-F238E27FC236}">
                    <a16:creationId xmlns:a16="http://schemas.microsoft.com/office/drawing/2014/main" id="{A03E9740-E01D-9D4C-8694-605426891742}"/>
                  </a:ext>
                </a:extLst>
              </p:cNvPr>
              <p:cNvSpPr/>
              <p:nvPr/>
            </p:nvSpPr>
            <p:spPr>
              <a:xfrm>
                <a:off x="3962400"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sp>
            <p:nvSpPr>
              <p:cNvPr id="25" name="Rounded Rectangle 24">
                <a:extLst>
                  <a:ext uri="{FF2B5EF4-FFF2-40B4-BE49-F238E27FC236}">
                    <a16:creationId xmlns:a16="http://schemas.microsoft.com/office/drawing/2014/main" id="{75A72BC9-E900-3C4A-8C0D-331BC369C108}"/>
                  </a:ext>
                </a:extLst>
              </p:cNvPr>
              <p:cNvSpPr/>
              <p:nvPr/>
            </p:nvSpPr>
            <p:spPr>
              <a:xfrm>
                <a:off x="7315200"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5BA1A5BA-0A6B-DF43-A86C-9DA429D3EFE6}"/>
                </a:ext>
              </a:extLst>
            </p:cNvPr>
            <p:cNvGrpSpPr/>
            <p:nvPr/>
          </p:nvGrpSpPr>
          <p:grpSpPr>
            <a:xfrm>
              <a:off x="582676" y="4038600"/>
              <a:ext cx="11026937" cy="1926543"/>
              <a:chOff x="582677" y="1780043"/>
              <a:chExt cx="9725802" cy="1926543"/>
            </a:xfrm>
          </p:grpSpPr>
          <p:sp>
            <p:nvSpPr>
              <p:cNvPr id="28" name="Rounded Rectangle 27">
                <a:extLst>
                  <a:ext uri="{FF2B5EF4-FFF2-40B4-BE49-F238E27FC236}">
                    <a16:creationId xmlns:a16="http://schemas.microsoft.com/office/drawing/2014/main" id="{A4595527-9586-EB49-B150-8AB8B110B080}"/>
                  </a:ext>
                </a:extLst>
              </p:cNvPr>
              <p:cNvSpPr/>
              <p:nvPr/>
            </p:nvSpPr>
            <p:spPr>
              <a:xfrm>
                <a:off x="582677"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sp>
            <p:nvSpPr>
              <p:cNvPr id="29" name="Rounded Rectangle 28">
                <a:extLst>
                  <a:ext uri="{FF2B5EF4-FFF2-40B4-BE49-F238E27FC236}">
                    <a16:creationId xmlns:a16="http://schemas.microsoft.com/office/drawing/2014/main" id="{DEA4623A-1AB4-984A-92DA-D7111BF01255}"/>
                  </a:ext>
                </a:extLst>
              </p:cNvPr>
              <p:cNvSpPr/>
              <p:nvPr/>
            </p:nvSpPr>
            <p:spPr>
              <a:xfrm>
                <a:off x="3962400"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sp>
            <p:nvSpPr>
              <p:cNvPr id="30" name="Rounded Rectangle 29">
                <a:extLst>
                  <a:ext uri="{FF2B5EF4-FFF2-40B4-BE49-F238E27FC236}">
                    <a16:creationId xmlns:a16="http://schemas.microsoft.com/office/drawing/2014/main" id="{A1695925-B4B6-E64A-9A8E-30AA3715F618}"/>
                  </a:ext>
                </a:extLst>
              </p:cNvPr>
              <p:cNvSpPr/>
              <p:nvPr/>
            </p:nvSpPr>
            <p:spPr>
              <a:xfrm>
                <a:off x="7315200" y="1780043"/>
                <a:ext cx="2993279" cy="1926543"/>
              </a:xfrm>
              <a:prstGeom prst="roundRect">
                <a:avLst>
                  <a:gd name="adj" fmla="val 7517"/>
                </a:avLst>
              </a:prstGeom>
              <a:gradFill>
                <a:gsLst>
                  <a:gs pos="32000">
                    <a:sysClr val="window" lastClr="FFFFFF">
                      <a:lumMod val="95000"/>
                    </a:sysClr>
                  </a:gs>
                  <a:gs pos="100000">
                    <a:sysClr val="window" lastClr="FFFFFF">
                      <a:lumMod val="90000"/>
                    </a:sysClr>
                  </a:gs>
                </a:gsLst>
                <a:lin ang="2400000" scaled="0"/>
              </a:gradFill>
              <a:ln w="12700" cap="flat" cmpd="sng" algn="ctr">
                <a:noFill/>
                <a:prstDash val="solid"/>
                <a:miter lim="800000"/>
              </a:ln>
              <a:effectLst/>
            </p:spPr>
            <p:txBody>
              <a:bodyPr rtlCol="0" anchor="ctr"/>
              <a:lstStyle/>
              <a:p>
                <a:pPr marL="0" marR="0" lvl="0" indent="0" algn="ctr"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prstClr val="white"/>
                  </a:solidFill>
                  <a:effectLst/>
                  <a:uLnTx/>
                  <a:uFillTx/>
                  <a:latin typeface="Segoe UI"/>
                  <a:ea typeface="+mn-ea"/>
                  <a:cs typeface="+mn-cs"/>
                </a:endParaRPr>
              </a:p>
            </p:txBody>
          </p:sp>
        </p:grpSp>
      </p:grpSp>
      <p:sp>
        <p:nvSpPr>
          <p:cNvPr id="52" name="Title 14">
            <a:extLst>
              <a:ext uri="{FF2B5EF4-FFF2-40B4-BE49-F238E27FC236}">
                <a16:creationId xmlns:a16="http://schemas.microsoft.com/office/drawing/2014/main" id="{CB9BD3C0-66FC-4687-8AF2-1189A307D469}"/>
              </a:ext>
            </a:extLst>
          </p:cNvPr>
          <p:cNvSpPr>
            <a:spLocks noGrp="1"/>
          </p:cNvSpPr>
          <p:nvPr>
            <p:ph type="title"/>
          </p:nvPr>
        </p:nvSpPr>
        <p:spPr/>
        <p:txBody>
          <a:bodyPr/>
          <a:lstStyle/>
          <a:p>
            <a:r>
              <a:rPr lang="en-US" dirty="0"/>
              <a:t>Industry Findings Predict Continued Migration and Modernization Momentum</a:t>
            </a:r>
          </a:p>
        </p:txBody>
      </p:sp>
      <p:sp>
        <p:nvSpPr>
          <p:cNvPr id="36" name="Rectangle 35">
            <a:extLst>
              <a:ext uri="{FF2B5EF4-FFF2-40B4-BE49-F238E27FC236}">
                <a16:creationId xmlns:a16="http://schemas.microsoft.com/office/drawing/2014/main" id="{342319C6-5334-446B-8B9B-F76D698AFC1B}"/>
              </a:ext>
            </a:extLst>
          </p:cNvPr>
          <p:cNvSpPr/>
          <p:nvPr/>
        </p:nvSpPr>
        <p:spPr bwMode="auto">
          <a:xfrm>
            <a:off x="628681" y="1747688"/>
            <a:ext cx="1301959"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50" normalizeH="0" baseline="0" noProof="0" dirty="0">
                <a:ln w="3175">
                  <a:noFill/>
                </a:ln>
                <a:solidFill>
                  <a:srgbClr val="0078D4"/>
                </a:solidFill>
                <a:effectLst/>
                <a:uLnTx/>
                <a:uFillTx/>
                <a:latin typeface="Segoe UI"/>
                <a:ea typeface="+mn-ea"/>
                <a:cs typeface="+mn-cs"/>
              </a:rPr>
              <a:t>27</a:t>
            </a:r>
            <a:r>
              <a:rPr kumimoji="0" lang="en-US" sz="4400" b="1" i="0" u="none" strike="noStrike" kern="1200" cap="none" spc="-50" normalizeH="0" baseline="0" noProof="0" dirty="0">
                <a:ln>
                  <a:noFill/>
                </a:ln>
                <a:solidFill>
                  <a:srgbClr val="0078D4"/>
                </a:solidFill>
                <a:effectLst/>
                <a:uLnTx/>
                <a:uFillTx/>
                <a:latin typeface="Segoe UI"/>
                <a:ea typeface="Segoe UI" pitchFamily="34" charset="0"/>
                <a:cs typeface="Segoe UI" pitchFamily="34" charset="0"/>
              </a:rPr>
              <a:t>%</a:t>
            </a:r>
          </a:p>
        </p:txBody>
      </p:sp>
      <p:sp>
        <p:nvSpPr>
          <p:cNvPr id="44" name="TextBox 43">
            <a:extLst>
              <a:ext uri="{FF2B5EF4-FFF2-40B4-BE49-F238E27FC236}">
                <a16:creationId xmlns:a16="http://schemas.microsoft.com/office/drawing/2014/main" id="{E7A7F2BC-2903-4C9D-A3C8-62071E068FDD}"/>
              </a:ext>
            </a:extLst>
          </p:cNvPr>
          <p:cNvSpPr txBox="1"/>
          <p:nvPr/>
        </p:nvSpPr>
        <p:spPr>
          <a:xfrm>
            <a:off x="628681" y="2390631"/>
            <a:ext cx="3012588" cy="627864"/>
          </a:xfrm>
          <a:prstGeom prst="rect">
            <a:avLst/>
          </a:prstGeom>
          <a:noFill/>
        </p:spPr>
        <p:txBody>
          <a:bodyPr wrap="square" lIns="91440" tIns="91440" rIns="91440" bIns="9144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projected growth in cloud-based IT spend in 2021</a:t>
            </a:r>
          </a:p>
        </p:txBody>
      </p:sp>
      <p:sp>
        <p:nvSpPr>
          <p:cNvPr id="61" name="TextBox 60">
            <a:extLst>
              <a:ext uri="{FF2B5EF4-FFF2-40B4-BE49-F238E27FC236}">
                <a16:creationId xmlns:a16="http://schemas.microsoft.com/office/drawing/2014/main" id="{769AE58B-8467-44E8-97AD-8CDC9D89EA67}"/>
              </a:ext>
            </a:extLst>
          </p:cNvPr>
          <p:cNvSpPr txBox="1"/>
          <p:nvPr/>
        </p:nvSpPr>
        <p:spPr>
          <a:xfrm>
            <a:off x="4460655" y="1747688"/>
            <a:ext cx="2246327" cy="861774"/>
          </a:xfrm>
          <a:prstGeom prst="rect">
            <a:avLst/>
          </a:prstGeom>
          <a:noFill/>
        </p:spPr>
        <p:txBody>
          <a:bodyPr wrap="square" lIns="91440" tIns="91440" rIns="91440" bIns="9144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50" normalizeH="0" baseline="0" noProof="0" dirty="0">
                <a:ln w="3175">
                  <a:noFill/>
                </a:ln>
                <a:solidFill>
                  <a:srgbClr val="0078D4"/>
                </a:solidFill>
                <a:effectLst/>
                <a:uLnTx/>
                <a:uFillTx/>
                <a:latin typeface="Segoe UI"/>
                <a:ea typeface="+mn-ea"/>
                <a:cs typeface="+mn-cs"/>
              </a:rPr>
              <a:t>59%</a:t>
            </a:r>
          </a:p>
        </p:txBody>
      </p:sp>
      <p:sp>
        <p:nvSpPr>
          <p:cNvPr id="62" name="TextBox 61">
            <a:extLst>
              <a:ext uri="{FF2B5EF4-FFF2-40B4-BE49-F238E27FC236}">
                <a16:creationId xmlns:a16="http://schemas.microsoft.com/office/drawing/2014/main" id="{95ADE965-E281-40DB-BA71-63893EFC2187}"/>
              </a:ext>
            </a:extLst>
          </p:cNvPr>
          <p:cNvSpPr txBox="1"/>
          <p:nvPr/>
        </p:nvSpPr>
        <p:spPr>
          <a:xfrm>
            <a:off x="4460655" y="2390631"/>
            <a:ext cx="2936417" cy="1071062"/>
          </a:xfrm>
          <a:prstGeom prst="rect">
            <a:avLst/>
          </a:prstGeom>
          <a:noFill/>
        </p:spPr>
        <p:txBody>
          <a:bodyPr wrap="square" lIns="91440" tIns="91440" rIns="91440" bIns="9144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Of organizations responded that migrating more workloads to the cloud is a top Cloud Initiative for 2021*</a:t>
            </a:r>
          </a:p>
        </p:txBody>
      </p:sp>
      <p:sp>
        <p:nvSpPr>
          <p:cNvPr id="59" name="Rectangle 58">
            <a:extLst>
              <a:ext uri="{FF2B5EF4-FFF2-40B4-BE49-F238E27FC236}">
                <a16:creationId xmlns:a16="http://schemas.microsoft.com/office/drawing/2014/main" id="{94955845-4991-4509-A0E2-9B2DC418F730}"/>
              </a:ext>
            </a:extLst>
          </p:cNvPr>
          <p:cNvSpPr/>
          <p:nvPr/>
        </p:nvSpPr>
        <p:spPr>
          <a:xfrm>
            <a:off x="8277276" y="1747688"/>
            <a:ext cx="1301959"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50" normalizeH="0" baseline="0" noProof="0" dirty="0">
                <a:ln w="3175">
                  <a:noFill/>
                </a:ln>
                <a:solidFill>
                  <a:srgbClr val="0078D4"/>
                </a:solidFill>
                <a:effectLst/>
                <a:uLnTx/>
                <a:uFillTx/>
                <a:latin typeface="Segoe UI"/>
                <a:ea typeface="+mn-ea"/>
                <a:cs typeface="+mn-cs"/>
              </a:rPr>
              <a:t>72%</a:t>
            </a:r>
          </a:p>
        </p:txBody>
      </p:sp>
      <p:sp>
        <p:nvSpPr>
          <p:cNvPr id="58" name="Rectangle 57">
            <a:extLst>
              <a:ext uri="{FF2B5EF4-FFF2-40B4-BE49-F238E27FC236}">
                <a16:creationId xmlns:a16="http://schemas.microsoft.com/office/drawing/2014/main" id="{242ACDD7-E15C-433B-A914-03D7B1F7B60B}"/>
              </a:ext>
            </a:extLst>
          </p:cNvPr>
          <p:cNvSpPr/>
          <p:nvPr/>
        </p:nvSpPr>
        <p:spPr>
          <a:xfrm>
            <a:off x="8277276" y="2390631"/>
            <a:ext cx="3283351" cy="593143"/>
          </a:xfrm>
          <a:prstGeom prst="rect">
            <a:avLst/>
          </a:prstGeom>
        </p:spPr>
        <p:txBody>
          <a:bodyPr wrap="square" lIns="91440" tIns="91440" rIns="91440" bIns="91440" anchor="t">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of organizations reported industry’s pace of transformation has been accelerating as a result of the pandemic</a:t>
            </a:r>
          </a:p>
        </p:txBody>
      </p:sp>
      <p:sp>
        <p:nvSpPr>
          <p:cNvPr id="40" name="Rectangle 39">
            <a:extLst>
              <a:ext uri="{FF2B5EF4-FFF2-40B4-BE49-F238E27FC236}">
                <a16:creationId xmlns:a16="http://schemas.microsoft.com/office/drawing/2014/main" id="{4F312DFC-0F83-4E02-83BD-EDA8AE950A3C}"/>
              </a:ext>
            </a:extLst>
          </p:cNvPr>
          <p:cNvSpPr/>
          <p:nvPr/>
        </p:nvSpPr>
        <p:spPr bwMode="auto">
          <a:xfrm>
            <a:off x="628681" y="4259916"/>
            <a:ext cx="1117294"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50" normalizeH="0" baseline="0" noProof="0" dirty="0">
                <a:ln w="3175">
                  <a:noFill/>
                </a:ln>
                <a:solidFill>
                  <a:srgbClr val="0078D4"/>
                </a:solidFill>
                <a:effectLst/>
                <a:uLnTx/>
                <a:uFillTx/>
                <a:latin typeface="Segoe UI"/>
                <a:ea typeface="+mn-ea"/>
                <a:cs typeface="+mn-cs"/>
              </a:rPr>
              <a:t>90%</a:t>
            </a:r>
          </a:p>
        </p:txBody>
      </p:sp>
      <p:sp>
        <p:nvSpPr>
          <p:cNvPr id="48" name="TextBox 47">
            <a:extLst>
              <a:ext uri="{FF2B5EF4-FFF2-40B4-BE49-F238E27FC236}">
                <a16:creationId xmlns:a16="http://schemas.microsoft.com/office/drawing/2014/main" id="{59AC74EB-ACFD-4501-9310-6EE562CFDC1E}"/>
              </a:ext>
            </a:extLst>
          </p:cNvPr>
          <p:cNvSpPr txBox="1"/>
          <p:nvPr/>
        </p:nvSpPr>
        <p:spPr>
          <a:xfrm>
            <a:off x="628681" y="4843003"/>
            <a:ext cx="3069772" cy="849463"/>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of existing apps will still be in use, cloud modernization top benefit</a:t>
            </a:r>
          </a:p>
        </p:txBody>
      </p:sp>
      <p:sp>
        <p:nvSpPr>
          <p:cNvPr id="63" name="TextBox 62">
            <a:extLst>
              <a:ext uri="{FF2B5EF4-FFF2-40B4-BE49-F238E27FC236}">
                <a16:creationId xmlns:a16="http://schemas.microsoft.com/office/drawing/2014/main" id="{4B8822B1-B6D8-4DC5-B938-AC391CFBCC16}"/>
              </a:ext>
            </a:extLst>
          </p:cNvPr>
          <p:cNvSpPr txBox="1"/>
          <p:nvPr/>
        </p:nvSpPr>
        <p:spPr>
          <a:xfrm>
            <a:off x="4460655" y="4259916"/>
            <a:ext cx="2691923" cy="769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4400" b="1" spc="-50">
                <a:ln w="3175">
                  <a:noFill/>
                </a:ln>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50" normalizeH="0" baseline="0" noProof="0" dirty="0">
                <a:ln w="3175">
                  <a:noFill/>
                </a:ln>
                <a:solidFill>
                  <a:srgbClr val="0078D4"/>
                </a:solidFill>
                <a:effectLst/>
                <a:uLnTx/>
                <a:uFillTx/>
                <a:latin typeface="Segoe UI"/>
                <a:ea typeface="+mn-ea"/>
                <a:cs typeface="+mn-cs"/>
              </a:rPr>
              <a:t>23%</a:t>
            </a:r>
          </a:p>
        </p:txBody>
      </p:sp>
      <p:sp>
        <p:nvSpPr>
          <p:cNvPr id="64" name="TextBox 63">
            <a:extLst>
              <a:ext uri="{FF2B5EF4-FFF2-40B4-BE49-F238E27FC236}">
                <a16:creationId xmlns:a16="http://schemas.microsoft.com/office/drawing/2014/main" id="{E8A6AB88-A891-4075-A6AE-376D65A531E5}"/>
              </a:ext>
            </a:extLst>
          </p:cNvPr>
          <p:cNvSpPr txBox="1"/>
          <p:nvPr/>
        </p:nvSpPr>
        <p:spPr>
          <a:xfrm>
            <a:off x="4460655" y="4843003"/>
            <a:ext cx="3165017" cy="849463"/>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Growth in end user spend on public cloud computing to $332B</a:t>
            </a:r>
            <a:r>
              <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a:t>
            </a:r>
            <a:endParaRPr kumimoji="0" lang="en-US" sz="16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a:extLst>
              <a:ext uri="{FF2B5EF4-FFF2-40B4-BE49-F238E27FC236}">
                <a16:creationId xmlns:a16="http://schemas.microsoft.com/office/drawing/2014/main" id="{52870AEA-5731-4A18-AB7B-8CC91C767641}"/>
              </a:ext>
            </a:extLst>
          </p:cNvPr>
          <p:cNvSpPr/>
          <p:nvPr/>
        </p:nvSpPr>
        <p:spPr>
          <a:xfrm>
            <a:off x="8277276" y="4259916"/>
            <a:ext cx="1967204" cy="769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50" normalizeH="0" baseline="0" noProof="0" dirty="0">
                <a:ln w="3175">
                  <a:noFill/>
                </a:ln>
                <a:solidFill>
                  <a:srgbClr val="0078D4"/>
                </a:solidFill>
                <a:effectLst/>
                <a:uLnTx/>
                <a:uFillTx/>
                <a:latin typeface="Segoe UI"/>
                <a:ea typeface="+mn-ea"/>
                <a:cs typeface="+mn-cs"/>
              </a:rPr>
              <a:t>80%</a:t>
            </a:r>
          </a:p>
        </p:txBody>
      </p:sp>
      <p:sp>
        <p:nvSpPr>
          <p:cNvPr id="56" name="Rectangle 55">
            <a:extLst>
              <a:ext uri="{FF2B5EF4-FFF2-40B4-BE49-F238E27FC236}">
                <a16:creationId xmlns:a16="http://schemas.microsoft.com/office/drawing/2014/main" id="{D76611E6-7052-4448-9A67-99D68D7BFDC4}"/>
              </a:ext>
            </a:extLst>
          </p:cNvPr>
          <p:cNvSpPr/>
          <p:nvPr/>
        </p:nvSpPr>
        <p:spPr>
          <a:xfrm>
            <a:off x="8277276" y="4843003"/>
            <a:ext cx="3397652" cy="1415772"/>
          </a:xfrm>
          <a:prstGeom prst="rect">
            <a:avLst/>
          </a:prstGeom>
        </p:spPr>
        <p:txBody>
          <a:bodyPr wrap="square" lIns="91440" tIns="91440" rIns="91440" bIns="9144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of enterprises will have the mechanism  in place by the end of 2021 to shift to cloud-centric infrastructure and applications, 2X as fast as before the pandemic</a:t>
            </a:r>
            <a:endParaRPr kumimoji="0" lang="en-GB" sz="16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32" name="TextBox 31">
            <a:extLst>
              <a:ext uri="{FF2B5EF4-FFF2-40B4-BE49-F238E27FC236}">
                <a16:creationId xmlns:a16="http://schemas.microsoft.com/office/drawing/2014/main" id="{DA0CB8CC-BD44-49FB-982E-F55D12F1ABA3}"/>
              </a:ext>
            </a:extLst>
          </p:cNvPr>
          <p:cNvSpPr txBox="1"/>
          <p:nvPr/>
        </p:nvSpPr>
        <p:spPr>
          <a:xfrm>
            <a:off x="617146" y="6634426"/>
            <a:ext cx="1100879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Source: Gartner reports and public articles | *Source: Flexera State of the cloud 2021 | **Gartner Press Release: </a:t>
            </a:r>
            <a:r>
              <a:rPr kumimoji="0" lang="en-US" sz="900" b="0" i="0" u="none" strike="noStrike" kern="1200" cap="none" spc="0" normalizeH="0" baseline="0" noProof="0" dirty="0">
                <a:ln>
                  <a:noFill/>
                </a:ln>
                <a:solidFill>
                  <a:prstClr val="black"/>
                </a:solidFill>
                <a:effectLst/>
                <a:uLnTx/>
                <a:uFillTx/>
                <a:latin typeface="Segoe UI"/>
                <a:ea typeface="+mn-ea"/>
                <a:cs typeface="+mn-cs"/>
                <a:hlinkClick r:id="rId2"/>
              </a:rPr>
              <a:t>Gartner Forecasts Worldwide Public Cloud End-User Spending to Grow 23% in 2021</a:t>
            </a:r>
            <a:endParaRPr kumimoji="0" lang="en-US" sz="900" b="0" i="0" u="none" strike="noStrike" kern="1200" cap="none" spc="0" normalizeH="0" baseline="0" noProof="0" dirty="0">
              <a:ln>
                <a:noFill/>
              </a:ln>
              <a:solidFill>
                <a:prstClr val="white">
                  <a:lumMod val="50000"/>
                  <a:lumOff val="50000"/>
                </a:prstClr>
              </a:solidFill>
              <a:effectLst/>
              <a:uLnTx/>
              <a:uFillTx/>
              <a:latin typeface="Segoe UI"/>
              <a:ea typeface="+mn-ea"/>
              <a:cs typeface="+mn-cs"/>
            </a:endParaRPr>
          </a:p>
        </p:txBody>
      </p:sp>
    </p:spTree>
    <p:extLst>
      <p:ext uri="{BB962C8B-B14F-4D97-AF65-F5344CB8AC3E}">
        <p14:creationId xmlns:p14="http://schemas.microsoft.com/office/powerpoint/2010/main" val="280443695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Match performance to your workload requirements</a:t>
            </a:r>
          </a:p>
        </p:txBody>
      </p:sp>
      <p:sp>
        <p:nvSpPr>
          <p:cNvPr id="3" name="Text Placeholder 2">
            <a:extLst>
              <a:ext uri="{FF2B5EF4-FFF2-40B4-BE49-F238E27FC236}">
                <a16:creationId xmlns:a16="http://schemas.microsoft.com/office/drawing/2014/main" id="{940B3517-ADF5-4EA6-B8FA-803613388739}"/>
              </a:ext>
            </a:extLst>
          </p:cNvPr>
          <p:cNvSpPr>
            <a:spLocks noGrp="1"/>
          </p:cNvSpPr>
          <p:nvPr>
            <p:ph type="body" sz="quarter" idx="10"/>
          </p:nvPr>
        </p:nvSpPr>
        <p:spPr>
          <a:xfrm>
            <a:off x="586390" y="1434370"/>
            <a:ext cx="10853770" cy="750030"/>
          </a:xfrm>
        </p:spPr>
        <p:txBody>
          <a:bodyPr/>
          <a:lstStyle/>
          <a:p>
            <a:r>
              <a:rPr lang="en-US" sz="1800" dirty="0">
                <a:solidFill>
                  <a:schemeClr val="tx1"/>
                </a:solidFill>
                <a:latin typeface="+mn-lt"/>
              </a:rPr>
              <a:t>The </a:t>
            </a:r>
            <a:r>
              <a:rPr lang="en-US" sz="1800" dirty="0" err="1">
                <a:solidFill>
                  <a:schemeClr val="tx1"/>
                </a:solidFill>
                <a:latin typeface="+mn-lt"/>
              </a:rPr>
              <a:t>vCore</a:t>
            </a:r>
            <a:r>
              <a:rPr lang="en-US" sz="1800" dirty="0">
                <a:solidFill>
                  <a:schemeClr val="tx1"/>
                </a:solidFill>
                <a:latin typeface="+mn-lt"/>
              </a:rPr>
              <a:t>-based model includes three options differentiated by the level of HA and storage performance.</a:t>
            </a:r>
          </a:p>
          <a:p>
            <a:r>
              <a:rPr lang="en-US" sz="1800" dirty="0">
                <a:solidFill>
                  <a:schemeClr val="tx1"/>
                </a:solidFill>
                <a:latin typeface="Segoe UI Semibold"/>
              </a:rPr>
              <a:t>Choose from three tiers in the </a:t>
            </a:r>
            <a:r>
              <a:rPr lang="en-US" sz="1800" dirty="0" err="1">
                <a:solidFill>
                  <a:schemeClr val="tx1"/>
                </a:solidFill>
                <a:latin typeface="Segoe UI Semibold"/>
              </a:rPr>
              <a:t>vCore</a:t>
            </a:r>
            <a:r>
              <a:rPr lang="en-US" sz="1800" dirty="0">
                <a:solidFill>
                  <a:schemeClr val="tx1"/>
                </a:solidFill>
                <a:latin typeface="Segoe UI Semibold"/>
              </a:rPr>
              <a:t>-based model</a:t>
            </a:r>
          </a:p>
        </p:txBody>
      </p:sp>
      <p:sp>
        <p:nvSpPr>
          <p:cNvPr id="6" name="Freeform 182">
            <a:extLst>
              <a:ext uri="{FF2B5EF4-FFF2-40B4-BE49-F238E27FC236}">
                <a16:creationId xmlns:a16="http://schemas.microsoft.com/office/drawing/2014/main" id="{6607709A-32C0-45ED-A507-31EFB63C3F11}"/>
              </a:ext>
              <a:ext uri="{C183D7F6-B498-43B3-948B-1728B52AA6E4}">
                <adec:decorative xmlns:adec="http://schemas.microsoft.com/office/drawing/2017/decorative" val="1"/>
              </a:ext>
            </a:extLst>
          </p:cNvPr>
          <p:cNvSpPr/>
          <p:nvPr/>
        </p:nvSpPr>
        <p:spPr bwMode="auto">
          <a:xfrm>
            <a:off x="2364324" y="2585634"/>
            <a:ext cx="412154" cy="52861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E9F32C3F-66D4-4D9E-9427-2C64BA5BDE47}"/>
              </a:ext>
              <a:ext uri="{C183D7F6-B498-43B3-948B-1728B52AA6E4}">
                <adec:decorative xmlns:adec="http://schemas.microsoft.com/office/drawing/2017/decorative" val="1"/>
              </a:ext>
            </a:extLst>
          </p:cNvPr>
          <p:cNvGrpSpPr/>
          <p:nvPr/>
        </p:nvGrpSpPr>
        <p:grpSpPr>
          <a:xfrm>
            <a:off x="5494768" y="2590693"/>
            <a:ext cx="546174" cy="528610"/>
            <a:chOff x="8761224" y="5337674"/>
            <a:chExt cx="854772" cy="827284"/>
          </a:xfrm>
        </p:grpSpPr>
        <p:sp>
          <p:nvSpPr>
            <p:cNvPr id="7" name="Freeform 182">
              <a:extLst>
                <a:ext uri="{FF2B5EF4-FFF2-40B4-BE49-F238E27FC236}">
                  <a16:creationId xmlns:a16="http://schemas.microsoft.com/office/drawing/2014/main" id="{350A91E7-E33B-40BC-85B9-6796417D403D}"/>
                </a:ext>
                <a:ext uri="{C183D7F6-B498-43B3-948B-1728B52AA6E4}">
                  <adec:decorative xmlns:adec="http://schemas.microsoft.com/office/drawing/2017/decorative" val="1"/>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21">
              <a:extLst>
                <a:ext uri="{FF2B5EF4-FFF2-40B4-BE49-F238E27FC236}">
                  <a16:creationId xmlns:a16="http://schemas.microsoft.com/office/drawing/2014/main" id="{7E371DD4-CB28-4985-8506-C14D757A7B7E}"/>
                </a:ext>
                <a:ext uri="{C183D7F6-B498-43B3-948B-1728B52AA6E4}">
                  <adec:decorative xmlns:adec="http://schemas.microsoft.com/office/drawing/2017/decorative" val="1"/>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chemeClr val="accent2"/>
            </a:solidFill>
            <a:ln>
              <a:noFill/>
            </a:ln>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1783E09-5A5B-4409-9469-AFD46DB7D37C}"/>
              </a:ext>
              <a:ext uri="{C183D7F6-B498-43B3-948B-1728B52AA6E4}">
                <adec:decorative xmlns:adec="http://schemas.microsoft.com/office/drawing/2017/decorative" val="1"/>
              </a:ext>
            </a:extLst>
          </p:cNvPr>
          <p:cNvGrpSpPr/>
          <p:nvPr/>
        </p:nvGrpSpPr>
        <p:grpSpPr>
          <a:xfrm>
            <a:off x="8608631" y="2595752"/>
            <a:ext cx="520920" cy="629208"/>
            <a:chOff x="10163304" y="5285423"/>
            <a:chExt cx="815248" cy="984722"/>
          </a:xfrm>
        </p:grpSpPr>
        <p:sp>
          <p:nvSpPr>
            <p:cNvPr id="8" name="Freeform 182">
              <a:extLst>
                <a:ext uri="{FF2B5EF4-FFF2-40B4-BE49-F238E27FC236}">
                  <a16:creationId xmlns:a16="http://schemas.microsoft.com/office/drawing/2014/main" id="{14A94DC9-2EEC-46AD-AFF8-4AFFFD3F4DFA}"/>
                </a:ext>
                <a:ext uri="{C183D7F6-B498-43B3-948B-1728B52AA6E4}">
                  <adec:decorative xmlns:adec="http://schemas.microsoft.com/office/drawing/2017/decorative" val="1"/>
                </a:ext>
              </a:extLst>
            </p:cNvPr>
            <p:cNvSpPr/>
            <p:nvPr/>
          </p:nvSpPr>
          <p:spPr bwMode="auto">
            <a:xfrm>
              <a:off x="10163304" y="5285423"/>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28">
              <a:extLst>
                <a:ext uri="{FF2B5EF4-FFF2-40B4-BE49-F238E27FC236}">
                  <a16:creationId xmlns:a16="http://schemas.microsoft.com/office/drawing/2014/main" id="{A4DE6560-0B87-46FA-BB3F-3A9CFCB9BAD7}"/>
                </a:ext>
                <a:ext uri="{C183D7F6-B498-43B3-948B-1728B52AA6E4}">
                  <adec:decorative xmlns:adec="http://schemas.microsoft.com/office/drawing/2017/decorative" val="1"/>
                </a:ext>
              </a:extLst>
            </p:cNvPr>
            <p:cNvSpPr/>
            <p:nvPr/>
          </p:nvSpPr>
          <p:spPr bwMode="auto">
            <a:xfrm>
              <a:off x="10588909" y="5599401"/>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accent2"/>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aphicFrame>
        <p:nvGraphicFramePr>
          <p:cNvPr id="14" name="Table 13">
            <a:extLst>
              <a:ext uri="{FF2B5EF4-FFF2-40B4-BE49-F238E27FC236}">
                <a16:creationId xmlns:a16="http://schemas.microsoft.com/office/drawing/2014/main" id="{3D969ACC-5F2C-4E8C-BEEC-421F6631A61B}"/>
              </a:ext>
            </a:extLst>
          </p:cNvPr>
          <p:cNvGraphicFramePr>
            <a:graphicFrameLocks noGrp="1"/>
          </p:cNvGraphicFramePr>
          <p:nvPr>
            <p:extLst>
              <p:ext uri="{D42A27DB-BD31-4B8C-83A1-F6EECF244321}">
                <p14:modId xmlns:p14="http://schemas.microsoft.com/office/powerpoint/2010/main" val="2148907324"/>
              </p:ext>
            </p:extLst>
          </p:nvPr>
        </p:nvGraphicFramePr>
        <p:xfrm>
          <a:off x="585219" y="3282036"/>
          <a:ext cx="11018520" cy="2549674"/>
        </p:xfrm>
        <a:graphic>
          <a:graphicData uri="http://schemas.openxmlformats.org/drawingml/2006/table">
            <a:tbl>
              <a:tblPr firstRow="1" bandRow="1">
                <a:tableStyleId>{5C22544A-7EE6-4342-B048-85BDC9FD1C3A}</a:tableStyleId>
              </a:tblPr>
              <a:tblGrid>
                <a:gridCol w="1644555">
                  <a:extLst>
                    <a:ext uri="{9D8B030D-6E8A-4147-A177-3AD203B41FA5}">
                      <a16:colId xmlns:a16="http://schemas.microsoft.com/office/drawing/2014/main" val="3650815202"/>
                    </a:ext>
                  </a:extLst>
                </a:gridCol>
                <a:gridCol w="3124655">
                  <a:extLst>
                    <a:ext uri="{9D8B030D-6E8A-4147-A177-3AD203B41FA5}">
                      <a16:colId xmlns:a16="http://schemas.microsoft.com/office/drawing/2014/main" val="1450596032"/>
                    </a:ext>
                  </a:extLst>
                </a:gridCol>
                <a:gridCol w="3124655">
                  <a:extLst>
                    <a:ext uri="{9D8B030D-6E8A-4147-A177-3AD203B41FA5}">
                      <a16:colId xmlns:a16="http://schemas.microsoft.com/office/drawing/2014/main" val="409018502"/>
                    </a:ext>
                  </a:extLst>
                </a:gridCol>
                <a:gridCol w="3124655">
                  <a:extLst>
                    <a:ext uri="{9D8B030D-6E8A-4147-A177-3AD203B41FA5}">
                      <a16:colId xmlns:a16="http://schemas.microsoft.com/office/drawing/2014/main" val="4211964177"/>
                    </a:ext>
                  </a:extLst>
                </a:gridCol>
              </a:tblGrid>
              <a:tr h="305976">
                <a:tc>
                  <a:txBody>
                    <a:bodyPr/>
                    <a:lstStyle/>
                    <a:p>
                      <a:endParaRPr lang="en-US" sz="1600" b="1" dirty="0"/>
                    </a:p>
                  </a:txBody>
                  <a:tcPr marL="105135" marR="105135" marT="52568" marB="52568">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400" dirty="0">
                          <a:solidFill>
                            <a:schemeClr val="bg1"/>
                          </a:solidFill>
                          <a:latin typeface="+mj-lt"/>
                        </a:rPr>
                        <a:t>General purpose</a:t>
                      </a:r>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r>
                        <a:rPr lang="en-US" sz="1400" dirty="0">
                          <a:solidFill>
                            <a:schemeClr val="bg1"/>
                          </a:solidFill>
                          <a:latin typeface="+mj-lt"/>
                        </a:rPr>
                        <a:t>Hyperscale</a:t>
                      </a:r>
                    </a:p>
                  </a:txBody>
                  <a:tcPr marL="105135" marR="105135" marT="52568" marB="5256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r>
                        <a:rPr lang="en-US" sz="1400" dirty="0">
                          <a:solidFill>
                            <a:schemeClr val="bg1"/>
                          </a:solidFill>
                          <a:latin typeface="+mj-lt"/>
                        </a:rPr>
                        <a:t>Business critical</a:t>
                      </a:r>
                    </a:p>
                  </a:txBody>
                  <a:tcPr marL="105135" marR="105135" marT="52568" marB="52568">
                    <a:lnL w="12700" cap="flat" cmpd="sng" algn="ctr">
                      <a:solidFill>
                        <a:schemeClr val="accent5"/>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3081289686"/>
                  </a:ext>
                </a:extLst>
              </a:tr>
              <a:tr h="733566">
                <a:tc>
                  <a:txBody>
                    <a:bodyPr/>
                    <a:lstStyle/>
                    <a:p>
                      <a:r>
                        <a:rPr lang="en-US" sz="1400" b="0" dirty="0">
                          <a:latin typeface="+mj-lt"/>
                        </a:rPr>
                        <a:t>Best for</a:t>
                      </a:r>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400" dirty="0"/>
                        <a:t>Most budget-oriented workloads</a:t>
                      </a:r>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400" dirty="0"/>
                        <a:t>Workloads with highly scalable storage and read-scale requirements</a:t>
                      </a:r>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400" b="0" i="0" dirty="0">
                          <a:solidFill>
                            <a:srgbClr val="000000"/>
                          </a:solidFill>
                          <a:effectLst/>
                          <a:latin typeface="Segoe UI" panose="020B0502040204020203" pitchFamily="34" charset="0"/>
                        </a:rPr>
                        <a:t>Workloads with high I/O requirements</a:t>
                      </a:r>
                      <a:endParaRPr lang="en-US" sz="1400" dirty="0"/>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071800568"/>
                  </a:ext>
                </a:extLst>
              </a:tr>
              <a:tr h="733566">
                <a:tc>
                  <a:txBody>
                    <a:bodyPr/>
                    <a:lstStyle/>
                    <a:p>
                      <a:r>
                        <a:rPr lang="en-US" sz="1400" b="0" dirty="0">
                          <a:latin typeface="+mj-lt"/>
                        </a:rPr>
                        <a:t>Compute tiers</a:t>
                      </a:r>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400" dirty="0"/>
                        <a:t>2-80 </a:t>
                      </a:r>
                      <a:r>
                        <a:rPr lang="en-US" sz="1400" dirty="0" err="1"/>
                        <a:t>vCores</a:t>
                      </a:r>
                      <a:endParaRPr lang="en-US" sz="1400" dirty="0"/>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400" dirty="0"/>
                        <a:t>2-80 </a:t>
                      </a:r>
                      <a:r>
                        <a:rPr lang="en-US" sz="1400" dirty="0" err="1"/>
                        <a:t>vCores</a:t>
                      </a:r>
                      <a:endParaRPr lang="en-US" sz="1400" dirty="0"/>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400" dirty="0"/>
                        <a:t>2-128 </a:t>
                      </a:r>
                      <a:r>
                        <a:rPr lang="en-US" sz="1400" dirty="0" err="1"/>
                        <a:t>vCores</a:t>
                      </a:r>
                      <a:endParaRPr lang="en-US" sz="1400" dirty="0"/>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970744365"/>
                  </a:ext>
                </a:extLst>
              </a:tr>
              <a:tr h="733566">
                <a:tc>
                  <a:txBody>
                    <a:bodyPr/>
                    <a:lstStyle/>
                    <a:p>
                      <a:r>
                        <a:rPr lang="en-US" sz="1400" b="0" dirty="0">
                          <a:latin typeface="+mj-lt"/>
                        </a:rPr>
                        <a:t>Storage</a:t>
                      </a:r>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400" dirty="0"/>
                        <a:t>Premium remote storage </a:t>
                      </a:r>
                      <a:br>
                        <a:rPr lang="en-US" sz="1400" dirty="0"/>
                      </a:br>
                      <a:r>
                        <a:rPr lang="en-US" sz="1400" dirty="0"/>
                        <a:t>32GB – 16TB per instance</a:t>
                      </a:r>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1400" dirty="0"/>
                        <a:t>Flexible, auto-scaling of up </a:t>
                      </a:r>
                      <a:r>
                        <a:rPr lang="en-US" sz="1400" dirty="0">
                          <a:solidFill>
                            <a:schemeClr val="tx1"/>
                          </a:solidFill>
                        </a:rPr>
                        <a:t>to 100TB of storage</a:t>
                      </a:r>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Local SSD storage</a:t>
                      </a:r>
                      <a:br>
                        <a:rPr lang="en-US" sz="1400" dirty="0"/>
                      </a:br>
                      <a:r>
                        <a:rPr lang="en-US" sz="1400" dirty="0"/>
                        <a:t>32GB – 16TB per instance</a:t>
                      </a:r>
                    </a:p>
                  </a:txBody>
                  <a:tcPr marL="105135" marR="105135" marT="52568" marB="52568">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85892270"/>
                  </a:ext>
                </a:extLst>
              </a:tr>
            </a:tbl>
          </a:graphicData>
        </a:graphic>
      </p:graphicFrame>
    </p:spTree>
    <p:extLst>
      <p:ext uri="{BB962C8B-B14F-4D97-AF65-F5344CB8AC3E}">
        <p14:creationId xmlns:p14="http://schemas.microsoft.com/office/powerpoint/2010/main" val="31926465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D70E-9C03-4136-9470-D23ACBD33AD3}"/>
              </a:ext>
            </a:extLst>
          </p:cNvPr>
          <p:cNvSpPr>
            <a:spLocks noGrp="1"/>
          </p:cNvSpPr>
          <p:nvPr>
            <p:ph type="title"/>
          </p:nvPr>
        </p:nvSpPr>
        <p:spPr/>
        <p:txBody>
          <a:bodyPr/>
          <a:lstStyle/>
          <a:p>
            <a:r>
              <a:rPr lang="en-US" dirty="0"/>
              <a:t>How to pick Azure SQL models and service tiers </a:t>
            </a:r>
          </a:p>
        </p:txBody>
      </p:sp>
      <p:sp>
        <p:nvSpPr>
          <p:cNvPr id="7" name="TextBox 6">
            <a:extLst>
              <a:ext uri="{FF2B5EF4-FFF2-40B4-BE49-F238E27FC236}">
                <a16:creationId xmlns:a16="http://schemas.microsoft.com/office/drawing/2014/main" id="{F6E982DC-8C14-4E9A-A652-F8F4B554CD86}"/>
              </a:ext>
              <a:ext uri="{C183D7F6-B498-43B3-948B-1728B52AA6E4}">
                <adec:decorative xmlns:adec="http://schemas.microsoft.com/office/drawing/2017/decorative" val="1"/>
              </a:ext>
            </a:extLst>
          </p:cNvPr>
          <p:cNvSpPr txBox="1"/>
          <p:nvPr/>
        </p:nvSpPr>
        <p:spPr>
          <a:xfrm>
            <a:off x="3102471" y="1381414"/>
            <a:ext cx="1380470" cy="415498"/>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Fast provisioning and scalability </a:t>
            </a:r>
          </a:p>
        </p:txBody>
      </p:sp>
      <p:sp>
        <p:nvSpPr>
          <p:cNvPr id="8" name="TextBox 7">
            <a:extLst>
              <a:ext uri="{FF2B5EF4-FFF2-40B4-BE49-F238E27FC236}">
                <a16:creationId xmlns:a16="http://schemas.microsoft.com/office/drawing/2014/main" id="{BE5355DF-0930-437A-83CB-0A0A10885B2C}"/>
              </a:ext>
              <a:ext uri="{C183D7F6-B498-43B3-948B-1728B52AA6E4}">
                <adec:decorative xmlns:adec="http://schemas.microsoft.com/office/drawing/2017/decorative" val="1"/>
              </a:ext>
            </a:extLst>
          </p:cNvPr>
          <p:cNvSpPr txBox="1"/>
          <p:nvPr/>
        </p:nvSpPr>
        <p:spPr>
          <a:xfrm>
            <a:off x="5903136" y="1381414"/>
            <a:ext cx="1327398" cy="7386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Shared resource consumption for multi-tenant support</a:t>
            </a:r>
          </a:p>
        </p:txBody>
      </p:sp>
      <p:sp>
        <p:nvSpPr>
          <p:cNvPr id="11" name="TextBox 10">
            <a:extLst>
              <a:ext uri="{FF2B5EF4-FFF2-40B4-BE49-F238E27FC236}">
                <a16:creationId xmlns:a16="http://schemas.microsoft.com/office/drawing/2014/main" id="{CD1EC4CB-99EE-49DC-8FE3-1A2CB01CA2DC}"/>
              </a:ext>
              <a:ext uri="{C183D7F6-B498-43B3-948B-1728B52AA6E4}">
                <adec:decorative xmlns:adec="http://schemas.microsoft.com/office/drawing/2017/decorative" val="1"/>
              </a:ext>
            </a:extLst>
          </p:cNvPr>
          <p:cNvSpPr txBox="1"/>
          <p:nvPr/>
        </p:nvSpPr>
        <p:spPr>
          <a:xfrm>
            <a:off x="2695406" y="2886846"/>
            <a:ext cx="220162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database </a:t>
            </a:r>
          </a:p>
        </p:txBody>
      </p:sp>
      <p:sp>
        <p:nvSpPr>
          <p:cNvPr id="12" name="TextBox 11">
            <a:extLst>
              <a:ext uri="{FF2B5EF4-FFF2-40B4-BE49-F238E27FC236}">
                <a16:creationId xmlns:a16="http://schemas.microsoft.com/office/drawing/2014/main" id="{EEF47CFA-1F95-4E3C-9C0E-4FF146D072BA}"/>
              </a:ext>
              <a:ext uri="{C183D7F6-B498-43B3-948B-1728B52AA6E4}">
                <adec:decorative xmlns:adec="http://schemas.microsoft.com/office/drawing/2017/decorative" val="1"/>
              </a:ext>
            </a:extLst>
          </p:cNvPr>
          <p:cNvSpPr txBox="1"/>
          <p:nvPr/>
        </p:nvSpPr>
        <p:spPr>
          <a:xfrm>
            <a:off x="5834340" y="2863032"/>
            <a:ext cx="146499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Elastic pool </a:t>
            </a:r>
          </a:p>
        </p:txBody>
      </p:sp>
      <p:sp>
        <p:nvSpPr>
          <p:cNvPr id="15" name="TextBox 14">
            <a:extLst>
              <a:ext uri="{FF2B5EF4-FFF2-40B4-BE49-F238E27FC236}">
                <a16:creationId xmlns:a16="http://schemas.microsoft.com/office/drawing/2014/main" id="{B6C75781-4D36-4358-B5B3-F34E545654DC}"/>
              </a:ext>
              <a:ext uri="{C183D7F6-B498-43B3-948B-1728B52AA6E4}">
                <adec:decorative xmlns:adec="http://schemas.microsoft.com/office/drawing/2017/decorative" val="1"/>
              </a:ext>
            </a:extLst>
          </p:cNvPr>
          <p:cNvSpPr txBox="1"/>
          <p:nvPr/>
        </p:nvSpPr>
        <p:spPr>
          <a:xfrm>
            <a:off x="7394023" y="2889982"/>
            <a:ext cx="14621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instance</a:t>
            </a:r>
          </a:p>
        </p:txBody>
      </p:sp>
      <p:sp>
        <p:nvSpPr>
          <p:cNvPr id="38" name="TextBox 37">
            <a:extLst>
              <a:ext uri="{FF2B5EF4-FFF2-40B4-BE49-F238E27FC236}">
                <a16:creationId xmlns:a16="http://schemas.microsoft.com/office/drawing/2014/main" id="{0A02C491-8D56-44C5-AF9D-9F29272B81BF}"/>
              </a:ext>
              <a:ext uri="{C183D7F6-B498-43B3-948B-1728B52AA6E4}">
                <adec:decorative xmlns:adec="http://schemas.microsoft.com/office/drawing/2017/decorative" val="1"/>
              </a:ext>
            </a:extLst>
          </p:cNvPr>
          <p:cNvSpPr txBox="1"/>
          <p:nvPr/>
        </p:nvSpPr>
        <p:spPr>
          <a:xfrm>
            <a:off x="7394023" y="1381414"/>
            <a:ext cx="1462182"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High compatibility with SQL Server and native VNET support</a:t>
            </a:r>
            <a:endPar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sp useBgFill="1">
        <p:nvSpPr>
          <p:cNvPr id="42" name="TextBox 41">
            <a:extLst>
              <a:ext uri="{FF2B5EF4-FFF2-40B4-BE49-F238E27FC236}">
                <a16:creationId xmlns:a16="http://schemas.microsoft.com/office/drawing/2014/main" id="{E2E03A3C-0665-4A70-B729-38F1BDF3EADA}"/>
              </a:ext>
              <a:ext uri="{C183D7F6-B498-43B3-948B-1728B52AA6E4}">
                <adec:decorative xmlns:adec="http://schemas.microsoft.com/office/drawing/2017/decorative" val="1"/>
              </a:ext>
            </a:extLst>
          </p:cNvPr>
          <p:cNvSpPr txBox="1"/>
          <p:nvPr/>
        </p:nvSpPr>
        <p:spPr>
          <a:xfrm>
            <a:off x="2695406" y="4239578"/>
            <a:ext cx="731520" cy="584775"/>
          </a:xfrm>
          <a:prstGeom prst="rect">
            <a:avLst/>
          </a:prstGeom>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3" name="TextBox 42">
            <a:extLst>
              <a:ext uri="{FF2B5EF4-FFF2-40B4-BE49-F238E27FC236}">
                <a16:creationId xmlns:a16="http://schemas.microsoft.com/office/drawing/2014/main" id="{5BDA8082-C56F-4274-83E1-FFB3DC8853EA}"/>
              </a:ext>
              <a:ext uri="{C183D7F6-B498-43B3-948B-1728B52AA6E4}">
                <adec:decorative xmlns:adec="http://schemas.microsoft.com/office/drawing/2017/decorative" val="1"/>
              </a:ext>
            </a:extLst>
          </p:cNvPr>
          <p:cNvSpPr txBox="1"/>
          <p:nvPr/>
        </p:nvSpPr>
        <p:spPr>
          <a:xfrm>
            <a:off x="3427627"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44" name="TextBox 43">
            <a:extLst>
              <a:ext uri="{FF2B5EF4-FFF2-40B4-BE49-F238E27FC236}">
                <a16:creationId xmlns:a16="http://schemas.microsoft.com/office/drawing/2014/main" id="{D3C716F7-7DC3-4681-87EE-28DDE1D83016}"/>
              </a:ext>
              <a:ext uri="{C183D7F6-B498-43B3-948B-1728B52AA6E4}">
                <adec:decorative xmlns:adec="http://schemas.microsoft.com/office/drawing/2017/decorative" val="1"/>
              </a:ext>
            </a:extLst>
          </p:cNvPr>
          <p:cNvSpPr txBox="1"/>
          <p:nvPr/>
        </p:nvSpPr>
        <p:spPr>
          <a:xfrm>
            <a:off x="4165516"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100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Read-scale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5" name="TextBox 44">
            <a:extLst>
              <a:ext uri="{FF2B5EF4-FFF2-40B4-BE49-F238E27FC236}">
                <a16:creationId xmlns:a16="http://schemas.microsoft.com/office/drawing/2014/main" id="{872EEB32-DE3E-4754-84E8-31254F8D8D3A}"/>
              </a:ext>
              <a:ext uri="{C183D7F6-B498-43B3-948B-1728B52AA6E4}">
                <adec:decorative xmlns:adec="http://schemas.microsoft.com/office/drawing/2017/decorative" val="1"/>
              </a:ext>
            </a:extLst>
          </p:cNvPr>
          <p:cNvSpPr txBox="1"/>
          <p:nvPr/>
        </p:nvSpPr>
        <p:spPr>
          <a:xfrm>
            <a:off x="7396369"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16TB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6" name="TextBox 45">
            <a:extLst>
              <a:ext uri="{FF2B5EF4-FFF2-40B4-BE49-F238E27FC236}">
                <a16:creationId xmlns:a16="http://schemas.microsoft.com/office/drawing/2014/main" id="{7617369A-E058-4C18-8F5F-EC4DA6A58922}"/>
              </a:ext>
              <a:ext uri="{C183D7F6-B498-43B3-948B-1728B52AA6E4}">
                <adec:decorative xmlns:adec="http://schemas.microsoft.com/office/drawing/2017/decorative" val="1"/>
              </a:ext>
            </a:extLst>
          </p:cNvPr>
          <p:cNvSpPr txBox="1"/>
          <p:nvPr/>
        </p:nvSpPr>
        <p:spPr>
          <a:xfrm>
            <a:off x="8124685"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16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99.995% HA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1" name="TextBox 60">
            <a:extLst>
              <a:ext uri="{FF2B5EF4-FFF2-40B4-BE49-F238E27FC236}">
                <a16:creationId xmlns:a16="http://schemas.microsoft.com/office/drawing/2014/main" id="{7F4DF6A9-6B87-4A60-B3B1-593C9174407D}"/>
              </a:ext>
              <a:ext uri="{C183D7F6-B498-43B3-948B-1728B52AA6E4}">
                <adec:decorative xmlns:adec="http://schemas.microsoft.com/office/drawing/2017/decorative" val="1"/>
              </a:ext>
            </a:extLst>
          </p:cNvPr>
          <p:cNvSpPr txBox="1"/>
          <p:nvPr/>
        </p:nvSpPr>
        <p:spPr>
          <a:xfrm>
            <a:off x="5834340"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62" name="TextBox 61">
            <a:extLst>
              <a:ext uri="{FF2B5EF4-FFF2-40B4-BE49-F238E27FC236}">
                <a16:creationId xmlns:a16="http://schemas.microsoft.com/office/drawing/2014/main" id="{B22A0D6A-FC8F-46DA-A683-27658DDE1759}"/>
              </a:ext>
              <a:ext uri="{C183D7F6-B498-43B3-948B-1728B52AA6E4}">
                <adec:decorative xmlns:adec="http://schemas.microsoft.com/office/drawing/2017/decorative" val="1"/>
              </a:ext>
            </a:extLst>
          </p:cNvPr>
          <p:cNvSpPr txBox="1"/>
          <p:nvPr/>
        </p:nvSpPr>
        <p:spPr>
          <a:xfrm>
            <a:off x="6567810"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10" name="TextBox 9">
            <a:extLst>
              <a:ext uri="{FF2B5EF4-FFF2-40B4-BE49-F238E27FC236}">
                <a16:creationId xmlns:a16="http://schemas.microsoft.com/office/drawing/2014/main" id="{2FBBD820-0D5E-4131-B284-1076D0F90A8A}"/>
              </a:ext>
              <a:ext uri="{C183D7F6-B498-43B3-948B-1728B52AA6E4}">
                <adec:decorative xmlns:adec="http://schemas.microsoft.com/office/drawing/2017/decorative" val="1"/>
              </a:ext>
            </a:extLst>
          </p:cNvPr>
          <p:cNvSpPr txBox="1"/>
          <p:nvPr/>
        </p:nvSpPr>
        <p:spPr>
          <a:xfrm>
            <a:off x="577615" y="3871648"/>
            <a:ext cx="995104"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Service tier </a:t>
            </a:r>
            <a:r>
              <a:rPr kumimoji="0" lang="en-US" sz="900" b="0" i="0" u="none" strike="noStrike" kern="1200" cap="none" spc="0" normalizeH="0" baseline="0" noProof="0">
                <a:ln>
                  <a:noFill/>
                </a:ln>
                <a:solidFill>
                  <a:prstClr val="black"/>
                </a:solidFill>
                <a:effectLst/>
                <a:uLnTx/>
                <a:uFillTx/>
                <a:latin typeface="Segoe UI Semibold"/>
                <a:ea typeface="+mn-ea"/>
                <a:cs typeface="+mn-cs"/>
              </a:rPr>
              <a:t>(Data size and HA)</a:t>
            </a:r>
          </a:p>
        </p:txBody>
      </p:sp>
      <p:sp>
        <p:nvSpPr>
          <p:cNvPr id="68" name="TextBox 67">
            <a:extLst>
              <a:ext uri="{FF2B5EF4-FFF2-40B4-BE49-F238E27FC236}">
                <a16:creationId xmlns:a16="http://schemas.microsoft.com/office/drawing/2014/main" id="{A6F70E0A-2EC9-41E2-ABCB-4DDBB112BE9E}"/>
              </a:ext>
              <a:ext uri="{C183D7F6-B498-43B3-948B-1728B52AA6E4}">
                <adec:decorative xmlns:adec="http://schemas.microsoft.com/office/drawing/2017/decorative" val="1"/>
              </a:ext>
            </a:extLst>
          </p:cNvPr>
          <p:cNvSpPr txBox="1"/>
          <p:nvPr/>
        </p:nvSpPr>
        <p:spPr>
          <a:xfrm>
            <a:off x="577614" y="2360777"/>
            <a:ext cx="136382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Programming model and management control</a:t>
            </a:r>
          </a:p>
        </p:txBody>
      </p:sp>
      <p:sp>
        <p:nvSpPr>
          <p:cNvPr id="40" name="TextBox 39">
            <a:extLst>
              <a:ext uri="{FF2B5EF4-FFF2-40B4-BE49-F238E27FC236}">
                <a16:creationId xmlns:a16="http://schemas.microsoft.com/office/drawing/2014/main" id="{F26D4DBF-B4EB-4C6B-B37E-988B1B9887EB}"/>
              </a:ext>
              <a:ext uri="{C183D7F6-B498-43B3-948B-1728B52AA6E4}">
                <adec:decorative xmlns:adec="http://schemas.microsoft.com/office/drawing/2017/decorative" val="1"/>
              </a:ext>
            </a:extLst>
          </p:cNvPr>
          <p:cNvSpPr txBox="1"/>
          <p:nvPr/>
        </p:nvSpPr>
        <p:spPr>
          <a:xfrm>
            <a:off x="8947861" y="2912677"/>
            <a:ext cx="14621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Instance pool </a:t>
            </a:r>
          </a:p>
        </p:txBody>
      </p:sp>
      <p:sp>
        <p:nvSpPr>
          <p:cNvPr id="30" name="Rectangle 29">
            <a:extLst>
              <a:ext uri="{FF2B5EF4-FFF2-40B4-BE49-F238E27FC236}">
                <a16:creationId xmlns:a16="http://schemas.microsoft.com/office/drawing/2014/main" id="{3E2C4538-61EA-4E48-99DC-F45ABCDC0531}"/>
              </a:ext>
              <a:ext uri="{C183D7F6-B498-43B3-948B-1728B52AA6E4}">
                <adec:decorative xmlns:adec="http://schemas.microsoft.com/office/drawing/2017/decorative" val="1"/>
              </a:ext>
            </a:extLst>
          </p:cNvPr>
          <p:cNvSpPr/>
          <p:nvPr/>
        </p:nvSpPr>
        <p:spPr>
          <a:xfrm>
            <a:off x="2695406"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31" name="Rectangle 30">
            <a:extLst>
              <a:ext uri="{FF2B5EF4-FFF2-40B4-BE49-F238E27FC236}">
                <a16:creationId xmlns:a16="http://schemas.microsoft.com/office/drawing/2014/main" id="{1253FDD3-F70B-4BBB-B08B-1863651A86A6}"/>
              </a:ext>
              <a:ext uri="{C183D7F6-B498-43B3-948B-1728B52AA6E4}">
                <adec:decorative xmlns:adec="http://schemas.microsoft.com/office/drawing/2017/decorative" val="1"/>
              </a:ext>
            </a:extLst>
          </p:cNvPr>
          <p:cNvSpPr/>
          <p:nvPr/>
        </p:nvSpPr>
        <p:spPr>
          <a:xfrm>
            <a:off x="3427627"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32" name="Rectangle 31">
            <a:extLst>
              <a:ext uri="{FF2B5EF4-FFF2-40B4-BE49-F238E27FC236}">
                <a16:creationId xmlns:a16="http://schemas.microsoft.com/office/drawing/2014/main" id="{DFDD5226-90F6-45B3-980E-739029C5BA1E}"/>
              </a:ext>
              <a:ext uri="{C183D7F6-B498-43B3-948B-1728B52AA6E4}">
                <adec:decorative xmlns:adec="http://schemas.microsoft.com/office/drawing/2017/decorative" val="1"/>
              </a:ext>
            </a:extLst>
          </p:cNvPr>
          <p:cNvSpPr/>
          <p:nvPr/>
        </p:nvSpPr>
        <p:spPr>
          <a:xfrm>
            <a:off x="4165516"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Hyperscale</a:t>
            </a:r>
          </a:p>
        </p:txBody>
      </p:sp>
      <p:sp>
        <p:nvSpPr>
          <p:cNvPr id="33" name="Rectangle 32">
            <a:extLst>
              <a:ext uri="{FF2B5EF4-FFF2-40B4-BE49-F238E27FC236}">
                <a16:creationId xmlns:a16="http://schemas.microsoft.com/office/drawing/2014/main" id="{40BA40C4-73B8-4A12-9063-0463BEAB2AFA}"/>
              </a:ext>
              <a:ext uri="{C183D7F6-B498-43B3-948B-1728B52AA6E4}">
                <adec:decorative xmlns:adec="http://schemas.microsoft.com/office/drawing/2017/decorative" val="1"/>
              </a:ext>
            </a:extLst>
          </p:cNvPr>
          <p:cNvSpPr/>
          <p:nvPr/>
        </p:nvSpPr>
        <p:spPr>
          <a:xfrm>
            <a:off x="7396369"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34" name="Rectangle 33">
            <a:extLst>
              <a:ext uri="{FF2B5EF4-FFF2-40B4-BE49-F238E27FC236}">
                <a16:creationId xmlns:a16="http://schemas.microsoft.com/office/drawing/2014/main" id="{BF2D69A3-913A-4BBF-8718-87BC9E26D741}"/>
              </a:ext>
              <a:ext uri="{C183D7F6-B498-43B3-948B-1728B52AA6E4}">
                <adec:decorative xmlns:adec="http://schemas.microsoft.com/office/drawing/2017/decorative" val="1"/>
              </a:ext>
            </a:extLst>
          </p:cNvPr>
          <p:cNvSpPr/>
          <p:nvPr/>
        </p:nvSpPr>
        <p:spPr>
          <a:xfrm>
            <a:off x="8124685"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58" name="Rectangle 57">
            <a:extLst>
              <a:ext uri="{FF2B5EF4-FFF2-40B4-BE49-F238E27FC236}">
                <a16:creationId xmlns:a16="http://schemas.microsoft.com/office/drawing/2014/main" id="{63EB0FD6-1772-43F7-8CA5-AF3AF14842F2}"/>
              </a:ext>
              <a:ext uri="{C183D7F6-B498-43B3-948B-1728B52AA6E4}">
                <adec:decorative xmlns:adec="http://schemas.microsoft.com/office/drawing/2017/decorative" val="1"/>
              </a:ext>
            </a:extLst>
          </p:cNvPr>
          <p:cNvSpPr/>
          <p:nvPr/>
        </p:nvSpPr>
        <p:spPr>
          <a:xfrm>
            <a:off x="5834340"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59" name="Rectangle 58">
            <a:extLst>
              <a:ext uri="{FF2B5EF4-FFF2-40B4-BE49-F238E27FC236}">
                <a16:creationId xmlns:a16="http://schemas.microsoft.com/office/drawing/2014/main" id="{0187F086-F14F-4C72-9B0B-43AF0222A56C}"/>
              </a:ext>
              <a:ext uri="{C183D7F6-B498-43B3-948B-1728B52AA6E4}">
                <adec:decorative xmlns:adec="http://schemas.microsoft.com/office/drawing/2017/decorative" val="1"/>
              </a:ext>
            </a:extLst>
          </p:cNvPr>
          <p:cNvSpPr/>
          <p:nvPr/>
        </p:nvSpPr>
        <p:spPr>
          <a:xfrm>
            <a:off x="6567810"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47" name="Rectangle 46">
            <a:extLst>
              <a:ext uri="{FF2B5EF4-FFF2-40B4-BE49-F238E27FC236}">
                <a16:creationId xmlns:a16="http://schemas.microsoft.com/office/drawing/2014/main" id="{E9168D97-0F43-409F-966E-5D65D579C1C0}"/>
              </a:ext>
              <a:ext uri="{C183D7F6-B498-43B3-948B-1728B52AA6E4}">
                <adec:decorative xmlns:adec="http://schemas.microsoft.com/office/drawing/2017/decorative" val="1"/>
              </a:ext>
            </a:extLst>
          </p:cNvPr>
          <p:cNvSpPr/>
          <p:nvPr/>
        </p:nvSpPr>
        <p:spPr>
          <a:xfrm>
            <a:off x="8947862"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49" name="Rectangle 48">
            <a:extLst>
              <a:ext uri="{FF2B5EF4-FFF2-40B4-BE49-F238E27FC236}">
                <a16:creationId xmlns:a16="http://schemas.microsoft.com/office/drawing/2014/main" id="{33035199-A221-4B4E-85AB-E23003506A82}"/>
              </a:ext>
              <a:ext uri="{C183D7F6-B498-43B3-948B-1728B52AA6E4}">
                <adec:decorative xmlns:adec="http://schemas.microsoft.com/office/drawing/2017/decorative" val="1"/>
              </a:ext>
            </a:extLst>
          </p:cNvPr>
          <p:cNvSpPr/>
          <p:nvPr/>
        </p:nvSpPr>
        <p:spPr>
          <a:xfrm>
            <a:off x="9678522"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50" name="TextBox 49">
            <a:extLst>
              <a:ext uri="{FF2B5EF4-FFF2-40B4-BE49-F238E27FC236}">
                <a16:creationId xmlns:a16="http://schemas.microsoft.com/office/drawing/2014/main" id="{17EDE80E-D67C-4F4F-85C0-4411C7FC09E8}"/>
              </a:ext>
              <a:ext uri="{C183D7F6-B498-43B3-948B-1728B52AA6E4}">
                <adec:decorative xmlns:adec="http://schemas.microsoft.com/office/drawing/2017/decorative" val="1"/>
              </a:ext>
            </a:extLst>
          </p:cNvPr>
          <p:cNvSpPr txBox="1"/>
          <p:nvPr/>
        </p:nvSpPr>
        <p:spPr>
          <a:xfrm>
            <a:off x="8947861" y="1381414"/>
            <a:ext cx="1462181"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Migrate smaller instances to the cloud at scale</a:t>
            </a:r>
          </a:p>
        </p:txBody>
      </p:sp>
      <p:sp>
        <p:nvSpPr>
          <p:cNvPr id="53" name="TextBox 52">
            <a:extLst>
              <a:ext uri="{FF2B5EF4-FFF2-40B4-BE49-F238E27FC236}">
                <a16:creationId xmlns:a16="http://schemas.microsoft.com/office/drawing/2014/main" id="{80A70550-7686-4470-8F00-0FF8522C10C6}"/>
              </a:ext>
              <a:ext uri="{C183D7F6-B498-43B3-948B-1728B52AA6E4}">
                <adec:decorative xmlns:adec="http://schemas.microsoft.com/office/drawing/2017/decorative" val="1"/>
              </a:ext>
            </a:extLst>
          </p:cNvPr>
          <p:cNvSpPr txBox="1"/>
          <p:nvPr/>
        </p:nvSpPr>
        <p:spPr>
          <a:xfrm>
            <a:off x="8947862"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54" name="TextBox 53">
            <a:extLst>
              <a:ext uri="{FF2B5EF4-FFF2-40B4-BE49-F238E27FC236}">
                <a16:creationId xmlns:a16="http://schemas.microsoft.com/office/drawing/2014/main" id="{5D2C943D-E7D1-4FDF-840A-F88424B265BA}"/>
              </a:ext>
              <a:ext uri="{C183D7F6-B498-43B3-948B-1728B52AA6E4}">
                <adec:decorative xmlns:adec="http://schemas.microsoft.com/office/drawing/2017/decorative" val="1"/>
              </a:ext>
            </a:extLst>
          </p:cNvPr>
          <p:cNvSpPr txBox="1"/>
          <p:nvPr/>
        </p:nvSpPr>
        <p:spPr>
          <a:xfrm>
            <a:off x="9678522"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55" name="TextBox 54">
            <a:extLst>
              <a:ext uri="{FF2B5EF4-FFF2-40B4-BE49-F238E27FC236}">
                <a16:creationId xmlns:a16="http://schemas.microsoft.com/office/drawing/2014/main" id="{DA4620F1-B0DC-4D72-80C5-307AF0DCEE4F}"/>
              </a:ext>
              <a:ext uri="{C183D7F6-B498-43B3-948B-1728B52AA6E4}">
                <adec:decorative xmlns:adec="http://schemas.microsoft.com/office/drawing/2017/decorative" val="1"/>
              </a:ext>
            </a:extLst>
          </p:cNvPr>
          <p:cNvSpPr txBox="1"/>
          <p:nvPr/>
        </p:nvSpPr>
        <p:spPr>
          <a:xfrm>
            <a:off x="577615" y="1441343"/>
            <a:ext cx="8425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User needs</a:t>
            </a:r>
          </a:p>
        </p:txBody>
      </p:sp>
      <p:sp>
        <p:nvSpPr>
          <p:cNvPr id="106" name="TextBox 105">
            <a:extLst>
              <a:ext uri="{FF2B5EF4-FFF2-40B4-BE49-F238E27FC236}">
                <a16:creationId xmlns:a16="http://schemas.microsoft.com/office/drawing/2014/main" id="{1CF2C15B-E39E-4D05-83AF-48FE00F79A85}"/>
              </a:ext>
              <a:ext uri="{C183D7F6-B498-43B3-948B-1728B52AA6E4}">
                <adec:decorative xmlns:adec="http://schemas.microsoft.com/office/drawing/2017/decorative" val="1"/>
              </a:ext>
            </a:extLst>
          </p:cNvPr>
          <p:cNvSpPr txBox="1"/>
          <p:nvPr/>
        </p:nvSpPr>
        <p:spPr>
          <a:xfrm>
            <a:off x="1736606" y="4237709"/>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100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Read-scale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107" name="Rectangle 106">
            <a:extLst>
              <a:ext uri="{FF2B5EF4-FFF2-40B4-BE49-F238E27FC236}">
                <a16:creationId xmlns:a16="http://schemas.microsoft.com/office/drawing/2014/main" id="{BF6BC6EF-1CA1-4D0F-BA9E-E2F2F2B3637B}"/>
              </a:ext>
              <a:ext uri="{C183D7F6-B498-43B3-948B-1728B52AA6E4}">
                <adec:decorative xmlns:adec="http://schemas.microsoft.com/office/drawing/2017/decorative" val="1"/>
              </a:ext>
            </a:extLst>
          </p:cNvPr>
          <p:cNvSpPr/>
          <p:nvPr/>
        </p:nvSpPr>
        <p:spPr>
          <a:xfrm>
            <a:off x="1736606"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Hyperscale</a:t>
            </a:r>
          </a:p>
        </p:txBody>
      </p:sp>
      <p:sp>
        <p:nvSpPr>
          <p:cNvPr id="108" name="TextBox 107">
            <a:extLst>
              <a:ext uri="{FF2B5EF4-FFF2-40B4-BE49-F238E27FC236}">
                <a16:creationId xmlns:a16="http://schemas.microsoft.com/office/drawing/2014/main" id="{358D9928-FFD1-4980-AA4E-EFC85CEC03E5}"/>
              </a:ext>
              <a:ext uri="{C183D7F6-B498-43B3-948B-1728B52AA6E4}">
                <adec:decorative xmlns:adec="http://schemas.microsoft.com/office/drawing/2017/decorative" val="1"/>
              </a:ext>
            </a:extLst>
          </p:cNvPr>
          <p:cNvSpPr txBox="1"/>
          <p:nvPr/>
        </p:nvSpPr>
        <p:spPr>
          <a:xfrm>
            <a:off x="1569174" y="1387819"/>
            <a:ext cx="1134781" cy="90024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Rehosting and/or can tolerate 80 </a:t>
            </a:r>
            <a:r>
              <a:rPr kumimoji="0" lang="en-US" sz="1050" b="0" i="0" u="none" strike="noStrike" kern="1200" cap="none" spc="0" normalizeH="0" baseline="0" noProof="0" dirty="0" err="1">
                <a:ln>
                  <a:noFill/>
                </a:ln>
                <a:solidFill>
                  <a:prstClr val="black"/>
                </a:solidFill>
                <a:effectLst/>
                <a:uLnTx/>
                <a:uFillTx/>
                <a:latin typeface="Segoe UI"/>
                <a:ea typeface="+mn-ea"/>
                <a:cs typeface="Segoe UI" panose="020B0502040204020203" pitchFamily="34" charset="0"/>
              </a:rPr>
              <a:t>vCore</a:t>
            </a:r>
            <a:r>
              <a:rPr kumimoji="0" lang="en-US" sz="105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and 100TBs</a:t>
            </a:r>
          </a:p>
        </p:txBody>
      </p:sp>
      <p:sp>
        <p:nvSpPr>
          <p:cNvPr id="109" name="TextBox 108">
            <a:extLst>
              <a:ext uri="{FF2B5EF4-FFF2-40B4-BE49-F238E27FC236}">
                <a16:creationId xmlns:a16="http://schemas.microsoft.com/office/drawing/2014/main" id="{13C6E6A3-8C6C-4B18-B4BB-11B703D5F6CD}"/>
              </a:ext>
              <a:ext uri="{C183D7F6-B498-43B3-948B-1728B52AA6E4}">
                <adec:decorative xmlns:adec="http://schemas.microsoft.com/office/drawing/2017/decorative" val="1"/>
              </a:ext>
            </a:extLst>
          </p:cNvPr>
          <p:cNvSpPr txBox="1"/>
          <p:nvPr/>
        </p:nvSpPr>
        <p:spPr>
          <a:xfrm>
            <a:off x="10552664" y="1381053"/>
            <a:ext cx="1143001" cy="7386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Maintain control over O/S, patching, scaling, HADR</a:t>
            </a:r>
          </a:p>
        </p:txBody>
      </p:sp>
      <p:sp>
        <p:nvSpPr>
          <p:cNvPr id="110" name="Rectangle 109">
            <a:extLst>
              <a:ext uri="{FF2B5EF4-FFF2-40B4-BE49-F238E27FC236}">
                <a16:creationId xmlns:a16="http://schemas.microsoft.com/office/drawing/2014/main" id="{5DE7C3F8-D862-4A31-8617-67288B6A836D}"/>
              </a:ext>
              <a:ext uri="{C183D7F6-B498-43B3-948B-1728B52AA6E4}">
                <adec:decorative xmlns:adec="http://schemas.microsoft.com/office/drawing/2017/decorative" val="1"/>
              </a:ext>
            </a:extLst>
          </p:cNvPr>
          <p:cNvSpPr/>
          <p:nvPr/>
        </p:nvSpPr>
        <p:spPr>
          <a:xfrm>
            <a:off x="10739553"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SQL Server on Azure VMs</a:t>
            </a:r>
          </a:p>
        </p:txBody>
      </p:sp>
      <p:sp>
        <p:nvSpPr>
          <p:cNvPr id="111" name="TextBox 110">
            <a:extLst>
              <a:ext uri="{FF2B5EF4-FFF2-40B4-BE49-F238E27FC236}">
                <a16:creationId xmlns:a16="http://schemas.microsoft.com/office/drawing/2014/main" id="{D40A6D4D-FF2E-4090-BD6E-840E87952D76}"/>
              </a:ext>
              <a:ext uri="{C183D7F6-B498-43B3-948B-1728B52AA6E4}">
                <adec:decorative xmlns:adec="http://schemas.microsoft.com/office/drawing/2017/decorative" val="1"/>
              </a:ext>
            </a:extLst>
          </p:cNvPr>
          <p:cNvSpPr txBox="1"/>
          <p:nvPr/>
        </p:nvSpPr>
        <p:spPr>
          <a:xfrm>
            <a:off x="10739553" y="4237709"/>
            <a:ext cx="731520" cy="584775"/>
          </a:xfrm>
          <a:prstGeom prst="rect">
            <a:avLst/>
          </a:prstGeom>
          <a:noFill/>
          <a:ln w="12700">
            <a:solidFill>
              <a:schemeClr val="accent1"/>
            </a:solidFill>
            <a:miter lim="800000"/>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64 disks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80K IO, 800 </a:t>
            </a:r>
            <a:r>
              <a:rPr kumimoji="0" lang="en-US" sz="8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MBps</a:t>
            </a:r>
            <a:endPar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Rectangle: Rounded Corners 2">
            <a:extLst>
              <a:ext uri="{FF2B5EF4-FFF2-40B4-BE49-F238E27FC236}">
                <a16:creationId xmlns:a16="http://schemas.microsoft.com/office/drawing/2014/main" id="{E45DC176-5229-442B-9727-816DA63CC380}"/>
              </a:ext>
              <a:ext uri="{C183D7F6-B498-43B3-948B-1728B52AA6E4}">
                <adec:decorative xmlns:adec="http://schemas.microsoft.com/office/drawing/2017/decorative" val="1"/>
              </a:ext>
            </a:extLst>
          </p:cNvPr>
          <p:cNvSpPr/>
          <p:nvPr/>
        </p:nvSpPr>
        <p:spPr bwMode="auto">
          <a:xfrm>
            <a:off x="1642533" y="1304818"/>
            <a:ext cx="885508" cy="445898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HTAP / Data Marts</a:t>
            </a:r>
          </a:p>
        </p:txBody>
      </p:sp>
      <p:sp>
        <p:nvSpPr>
          <p:cNvPr id="112" name="Rectangle: Rounded Corners 111">
            <a:extLst>
              <a:ext uri="{FF2B5EF4-FFF2-40B4-BE49-F238E27FC236}">
                <a16:creationId xmlns:a16="http://schemas.microsoft.com/office/drawing/2014/main" id="{342FA2A1-FB0D-4A9B-9A52-6FF42E6F5693}"/>
              </a:ext>
              <a:ext uri="{C183D7F6-B498-43B3-948B-1728B52AA6E4}">
                <adec:decorative xmlns:adec="http://schemas.microsoft.com/office/drawing/2017/decorative" val="1"/>
              </a:ext>
            </a:extLst>
          </p:cNvPr>
          <p:cNvSpPr/>
          <p:nvPr/>
        </p:nvSpPr>
        <p:spPr bwMode="auto">
          <a:xfrm>
            <a:off x="2580699" y="1304818"/>
            <a:ext cx="7934901" cy="4458984"/>
          </a:xfrm>
          <a:prstGeom prst="roundRect">
            <a:avLst>
              <a:gd name="adj" fmla="val 4455"/>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Segoe UI" pitchFamily="34" charset="0"/>
              </a:rPr>
              <a:t>OLTP</a:t>
            </a:r>
          </a:p>
        </p:txBody>
      </p:sp>
      <p:sp>
        <p:nvSpPr>
          <p:cNvPr id="113" name="Rectangle: Rounded Corners 112">
            <a:extLst>
              <a:ext uri="{FF2B5EF4-FFF2-40B4-BE49-F238E27FC236}">
                <a16:creationId xmlns:a16="http://schemas.microsoft.com/office/drawing/2014/main" id="{BE5B74D5-7614-475B-B26F-F382FDF5A45A}"/>
              </a:ext>
              <a:ext uri="{C183D7F6-B498-43B3-948B-1728B52AA6E4}">
                <adec:decorative xmlns:adec="http://schemas.microsoft.com/office/drawing/2017/decorative" val="1"/>
              </a:ext>
            </a:extLst>
          </p:cNvPr>
          <p:cNvSpPr/>
          <p:nvPr/>
        </p:nvSpPr>
        <p:spPr bwMode="auto">
          <a:xfrm>
            <a:off x="10586532" y="1304818"/>
            <a:ext cx="1063601" cy="445898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Segoe UI" pitchFamily="34" charset="0"/>
              </a:rPr>
              <a:t>Rehosting</a:t>
            </a:r>
          </a:p>
        </p:txBody>
      </p:sp>
      <p:cxnSp>
        <p:nvCxnSpPr>
          <p:cNvPr id="9" name="Connector: Elbow 8">
            <a:extLst>
              <a:ext uri="{FF2B5EF4-FFF2-40B4-BE49-F238E27FC236}">
                <a16:creationId xmlns:a16="http://schemas.microsoft.com/office/drawing/2014/main" id="{0574D140-8422-491A-B262-D0AA4B0A2987}"/>
              </a:ext>
              <a:ext uri="{C183D7F6-B498-43B3-948B-1728B52AA6E4}">
                <adec:decorative xmlns:adec="http://schemas.microsoft.com/office/drawing/2017/decorative" val="1"/>
              </a:ext>
            </a:extLst>
          </p:cNvPr>
          <p:cNvCxnSpPr>
            <a:cxnSpLocks/>
            <a:endCxn id="30" idx="0"/>
          </p:cNvCxnSpPr>
          <p:nvPr/>
        </p:nvCxnSpPr>
        <p:spPr>
          <a:xfrm rot="10800000" flipV="1">
            <a:off x="3061167" y="3428999"/>
            <a:ext cx="732221" cy="39321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BFF7187-0C69-4131-A1E1-3740F80BA232}"/>
              </a:ext>
              <a:ext uri="{C183D7F6-B498-43B3-948B-1728B52AA6E4}">
                <adec:decorative xmlns:adec="http://schemas.microsoft.com/office/drawing/2017/decorative" val="1"/>
              </a:ext>
            </a:extLst>
          </p:cNvPr>
          <p:cNvCxnSpPr>
            <a:cxnSpLocks/>
            <a:endCxn id="32" idx="0"/>
          </p:cNvCxnSpPr>
          <p:nvPr/>
        </p:nvCxnSpPr>
        <p:spPr>
          <a:xfrm>
            <a:off x="3793387" y="3429000"/>
            <a:ext cx="737889" cy="39321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0C00FCF-292A-477E-8AA8-9EDE520222AE}"/>
              </a:ext>
              <a:ext uri="{C183D7F6-B498-43B3-948B-1728B52AA6E4}">
                <adec:decorative xmlns:adec="http://schemas.microsoft.com/office/drawing/2017/decorative" val="1"/>
              </a:ext>
            </a:extLst>
          </p:cNvPr>
          <p:cNvCxnSpPr>
            <a:stCxn id="12" idx="2"/>
            <a:endCxn id="58" idx="0"/>
          </p:cNvCxnSpPr>
          <p:nvPr/>
        </p:nvCxnSpPr>
        <p:spPr>
          <a:xfrm rot="5400000">
            <a:off x="6042378" y="3297754"/>
            <a:ext cx="682180" cy="36673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5B56D19-4696-40D1-896F-84E85BBC2E3C}"/>
              </a:ext>
              <a:ext uri="{C183D7F6-B498-43B3-948B-1728B52AA6E4}">
                <adec:decorative xmlns:adec="http://schemas.microsoft.com/office/drawing/2017/decorative" val="1"/>
              </a:ext>
            </a:extLst>
          </p:cNvPr>
          <p:cNvCxnSpPr>
            <a:stCxn id="12" idx="2"/>
            <a:endCxn id="59" idx="0"/>
          </p:cNvCxnSpPr>
          <p:nvPr/>
        </p:nvCxnSpPr>
        <p:spPr>
          <a:xfrm rot="16200000" flipH="1">
            <a:off x="6409112" y="3297753"/>
            <a:ext cx="682180" cy="36673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26C7955-B10A-43B5-85A5-E38BAF2134E4}"/>
              </a:ext>
              <a:ext uri="{C183D7F6-B498-43B3-948B-1728B52AA6E4}">
                <adec:decorative xmlns:adec="http://schemas.microsoft.com/office/drawing/2017/decorative" val="1"/>
              </a:ext>
            </a:extLst>
          </p:cNvPr>
          <p:cNvCxnSpPr>
            <a:stCxn id="15" idx="2"/>
            <a:endCxn id="33" idx="0"/>
          </p:cNvCxnSpPr>
          <p:nvPr/>
        </p:nvCxnSpPr>
        <p:spPr>
          <a:xfrm rot="5400000">
            <a:off x="7616007" y="3313104"/>
            <a:ext cx="655230" cy="36298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197291B-8837-41C8-9F06-AAC8DD17CFDA}"/>
              </a:ext>
              <a:ext uri="{C183D7F6-B498-43B3-948B-1728B52AA6E4}">
                <adec:decorative xmlns:adec="http://schemas.microsoft.com/office/drawing/2017/decorative" val="1"/>
              </a:ext>
            </a:extLst>
          </p:cNvPr>
          <p:cNvCxnSpPr>
            <a:stCxn id="15" idx="2"/>
            <a:endCxn id="34" idx="0"/>
          </p:cNvCxnSpPr>
          <p:nvPr/>
        </p:nvCxnSpPr>
        <p:spPr>
          <a:xfrm rot="16200000" flipH="1">
            <a:off x="7980164" y="3311930"/>
            <a:ext cx="655230" cy="365331"/>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965CB85-0555-4172-B135-F3CB6D2D257E}"/>
              </a:ext>
              <a:ext uri="{C183D7F6-B498-43B3-948B-1728B52AA6E4}">
                <adec:decorative xmlns:adec="http://schemas.microsoft.com/office/drawing/2017/decorative" val="1"/>
              </a:ext>
            </a:extLst>
          </p:cNvPr>
          <p:cNvCxnSpPr>
            <a:stCxn id="40" idx="2"/>
            <a:endCxn id="47" idx="0"/>
          </p:cNvCxnSpPr>
          <p:nvPr/>
        </p:nvCxnSpPr>
        <p:spPr>
          <a:xfrm rot="5400000">
            <a:off x="9180020" y="3323278"/>
            <a:ext cx="632535" cy="36533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68E834D-552B-45A2-82FD-DAB02803E29A}"/>
              </a:ext>
              <a:ext uri="{C183D7F6-B498-43B3-948B-1728B52AA6E4}">
                <adec:decorative xmlns:adec="http://schemas.microsoft.com/office/drawing/2017/decorative" val="1"/>
              </a:ext>
            </a:extLst>
          </p:cNvPr>
          <p:cNvCxnSpPr>
            <a:stCxn id="40" idx="2"/>
            <a:endCxn id="49" idx="0"/>
          </p:cNvCxnSpPr>
          <p:nvPr/>
        </p:nvCxnSpPr>
        <p:spPr>
          <a:xfrm rot="16200000" flipH="1">
            <a:off x="9545350" y="3323278"/>
            <a:ext cx="632535" cy="36533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8B54FF8-F060-4ED6-9384-5A00D5667671}"/>
              </a:ext>
              <a:ext uri="{C183D7F6-B498-43B3-948B-1728B52AA6E4}">
                <adec:decorative xmlns:adec="http://schemas.microsoft.com/office/drawing/2017/decorative" val="1"/>
              </a:ext>
            </a:extLst>
          </p:cNvPr>
          <p:cNvSpPr txBox="1"/>
          <p:nvPr/>
        </p:nvSpPr>
        <p:spPr>
          <a:xfrm>
            <a:off x="10549866" y="2919602"/>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SQL Server on Azure VM</a:t>
            </a:r>
          </a:p>
        </p:txBody>
      </p:sp>
      <p:cxnSp>
        <p:nvCxnSpPr>
          <p:cNvPr id="39" name="Connector: Elbow 38">
            <a:extLst>
              <a:ext uri="{FF2B5EF4-FFF2-40B4-BE49-F238E27FC236}">
                <a16:creationId xmlns:a16="http://schemas.microsoft.com/office/drawing/2014/main" id="{3A840874-8CDF-4D23-9302-19268CE53154}"/>
              </a:ext>
              <a:ext uri="{C183D7F6-B498-43B3-948B-1728B52AA6E4}">
                <adec:decorative xmlns:adec="http://schemas.microsoft.com/office/drawing/2017/decorative" val="1"/>
              </a:ext>
            </a:extLst>
          </p:cNvPr>
          <p:cNvCxnSpPr>
            <a:cxnSpLocks/>
            <a:stCxn id="11" idx="2"/>
            <a:endCxn id="107" idx="0"/>
          </p:cNvCxnSpPr>
          <p:nvPr/>
        </p:nvCxnSpPr>
        <p:spPr>
          <a:xfrm rot="5400000">
            <a:off x="2621046" y="2645166"/>
            <a:ext cx="656497" cy="1693855"/>
          </a:xfrm>
          <a:prstGeom prst="bentConnector3">
            <a:avLst>
              <a:gd name="adj1" fmla="val 5000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F5F2B32-6B90-4CE8-8F81-EA045C80FDEE}"/>
              </a:ext>
              <a:ext uri="{C183D7F6-B498-43B3-948B-1728B52AA6E4}">
                <adec:decorative xmlns:adec="http://schemas.microsoft.com/office/drawing/2017/decorative" val="1"/>
              </a:ext>
            </a:extLst>
          </p:cNvPr>
          <p:cNvCxnSpPr>
            <a:cxnSpLocks/>
            <a:endCxn id="110" idx="0"/>
          </p:cNvCxnSpPr>
          <p:nvPr/>
        </p:nvCxnSpPr>
        <p:spPr>
          <a:xfrm>
            <a:off x="11105313" y="3454400"/>
            <a:ext cx="0" cy="36594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CBB3A7B-8030-4A3F-813E-B286567411DF}"/>
              </a:ext>
              <a:ext uri="{C183D7F6-B498-43B3-948B-1728B52AA6E4}">
                <adec:decorative xmlns:adec="http://schemas.microsoft.com/office/drawing/2017/decorative" val="1"/>
              </a:ext>
            </a:extLst>
          </p:cNvPr>
          <p:cNvSpPr txBox="1"/>
          <p:nvPr/>
        </p:nvSpPr>
        <p:spPr>
          <a:xfrm>
            <a:off x="5002035" y="4237709"/>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117" name="Rectangle 116">
            <a:extLst>
              <a:ext uri="{FF2B5EF4-FFF2-40B4-BE49-F238E27FC236}">
                <a16:creationId xmlns:a16="http://schemas.microsoft.com/office/drawing/2014/main" id="{98DC121D-C279-4670-819A-56E133763D48}"/>
              </a:ext>
              <a:ext uri="{C183D7F6-B498-43B3-948B-1728B52AA6E4}">
                <adec:decorative xmlns:adec="http://schemas.microsoft.com/office/drawing/2017/decorative" val="1"/>
              </a:ext>
            </a:extLst>
          </p:cNvPr>
          <p:cNvSpPr/>
          <p:nvPr/>
        </p:nvSpPr>
        <p:spPr>
          <a:xfrm>
            <a:off x="5002035"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General purpose</a:t>
            </a:r>
          </a:p>
        </p:txBody>
      </p:sp>
      <p:sp>
        <p:nvSpPr>
          <p:cNvPr id="118" name="TextBox 117">
            <a:extLst>
              <a:ext uri="{FF2B5EF4-FFF2-40B4-BE49-F238E27FC236}">
                <a16:creationId xmlns:a16="http://schemas.microsoft.com/office/drawing/2014/main" id="{4061855D-5510-4307-A5D0-55DEAF340A89}"/>
              </a:ext>
              <a:ext uri="{C183D7F6-B498-43B3-948B-1728B52AA6E4}">
                <adec:decorative xmlns:adec="http://schemas.microsoft.com/office/drawing/2017/decorative" val="1"/>
              </a:ext>
            </a:extLst>
          </p:cNvPr>
          <p:cNvSpPr txBox="1"/>
          <p:nvPr/>
        </p:nvSpPr>
        <p:spPr>
          <a:xfrm>
            <a:off x="4270881" y="2885909"/>
            <a:ext cx="22016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Single</a:t>
            </a:r>
            <a:br>
              <a:rPr kumimoji="0" lang="en-US" sz="1200" b="0"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br>
            <a:r>
              <a:rPr kumimoji="0" lang="en-US" sz="1200" b="0"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database </a:t>
            </a:r>
          </a:p>
        </p:txBody>
      </p:sp>
      <p:sp>
        <p:nvSpPr>
          <p:cNvPr id="119" name="TextBox 118">
            <a:extLst>
              <a:ext uri="{FF2B5EF4-FFF2-40B4-BE49-F238E27FC236}">
                <a16:creationId xmlns:a16="http://schemas.microsoft.com/office/drawing/2014/main" id="{F161D3F8-0F14-47AD-90EA-19E1630F0B08}"/>
              </a:ext>
              <a:ext uri="{C183D7F6-B498-43B3-948B-1728B52AA6E4}">
                <adec:decorative xmlns:adec="http://schemas.microsoft.com/office/drawing/2017/decorative" val="1"/>
              </a:ext>
            </a:extLst>
          </p:cNvPr>
          <p:cNvSpPr txBox="1"/>
          <p:nvPr/>
        </p:nvSpPr>
        <p:spPr>
          <a:xfrm>
            <a:off x="4700092" y="1381414"/>
            <a:ext cx="1380470" cy="7386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Optimize price-perf for intermittent and unpredictable workloads</a:t>
            </a:r>
          </a:p>
        </p:txBody>
      </p:sp>
      <p:cxnSp>
        <p:nvCxnSpPr>
          <p:cNvPr id="56" name="Connector: Elbow 55">
            <a:extLst>
              <a:ext uri="{FF2B5EF4-FFF2-40B4-BE49-F238E27FC236}">
                <a16:creationId xmlns:a16="http://schemas.microsoft.com/office/drawing/2014/main" id="{2BAA4590-601C-41BA-ABD7-AD405721F6EC}"/>
              </a:ext>
              <a:ext uri="{C183D7F6-B498-43B3-948B-1728B52AA6E4}">
                <adec:decorative xmlns:adec="http://schemas.microsoft.com/office/drawing/2017/decorative" val="1"/>
              </a:ext>
            </a:extLst>
          </p:cNvPr>
          <p:cNvCxnSpPr>
            <a:cxnSpLocks/>
            <a:endCxn id="117" idx="0"/>
          </p:cNvCxnSpPr>
          <p:nvPr/>
        </p:nvCxnSpPr>
        <p:spPr>
          <a:xfrm rot="5400000">
            <a:off x="5197332" y="3645977"/>
            <a:ext cx="348729" cy="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0CCA8D3-0E71-41CC-BA22-D336316D5E92}"/>
              </a:ext>
              <a:ext uri="{C183D7F6-B498-43B3-948B-1728B52AA6E4}">
                <adec:decorative xmlns:adec="http://schemas.microsoft.com/office/drawing/2017/decorative" val="1"/>
              </a:ext>
            </a:extLst>
          </p:cNvPr>
          <p:cNvCxnSpPr>
            <a:cxnSpLocks/>
            <a:stCxn id="11" idx="2"/>
            <a:endCxn id="31" idx="0"/>
          </p:cNvCxnSpPr>
          <p:nvPr/>
        </p:nvCxnSpPr>
        <p:spPr>
          <a:xfrm rot="5400000">
            <a:off x="3465621" y="3491611"/>
            <a:ext cx="658366" cy="2834"/>
          </a:xfrm>
          <a:prstGeom prst="bentConnector3">
            <a:avLst>
              <a:gd name="adj1" fmla="val 5000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5" name="Graphic 104">
            <a:extLst>
              <a:ext uri="{FF2B5EF4-FFF2-40B4-BE49-F238E27FC236}">
                <a16:creationId xmlns:a16="http://schemas.microsoft.com/office/drawing/2014/main" id="{8DA9380B-A902-4F12-86D6-DDFE60E3AB8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779060" y="2233658"/>
            <a:ext cx="656341" cy="656341"/>
          </a:xfrm>
          <a:prstGeom prst="rect">
            <a:avLst/>
          </a:prstGeom>
        </p:spPr>
      </p:pic>
      <p:pic>
        <p:nvPicPr>
          <p:cNvPr id="121" name="Graphic 120">
            <a:extLst>
              <a:ext uri="{FF2B5EF4-FFF2-40B4-BE49-F238E27FC236}">
                <a16:creationId xmlns:a16="http://schemas.microsoft.com/office/drawing/2014/main" id="{B7BE334C-79FC-42B1-81E6-78F5889FFE1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49338" y="2206713"/>
            <a:ext cx="658368" cy="658368"/>
          </a:xfrm>
          <a:prstGeom prst="rect">
            <a:avLst/>
          </a:prstGeom>
        </p:spPr>
      </p:pic>
      <p:pic>
        <p:nvPicPr>
          <p:cNvPr id="122" name="Graphic 121">
            <a:extLst>
              <a:ext uri="{FF2B5EF4-FFF2-40B4-BE49-F238E27FC236}">
                <a16:creationId xmlns:a16="http://schemas.microsoft.com/office/drawing/2014/main" id="{243E65E5-6A19-462B-89BC-81A9E67346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96132" y="2209338"/>
            <a:ext cx="658368" cy="658368"/>
          </a:xfrm>
          <a:prstGeom prst="rect">
            <a:avLst/>
          </a:prstGeom>
        </p:spPr>
      </p:pic>
      <p:pic>
        <p:nvPicPr>
          <p:cNvPr id="123" name="Graphic 122">
            <a:extLst>
              <a:ext uri="{FF2B5EF4-FFF2-40B4-BE49-F238E27FC236}">
                <a16:creationId xmlns:a16="http://schemas.microsoft.com/office/drawing/2014/main" id="{F52D0F00-2FE2-4445-8ECD-132CCF99F39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42926" y="2171324"/>
            <a:ext cx="658368" cy="658368"/>
          </a:xfrm>
          <a:prstGeom prst="rect">
            <a:avLst/>
          </a:prstGeom>
        </p:spPr>
      </p:pic>
      <p:grpSp>
        <p:nvGrpSpPr>
          <p:cNvPr id="124" name="Group 123">
            <a:extLst>
              <a:ext uri="{FF2B5EF4-FFF2-40B4-BE49-F238E27FC236}">
                <a16:creationId xmlns:a16="http://schemas.microsoft.com/office/drawing/2014/main" id="{BFC7059E-1D78-4E3D-90A8-A3B0B6D73125}"/>
              </a:ext>
              <a:ext uri="{C183D7F6-B498-43B3-948B-1728B52AA6E4}">
                <adec:decorative xmlns:adec="http://schemas.microsoft.com/office/drawing/2017/decorative" val="1"/>
              </a:ext>
            </a:extLst>
          </p:cNvPr>
          <p:cNvGrpSpPr/>
          <p:nvPr/>
        </p:nvGrpSpPr>
        <p:grpSpPr>
          <a:xfrm>
            <a:off x="5030520" y="2233658"/>
            <a:ext cx="658368" cy="658368"/>
            <a:chOff x="1429135" y="3330970"/>
            <a:chExt cx="658368" cy="658368"/>
          </a:xfrm>
        </p:grpSpPr>
        <p:grpSp>
          <p:nvGrpSpPr>
            <p:cNvPr id="125" name="Group 124">
              <a:extLst>
                <a:ext uri="{FF2B5EF4-FFF2-40B4-BE49-F238E27FC236}">
                  <a16:creationId xmlns:a16="http://schemas.microsoft.com/office/drawing/2014/main" id="{18013A5B-0839-4BDE-90B1-5630C4BEC221}"/>
                </a:ext>
              </a:extLst>
            </p:cNvPr>
            <p:cNvGrpSpPr/>
            <p:nvPr/>
          </p:nvGrpSpPr>
          <p:grpSpPr>
            <a:xfrm>
              <a:off x="1429135" y="3330970"/>
              <a:ext cx="658368" cy="658368"/>
              <a:chOff x="1429421" y="3330970"/>
              <a:chExt cx="658368" cy="658368"/>
            </a:xfrm>
          </p:grpSpPr>
          <p:pic>
            <p:nvPicPr>
              <p:cNvPr id="127" name="Graphic 126">
                <a:extLst>
                  <a:ext uri="{FF2B5EF4-FFF2-40B4-BE49-F238E27FC236}">
                    <a16:creationId xmlns:a16="http://schemas.microsoft.com/office/drawing/2014/main" id="{802E3133-8574-4276-9EFC-A7B6061B3942}"/>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29421" y="3330970"/>
                <a:ext cx="658368" cy="658368"/>
              </a:xfrm>
              <a:prstGeom prst="rect">
                <a:avLst/>
              </a:prstGeom>
            </p:spPr>
          </p:pic>
          <p:pic>
            <p:nvPicPr>
              <p:cNvPr id="128" name="Graphic 127">
                <a:extLst>
                  <a:ext uri="{FF2B5EF4-FFF2-40B4-BE49-F238E27FC236}">
                    <a16:creationId xmlns:a16="http://schemas.microsoft.com/office/drawing/2014/main" id="{DAA3FE91-58CA-4E3A-874C-5A6CF8461398}"/>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3845" b="14581"/>
              <a:stretch/>
            </p:blipFill>
            <p:spPr>
              <a:xfrm>
                <a:off x="1429421" y="3625080"/>
                <a:ext cx="658368" cy="76200"/>
              </a:xfrm>
              <a:prstGeom prst="rect">
                <a:avLst/>
              </a:prstGeom>
            </p:spPr>
          </p:pic>
          <p:pic>
            <p:nvPicPr>
              <p:cNvPr id="129" name="Graphic 128">
                <a:extLst>
                  <a:ext uri="{FF2B5EF4-FFF2-40B4-BE49-F238E27FC236}">
                    <a16:creationId xmlns:a16="http://schemas.microsoft.com/office/drawing/2014/main" id="{A795FA55-94EF-47DB-8755-962BE8D8EE9A}"/>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3845" b="14581"/>
              <a:stretch/>
            </p:blipFill>
            <p:spPr>
              <a:xfrm>
                <a:off x="1429421" y="3698083"/>
                <a:ext cx="658368" cy="76200"/>
              </a:xfrm>
              <a:prstGeom prst="rect">
                <a:avLst/>
              </a:prstGeom>
            </p:spPr>
          </p:pic>
          <p:pic>
            <p:nvPicPr>
              <p:cNvPr id="130" name="Graphic 129">
                <a:extLst>
                  <a:ext uri="{FF2B5EF4-FFF2-40B4-BE49-F238E27FC236}">
                    <a16:creationId xmlns:a16="http://schemas.microsoft.com/office/drawing/2014/main" id="{0C35E47E-F5E5-46C5-9900-E357E3B8C232}"/>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3845" b="14581"/>
              <a:stretch/>
            </p:blipFill>
            <p:spPr>
              <a:xfrm>
                <a:off x="1429421" y="3767510"/>
                <a:ext cx="658368" cy="76200"/>
              </a:xfrm>
              <a:prstGeom prst="rect">
                <a:avLst/>
              </a:prstGeom>
            </p:spPr>
          </p:pic>
        </p:grpSp>
        <p:pic>
          <p:nvPicPr>
            <p:cNvPr id="126" name="Graphic 125">
              <a:extLst>
                <a:ext uri="{FF2B5EF4-FFF2-40B4-BE49-F238E27FC236}">
                  <a16:creationId xmlns:a16="http://schemas.microsoft.com/office/drawing/2014/main" id="{237BB741-AF2B-405B-BC13-8255C488A369}"/>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3845" b="14581"/>
            <a:stretch/>
          </p:blipFill>
          <p:spPr>
            <a:xfrm>
              <a:off x="1429135" y="3580772"/>
              <a:ext cx="658368" cy="76200"/>
            </a:xfrm>
            <a:prstGeom prst="rect">
              <a:avLst/>
            </a:prstGeom>
          </p:spPr>
        </p:pic>
      </p:grpSp>
      <p:grpSp>
        <p:nvGrpSpPr>
          <p:cNvPr id="131" name="Group 130">
            <a:extLst>
              <a:ext uri="{FF2B5EF4-FFF2-40B4-BE49-F238E27FC236}">
                <a16:creationId xmlns:a16="http://schemas.microsoft.com/office/drawing/2014/main" id="{7B6445CF-837C-4914-9C69-BAF9E418117F}"/>
              </a:ext>
              <a:ext uri="{C183D7F6-B498-43B3-948B-1728B52AA6E4}">
                <adec:decorative xmlns:adec="http://schemas.microsoft.com/office/drawing/2017/decorative" val="1"/>
              </a:ext>
            </a:extLst>
          </p:cNvPr>
          <p:cNvGrpSpPr/>
          <p:nvPr/>
        </p:nvGrpSpPr>
        <p:grpSpPr>
          <a:xfrm>
            <a:off x="3473803" y="2226609"/>
            <a:ext cx="658368" cy="658368"/>
            <a:chOff x="1429135" y="3330970"/>
            <a:chExt cx="658368" cy="658368"/>
          </a:xfrm>
        </p:grpSpPr>
        <p:grpSp>
          <p:nvGrpSpPr>
            <p:cNvPr id="132" name="Group 131">
              <a:extLst>
                <a:ext uri="{FF2B5EF4-FFF2-40B4-BE49-F238E27FC236}">
                  <a16:creationId xmlns:a16="http://schemas.microsoft.com/office/drawing/2014/main" id="{26D4C319-0D6F-42D2-8463-EB6DAF4932AA}"/>
                </a:ext>
              </a:extLst>
            </p:cNvPr>
            <p:cNvGrpSpPr/>
            <p:nvPr/>
          </p:nvGrpSpPr>
          <p:grpSpPr>
            <a:xfrm>
              <a:off x="1429135" y="3330970"/>
              <a:ext cx="658368" cy="658368"/>
              <a:chOff x="1429421" y="3330970"/>
              <a:chExt cx="658368" cy="658368"/>
            </a:xfrm>
          </p:grpSpPr>
          <p:pic>
            <p:nvPicPr>
              <p:cNvPr id="134" name="Graphic 133">
                <a:extLst>
                  <a:ext uri="{FF2B5EF4-FFF2-40B4-BE49-F238E27FC236}">
                    <a16:creationId xmlns:a16="http://schemas.microsoft.com/office/drawing/2014/main" id="{6C91D407-A767-43F5-89AF-195038359A5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29421" y="3330970"/>
                <a:ext cx="658368" cy="658368"/>
              </a:xfrm>
              <a:prstGeom prst="rect">
                <a:avLst/>
              </a:prstGeom>
            </p:spPr>
          </p:pic>
          <p:pic>
            <p:nvPicPr>
              <p:cNvPr id="135" name="Graphic 134">
                <a:extLst>
                  <a:ext uri="{FF2B5EF4-FFF2-40B4-BE49-F238E27FC236}">
                    <a16:creationId xmlns:a16="http://schemas.microsoft.com/office/drawing/2014/main" id="{DA18B5B3-784F-41C2-BAE2-DE5B8EE13595}"/>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3845" b="14581"/>
              <a:stretch/>
            </p:blipFill>
            <p:spPr>
              <a:xfrm>
                <a:off x="1429421" y="3625080"/>
                <a:ext cx="658368" cy="76200"/>
              </a:xfrm>
              <a:prstGeom prst="rect">
                <a:avLst/>
              </a:prstGeom>
            </p:spPr>
          </p:pic>
          <p:pic>
            <p:nvPicPr>
              <p:cNvPr id="136" name="Graphic 135">
                <a:extLst>
                  <a:ext uri="{FF2B5EF4-FFF2-40B4-BE49-F238E27FC236}">
                    <a16:creationId xmlns:a16="http://schemas.microsoft.com/office/drawing/2014/main" id="{184A65CA-AA3F-4433-B81E-ABE6C48DEDD1}"/>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3845" b="14581"/>
              <a:stretch/>
            </p:blipFill>
            <p:spPr>
              <a:xfrm>
                <a:off x="1429421" y="3698083"/>
                <a:ext cx="658368" cy="76200"/>
              </a:xfrm>
              <a:prstGeom prst="rect">
                <a:avLst/>
              </a:prstGeom>
            </p:spPr>
          </p:pic>
          <p:pic>
            <p:nvPicPr>
              <p:cNvPr id="137" name="Graphic 136">
                <a:extLst>
                  <a:ext uri="{FF2B5EF4-FFF2-40B4-BE49-F238E27FC236}">
                    <a16:creationId xmlns:a16="http://schemas.microsoft.com/office/drawing/2014/main" id="{0BD903D3-0262-483C-86BA-59A1041CBC48}"/>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3845" b="14581"/>
              <a:stretch/>
            </p:blipFill>
            <p:spPr>
              <a:xfrm>
                <a:off x="1429421" y="3767510"/>
                <a:ext cx="658368" cy="76200"/>
              </a:xfrm>
              <a:prstGeom prst="rect">
                <a:avLst/>
              </a:prstGeom>
            </p:spPr>
          </p:pic>
        </p:grpSp>
        <p:pic>
          <p:nvPicPr>
            <p:cNvPr id="133" name="Graphic 132">
              <a:extLst>
                <a:ext uri="{FF2B5EF4-FFF2-40B4-BE49-F238E27FC236}">
                  <a16:creationId xmlns:a16="http://schemas.microsoft.com/office/drawing/2014/main" id="{0A6F5F30-C7E3-4B1F-AAEE-AB00436CB9D3}"/>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3845" b="14581"/>
            <a:stretch/>
          </p:blipFill>
          <p:spPr>
            <a:xfrm>
              <a:off x="1429135" y="3580772"/>
              <a:ext cx="658368" cy="76200"/>
            </a:xfrm>
            <a:prstGeom prst="rect">
              <a:avLst/>
            </a:prstGeom>
          </p:spPr>
        </p:pic>
      </p:grpSp>
      <p:sp>
        <p:nvSpPr>
          <p:cNvPr id="4" name="Content Placeholder 3">
            <a:extLst>
              <a:ext uri="{FF2B5EF4-FFF2-40B4-BE49-F238E27FC236}">
                <a16:creationId xmlns:a16="http://schemas.microsoft.com/office/drawing/2014/main" id="{F843483F-1ED3-402E-BCE5-6D2850FFCDF1}"/>
              </a:ext>
            </a:extLst>
          </p:cNvPr>
          <p:cNvSpPr>
            <a:spLocks noGrp="1"/>
          </p:cNvSpPr>
          <p:nvPr>
            <p:ph sz="quarter" idx="10"/>
          </p:nvPr>
        </p:nvSpPr>
        <p:spPr>
          <a:xfrm>
            <a:off x="1647016" y="5957221"/>
            <a:ext cx="4608219" cy="215444"/>
          </a:xfrm>
        </p:spPr>
        <p:txBody>
          <a:bodyPr/>
          <a:lstStyle/>
          <a:p>
            <a:pPr marL="0" lvl="0" indent="0" defTabSz="914400">
              <a:spcBef>
                <a:spcPts val="0"/>
              </a:spcBef>
              <a:buSzTx/>
              <a:buNone/>
            </a:pPr>
            <a:r>
              <a:rPr lang="en-US" sz="1400" dirty="0">
                <a:gradFill>
                  <a:gsLst>
                    <a:gs pos="2917">
                      <a:prstClr val="black"/>
                    </a:gs>
                    <a:gs pos="30000">
                      <a:prstClr val="black"/>
                    </a:gs>
                  </a:gsLst>
                  <a:lin ang="5400000" scaled="0"/>
                </a:gradFill>
                <a:latin typeface="Segoe UI"/>
                <a:cs typeface="Segoe UI"/>
              </a:rPr>
              <a:t>Note:</a:t>
            </a:r>
            <a:r>
              <a:rPr lang="en-US" sz="1400" spc="400" dirty="0">
                <a:gradFill>
                  <a:gsLst>
                    <a:gs pos="2917">
                      <a:prstClr val="black"/>
                    </a:gs>
                    <a:gs pos="30000">
                      <a:prstClr val="black"/>
                    </a:gs>
                  </a:gsLst>
                  <a:lin ang="5400000" scaled="0"/>
                </a:gradFill>
                <a:latin typeface="Segoe UI"/>
                <a:cs typeface="Segoe UI"/>
              </a:rPr>
              <a:t> </a:t>
            </a:r>
            <a:r>
              <a:rPr lang="en-US" sz="1400" dirty="0">
                <a:gradFill>
                  <a:gsLst>
                    <a:gs pos="2917">
                      <a:prstClr val="black"/>
                    </a:gs>
                    <a:gs pos="30000">
                      <a:prstClr val="black"/>
                    </a:gs>
                  </a:gsLst>
                  <a:lin ang="5400000" scaled="0"/>
                </a:gradFill>
                <a:latin typeface="Segoe UI"/>
                <a:cs typeface="Segoe UI"/>
              </a:rPr>
              <a:t>Support IoT edge scenarios with Azure SQL Edge </a:t>
            </a:r>
          </a:p>
        </p:txBody>
      </p:sp>
    </p:spTree>
    <p:extLst>
      <p:ext uri="{BB962C8B-B14F-4D97-AF65-F5344CB8AC3E}">
        <p14:creationId xmlns:p14="http://schemas.microsoft.com/office/powerpoint/2010/main" val="242897678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CA482-2A7C-4B4B-9B58-D81B9AFC09D8}"/>
              </a:ext>
            </a:extLst>
          </p:cNvPr>
          <p:cNvSpPr>
            <a:spLocks noGrp="1"/>
          </p:cNvSpPr>
          <p:nvPr>
            <p:ph type="title"/>
          </p:nvPr>
        </p:nvSpPr>
        <p:spPr>
          <a:xfrm>
            <a:off x="588263" y="457200"/>
            <a:ext cx="5260446" cy="553998"/>
          </a:xfrm>
        </p:spPr>
        <p:txBody>
          <a:bodyPr/>
          <a:lstStyle/>
          <a:p>
            <a:r>
              <a:rPr lang="en-US" dirty="0"/>
              <a:t>Azure SQL managed databases take your workloads and apps to the next level </a:t>
            </a:r>
          </a:p>
        </p:txBody>
      </p:sp>
      <p:grpSp>
        <p:nvGrpSpPr>
          <p:cNvPr id="5" name="Group 94">
            <a:extLst>
              <a:ext uri="{FF2B5EF4-FFF2-40B4-BE49-F238E27FC236}">
                <a16:creationId xmlns:a16="http://schemas.microsoft.com/office/drawing/2014/main" id="{74BF0DF7-EBE1-4608-92EB-47FF2204FC99}"/>
              </a:ext>
              <a:ext uri="{C183D7F6-B498-43B3-948B-1728B52AA6E4}">
                <adec:decorative xmlns:adec="http://schemas.microsoft.com/office/drawing/2017/decorative" val="1"/>
              </a:ext>
            </a:extLst>
          </p:cNvPr>
          <p:cNvGrpSpPr>
            <a:grpSpLocks noChangeAspect="1"/>
          </p:cNvGrpSpPr>
          <p:nvPr/>
        </p:nvGrpSpPr>
        <p:grpSpPr bwMode="auto">
          <a:xfrm>
            <a:off x="601980" y="2987735"/>
            <a:ext cx="232043" cy="232043"/>
            <a:chOff x="2812" y="2781"/>
            <a:chExt cx="312" cy="312"/>
          </a:xfrm>
        </p:grpSpPr>
        <p:sp>
          <p:nvSpPr>
            <p:cNvPr id="6" name="Freeform 95">
              <a:extLst>
                <a:ext uri="{FF2B5EF4-FFF2-40B4-BE49-F238E27FC236}">
                  <a16:creationId xmlns:a16="http://schemas.microsoft.com/office/drawing/2014/main" id="{1303CED8-1243-4AEB-BE38-C721F6DDCA12}"/>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96">
              <a:extLst>
                <a:ext uri="{FF2B5EF4-FFF2-40B4-BE49-F238E27FC236}">
                  <a16:creationId xmlns:a16="http://schemas.microsoft.com/office/drawing/2014/main" id="{DF4E656D-C916-4D60-A1CA-2A403CEA291D}"/>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97">
              <a:extLst>
                <a:ext uri="{FF2B5EF4-FFF2-40B4-BE49-F238E27FC236}">
                  <a16:creationId xmlns:a16="http://schemas.microsoft.com/office/drawing/2014/main" id="{B1C5A701-68CD-4869-B6D1-A93441E2FC65}"/>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6" name="Text Placeholder 85">
            <a:extLst>
              <a:ext uri="{FF2B5EF4-FFF2-40B4-BE49-F238E27FC236}">
                <a16:creationId xmlns:a16="http://schemas.microsoft.com/office/drawing/2014/main" id="{D9DD9FFA-12E8-4045-896A-CB842054D723}"/>
              </a:ext>
            </a:extLst>
          </p:cNvPr>
          <p:cNvSpPr>
            <a:spLocks noGrp="1"/>
          </p:cNvSpPr>
          <p:nvPr>
            <p:ph type="body" sz="quarter" idx="10"/>
          </p:nvPr>
        </p:nvSpPr>
        <p:spPr>
          <a:xfrm>
            <a:off x="989893" y="2967183"/>
            <a:ext cx="3697001" cy="246221"/>
          </a:xfrm>
        </p:spPr>
        <p:txBody>
          <a:bodyPr/>
          <a:lstStyle/>
          <a:p>
            <a:pPr lvl="0" defTabSz="914400">
              <a:spcBef>
                <a:spcPts val="1200"/>
              </a:spcBef>
              <a:buSzTx/>
              <a:defRPr/>
            </a:pPr>
            <a:r>
              <a:rPr lang="en-US" sz="1600" b="1" dirty="0">
                <a:solidFill>
                  <a:prstClr val="black"/>
                </a:solidFill>
                <a:latin typeface="Segoe UI" panose="020B0502040204020203" pitchFamily="34" charset="0"/>
                <a:cs typeface="Segoe UI" panose="020B0502040204020203" pitchFamily="34" charset="0"/>
              </a:rPr>
              <a:t>Streamlined app modernization </a:t>
            </a:r>
          </a:p>
        </p:txBody>
      </p:sp>
      <p:grpSp>
        <p:nvGrpSpPr>
          <p:cNvPr id="9" name="Group 94">
            <a:extLst>
              <a:ext uri="{FF2B5EF4-FFF2-40B4-BE49-F238E27FC236}">
                <a16:creationId xmlns:a16="http://schemas.microsoft.com/office/drawing/2014/main" id="{2B308098-74DA-41D9-804C-4AC6BB8F431C}"/>
              </a:ext>
              <a:ext uri="{C183D7F6-B498-43B3-948B-1728B52AA6E4}">
                <adec:decorative xmlns:adec="http://schemas.microsoft.com/office/drawing/2017/decorative" val="1"/>
              </a:ext>
            </a:extLst>
          </p:cNvPr>
          <p:cNvGrpSpPr>
            <a:grpSpLocks noChangeAspect="1"/>
          </p:cNvGrpSpPr>
          <p:nvPr/>
        </p:nvGrpSpPr>
        <p:grpSpPr bwMode="auto">
          <a:xfrm>
            <a:off x="591214" y="3415656"/>
            <a:ext cx="232043" cy="232043"/>
            <a:chOff x="2812" y="2781"/>
            <a:chExt cx="312" cy="312"/>
          </a:xfrm>
        </p:grpSpPr>
        <p:sp>
          <p:nvSpPr>
            <p:cNvPr id="10" name="Freeform 95">
              <a:extLst>
                <a:ext uri="{FF2B5EF4-FFF2-40B4-BE49-F238E27FC236}">
                  <a16:creationId xmlns:a16="http://schemas.microsoft.com/office/drawing/2014/main" id="{4DCD2D6F-AED4-465B-89AF-2ADB734FE97C}"/>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96">
              <a:extLst>
                <a:ext uri="{FF2B5EF4-FFF2-40B4-BE49-F238E27FC236}">
                  <a16:creationId xmlns:a16="http://schemas.microsoft.com/office/drawing/2014/main" id="{A03FF842-C65A-4E0E-9E90-F2C3FE9DE04F}"/>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97">
              <a:extLst>
                <a:ext uri="{FF2B5EF4-FFF2-40B4-BE49-F238E27FC236}">
                  <a16:creationId xmlns:a16="http://schemas.microsoft.com/office/drawing/2014/main" id="{A3EC057F-DFD4-4D9C-847E-D229F83F865F}"/>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7" name="Content Placeholder 86">
            <a:extLst>
              <a:ext uri="{FF2B5EF4-FFF2-40B4-BE49-F238E27FC236}">
                <a16:creationId xmlns:a16="http://schemas.microsoft.com/office/drawing/2014/main" id="{769F2852-E11B-4239-B938-9539CECC2E69}"/>
              </a:ext>
            </a:extLst>
          </p:cNvPr>
          <p:cNvSpPr>
            <a:spLocks noGrp="1"/>
          </p:cNvSpPr>
          <p:nvPr>
            <p:ph sz="quarter" idx="11"/>
          </p:nvPr>
        </p:nvSpPr>
        <p:spPr>
          <a:xfrm>
            <a:off x="989893" y="3373354"/>
            <a:ext cx="4190330" cy="246221"/>
          </a:xfrm>
        </p:spPr>
        <p:txBody>
          <a:bodyPr/>
          <a:lstStyle/>
          <a:p>
            <a:pPr marL="0" lvl="0" indent="0" defTabSz="914400">
              <a:spcBef>
                <a:spcPts val="1200"/>
              </a:spcBef>
              <a:buSzTx/>
              <a:buNone/>
              <a:defRPr/>
            </a:pPr>
            <a:r>
              <a:rPr lang="en-US" sz="1600" b="1" dirty="0">
                <a:solidFill>
                  <a:prstClr val="black"/>
                </a:solidFill>
                <a:latin typeface="Segoe UI" panose="020B0502040204020203" pitchFamily="34" charset="0"/>
                <a:cs typeface="Segoe UI" panose="020B0502040204020203" pitchFamily="34" charset="0"/>
              </a:rPr>
              <a:t>Hyperscale demanding workloads</a:t>
            </a:r>
          </a:p>
        </p:txBody>
      </p:sp>
      <p:grpSp>
        <p:nvGrpSpPr>
          <p:cNvPr id="13" name="Group 94">
            <a:extLst>
              <a:ext uri="{FF2B5EF4-FFF2-40B4-BE49-F238E27FC236}">
                <a16:creationId xmlns:a16="http://schemas.microsoft.com/office/drawing/2014/main" id="{0142F943-D422-4475-835A-FC375820DB20}"/>
              </a:ext>
              <a:ext uri="{C183D7F6-B498-43B3-948B-1728B52AA6E4}">
                <adec:decorative xmlns:adec="http://schemas.microsoft.com/office/drawing/2017/decorative" val="1"/>
              </a:ext>
            </a:extLst>
          </p:cNvPr>
          <p:cNvGrpSpPr>
            <a:grpSpLocks noChangeAspect="1"/>
          </p:cNvGrpSpPr>
          <p:nvPr/>
        </p:nvGrpSpPr>
        <p:grpSpPr bwMode="auto">
          <a:xfrm>
            <a:off x="591214" y="3843577"/>
            <a:ext cx="232043" cy="232043"/>
            <a:chOff x="2812" y="2781"/>
            <a:chExt cx="312" cy="312"/>
          </a:xfrm>
        </p:grpSpPr>
        <p:sp>
          <p:nvSpPr>
            <p:cNvPr id="14" name="Freeform 95">
              <a:extLst>
                <a:ext uri="{FF2B5EF4-FFF2-40B4-BE49-F238E27FC236}">
                  <a16:creationId xmlns:a16="http://schemas.microsoft.com/office/drawing/2014/main" id="{0695060B-D480-4970-B81E-8742D021700C}"/>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96">
              <a:extLst>
                <a:ext uri="{FF2B5EF4-FFF2-40B4-BE49-F238E27FC236}">
                  <a16:creationId xmlns:a16="http://schemas.microsoft.com/office/drawing/2014/main" id="{F2C1F238-7335-4275-9062-4D14B35639FB}"/>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97">
              <a:extLst>
                <a:ext uri="{FF2B5EF4-FFF2-40B4-BE49-F238E27FC236}">
                  <a16:creationId xmlns:a16="http://schemas.microsoft.com/office/drawing/2014/main" id="{9C23FF5F-F87C-40FA-981D-8B7B36637CBB}"/>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8" name="Content Placeholder 107">
            <a:extLst>
              <a:ext uri="{FF2B5EF4-FFF2-40B4-BE49-F238E27FC236}">
                <a16:creationId xmlns:a16="http://schemas.microsoft.com/office/drawing/2014/main" id="{9D69FB08-EF3A-49C0-B802-B181FDB95F04}"/>
              </a:ext>
            </a:extLst>
          </p:cNvPr>
          <p:cNvSpPr>
            <a:spLocks noGrp="1"/>
          </p:cNvSpPr>
          <p:nvPr>
            <p:ph sz="quarter" idx="12"/>
          </p:nvPr>
        </p:nvSpPr>
        <p:spPr>
          <a:xfrm>
            <a:off x="985181" y="3812554"/>
            <a:ext cx="5710832" cy="246221"/>
          </a:xfrm>
        </p:spPr>
        <p:txBody>
          <a:bodyPr/>
          <a:lstStyle/>
          <a:p>
            <a:pPr marL="0" lvl="0" indent="0" defTabSz="914400">
              <a:spcBef>
                <a:spcPts val="1200"/>
              </a:spcBef>
              <a:buSzTx/>
              <a:buNone/>
              <a:defRPr/>
            </a:pPr>
            <a:r>
              <a:rPr lang="en-US" sz="1600" b="1" dirty="0">
                <a:solidFill>
                  <a:prstClr val="black"/>
                </a:solidFill>
                <a:latin typeface="Segoe UI" panose="020B0502040204020203" pitchFamily="34" charset="0"/>
                <a:cs typeface="Segoe UI" panose="020B0502040204020203" pitchFamily="34" charset="0"/>
              </a:rPr>
              <a:t>Optimize price-performance with serverless compute</a:t>
            </a:r>
          </a:p>
        </p:txBody>
      </p:sp>
      <p:grpSp>
        <p:nvGrpSpPr>
          <p:cNvPr id="17" name="Group 94">
            <a:extLst>
              <a:ext uri="{FF2B5EF4-FFF2-40B4-BE49-F238E27FC236}">
                <a16:creationId xmlns:a16="http://schemas.microsoft.com/office/drawing/2014/main" id="{8E761598-42D9-46A7-A057-0E90F94AD0D2}"/>
              </a:ext>
              <a:ext uri="{C183D7F6-B498-43B3-948B-1728B52AA6E4}">
                <adec:decorative xmlns:adec="http://schemas.microsoft.com/office/drawing/2017/decorative" val="1"/>
              </a:ext>
            </a:extLst>
          </p:cNvPr>
          <p:cNvGrpSpPr>
            <a:grpSpLocks noChangeAspect="1"/>
          </p:cNvGrpSpPr>
          <p:nvPr/>
        </p:nvGrpSpPr>
        <p:grpSpPr bwMode="auto">
          <a:xfrm>
            <a:off x="588263" y="4271499"/>
            <a:ext cx="232043" cy="232043"/>
            <a:chOff x="2812" y="2781"/>
            <a:chExt cx="312" cy="312"/>
          </a:xfrm>
        </p:grpSpPr>
        <p:sp>
          <p:nvSpPr>
            <p:cNvPr id="18" name="Freeform 95">
              <a:extLst>
                <a:ext uri="{FF2B5EF4-FFF2-40B4-BE49-F238E27FC236}">
                  <a16:creationId xmlns:a16="http://schemas.microsoft.com/office/drawing/2014/main" id="{65A6EE23-3304-4F02-9A8F-BB3421054144}"/>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96">
              <a:extLst>
                <a:ext uri="{FF2B5EF4-FFF2-40B4-BE49-F238E27FC236}">
                  <a16:creationId xmlns:a16="http://schemas.microsoft.com/office/drawing/2014/main" id="{E26A2CC3-07CD-4811-B13D-F8C95F490803}"/>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97">
              <a:extLst>
                <a:ext uri="{FF2B5EF4-FFF2-40B4-BE49-F238E27FC236}">
                  <a16:creationId xmlns:a16="http://schemas.microsoft.com/office/drawing/2014/main" id="{510A0BA9-1E9D-4B59-82BC-082634B60306}"/>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5" name="Content Placeholder 124">
            <a:extLst>
              <a:ext uri="{FF2B5EF4-FFF2-40B4-BE49-F238E27FC236}">
                <a16:creationId xmlns:a16="http://schemas.microsoft.com/office/drawing/2014/main" id="{0C891CE5-CE4D-49B9-8378-4CE4D3945E07}"/>
              </a:ext>
            </a:extLst>
          </p:cNvPr>
          <p:cNvSpPr>
            <a:spLocks noGrp="1"/>
          </p:cNvSpPr>
          <p:nvPr>
            <p:ph sz="quarter" idx="13"/>
          </p:nvPr>
        </p:nvSpPr>
        <p:spPr>
          <a:xfrm>
            <a:off x="989832" y="4246170"/>
            <a:ext cx="5018189" cy="246221"/>
          </a:xfrm>
        </p:spPr>
        <p:txBody>
          <a:bodyPr/>
          <a:lstStyle/>
          <a:p>
            <a:pPr marL="0" lvl="0" indent="0" defTabSz="914400">
              <a:spcBef>
                <a:spcPts val="1200"/>
              </a:spcBef>
              <a:buSzTx/>
              <a:buNone/>
              <a:defRPr/>
            </a:pPr>
            <a:r>
              <a:rPr lang="en-US" sz="1600" b="1" dirty="0">
                <a:solidFill>
                  <a:prstClr val="black"/>
                </a:solidFill>
                <a:latin typeface="Segoe UI" panose="020B0502040204020203" pitchFamily="34" charset="0"/>
                <a:cs typeface="Segoe UI" panose="020B0502040204020203" pitchFamily="34" charset="0"/>
              </a:rPr>
              <a:t>Save with the best total cost of ownership</a:t>
            </a:r>
          </a:p>
        </p:txBody>
      </p:sp>
      <p:grpSp>
        <p:nvGrpSpPr>
          <p:cNvPr id="126" name="Group 125">
            <a:extLst>
              <a:ext uri="{FF2B5EF4-FFF2-40B4-BE49-F238E27FC236}">
                <a16:creationId xmlns:a16="http://schemas.microsoft.com/office/drawing/2014/main" id="{9AD6D626-8814-46EF-9C49-D07AB159EAC6}"/>
              </a:ext>
              <a:ext uri="{C183D7F6-B498-43B3-948B-1728B52AA6E4}">
                <adec:decorative xmlns:adec="http://schemas.microsoft.com/office/drawing/2017/decorative" val="1"/>
              </a:ext>
            </a:extLst>
          </p:cNvPr>
          <p:cNvGrpSpPr/>
          <p:nvPr/>
        </p:nvGrpSpPr>
        <p:grpSpPr>
          <a:xfrm>
            <a:off x="4602899" y="1492352"/>
            <a:ext cx="7322613" cy="4661450"/>
            <a:chOff x="3912786" y="1578616"/>
            <a:chExt cx="7322613" cy="4661450"/>
          </a:xfrm>
        </p:grpSpPr>
        <p:grpSp>
          <p:nvGrpSpPr>
            <p:cNvPr id="21" name="Group 20">
              <a:extLst>
                <a:ext uri="{FF2B5EF4-FFF2-40B4-BE49-F238E27FC236}">
                  <a16:creationId xmlns:a16="http://schemas.microsoft.com/office/drawing/2014/main" id="{5EA7E8A5-97A1-4C32-B96C-AE230954A3B6}"/>
                </a:ext>
              </a:extLst>
            </p:cNvPr>
            <p:cNvGrpSpPr/>
            <p:nvPr/>
          </p:nvGrpSpPr>
          <p:grpSpPr>
            <a:xfrm>
              <a:off x="3912786" y="5326644"/>
              <a:ext cx="6252157" cy="913422"/>
              <a:chOff x="4125437" y="5424912"/>
              <a:chExt cx="6252157" cy="913422"/>
            </a:xfrm>
            <a:solidFill>
              <a:schemeClr val="accent5"/>
            </a:solidFill>
          </p:grpSpPr>
          <p:sp>
            <p:nvSpPr>
              <p:cNvPr id="22" name="Rectangle 21">
                <a:extLst>
                  <a:ext uri="{FF2B5EF4-FFF2-40B4-BE49-F238E27FC236}">
                    <a16:creationId xmlns:a16="http://schemas.microsoft.com/office/drawing/2014/main" id="{8F9F8989-F9AD-406A-A763-DDB2A0C12E41}"/>
                  </a:ext>
                  <a:ext uri="{C183D7F6-B498-43B3-948B-1728B52AA6E4}">
                    <adec:decorative xmlns:adec="http://schemas.microsoft.com/office/drawing/2017/decorative" val="1"/>
                  </a:ext>
                </a:extLst>
              </p:cNvPr>
              <p:cNvSpPr/>
              <p:nvPr/>
            </p:nvSpPr>
            <p:spPr bwMode="auto">
              <a:xfrm>
                <a:off x="4125437" y="6217718"/>
                <a:ext cx="6252157" cy="940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 uri="{C183D7F6-B498-43B3-948B-1728B52AA6E4}">
                    <adec:decorative xmlns:adec="http://schemas.microsoft.com/office/drawing/2017/decorative" val="1"/>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 uri="{C183D7F6-B498-43B3-948B-1728B52AA6E4}">
                    <adec:decorative xmlns:adec="http://schemas.microsoft.com/office/drawing/2017/decorative" val="1"/>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 uri="{C183D7F6-B498-43B3-948B-1728B52AA6E4}">
                    <adec:decorative xmlns:adec="http://schemas.microsoft.com/office/drawing/2017/decorative" val="1"/>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 uri="{C183D7F6-B498-43B3-948B-1728B52AA6E4}">
                    <adec:decorative xmlns:adec="http://schemas.microsoft.com/office/drawing/2017/decorative" val="1"/>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 uri="{C183D7F6-B498-43B3-948B-1728B52AA6E4}">
                    <adec:decorative xmlns:adec="http://schemas.microsoft.com/office/drawing/2017/decorative" val="1"/>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 uri="{C183D7F6-B498-43B3-948B-1728B52AA6E4}">
                    <adec:decorative xmlns:adec="http://schemas.microsoft.com/office/drawing/2017/decorative" val="1"/>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39">
                <a:extLst>
                  <a:ext uri="{FF2B5EF4-FFF2-40B4-BE49-F238E27FC236}">
                    <a16:creationId xmlns:a16="http://schemas.microsoft.com/office/drawing/2014/main" id="{8F0DFCEB-5D08-4A6E-824C-CA94AD9F3BB0}"/>
                  </a:ext>
                  <a:ext uri="{C183D7F6-B498-43B3-948B-1728B52AA6E4}">
                    <adec:decorative xmlns:adec="http://schemas.microsoft.com/office/drawing/2017/decorative" val="1"/>
                  </a:ext>
                </a:extLst>
              </p:cNvPr>
              <p:cNvSpPr/>
              <p:nvPr/>
            </p:nvSpPr>
            <p:spPr bwMode="auto">
              <a:xfrm rot="1387476">
                <a:off x="8775191" y="5424912"/>
                <a:ext cx="514297" cy="913422"/>
              </a:xfrm>
              <a:custGeom>
                <a:avLst/>
                <a:gdLst>
                  <a:gd name="connsiteX0" fmla="*/ 196026 w 635228"/>
                  <a:gd name="connsiteY0" fmla="*/ 0 h 1158271"/>
                  <a:gd name="connsiteX1" fmla="*/ 389786 w 635228"/>
                  <a:gd name="connsiteY1" fmla="*/ 433972 h 1158271"/>
                  <a:gd name="connsiteX2" fmla="*/ 385433 w 635228"/>
                  <a:gd name="connsiteY2" fmla="*/ 433972 h 1158271"/>
                  <a:gd name="connsiteX3" fmla="*/ 635228 w 635228"/>
                  <a:gd name="connsiteY3" fmla="*/ 1018913 h 1158271"/>
                  <a:gd name="connsiteX4" fmla="*/ 308895 w 635228"/>
                  <a:gd name="connsiteY4" fmla="*/ 1158271 h 1158271"/>
                  <a:gd name="connsiteX5" fmla="*/ 0 w 635228"/>
                  <a:gd name="connsiteY5" fmla="*/ 434939 h 1158271"/>
                  <a:gd name="connsiteX6" fmla="*/ 2267 w 635228"/>
                  <a:gd name="connsiteY6" fmla="*/ 433971 h 1158271"/>
                  <a:gd name="connsiteX0" fmla="*/ 196026 w 635228"/>
                  <a:gd name="connsiteY0" fmla="*/ 0 h 1158271"/>
                  <a:gd name="connsiteX1" fmla="*/ 389786 w 635228"/>
                  <a:gd name="connsiteY1" fmla="*/ 433972 h 1158271"/>
                  <a:gd name="connsiteX2" fmla="*/ 387501 w 635228"/>
                  <a:gd name="connsiteY2" fmla="*/ 446899 h 1158271"/>
                  <a:gd name="connsiteX3" fmla="*/ 635228 w 635228"/>
                  <a:gd name="connsiteY3" fmla="*/ 1018913 h 1158271"/>
                  <a:gd name="connsiteX4" fmla="*/ 308895 w 635228"/>
                  <a:gd name="connsiteY4" fmla="*/ 1158271 h 1158271"/>
                  <a:gd name="connsiteX5" fmla="*/ 0 w 635228"/>
                  <a:gd name="connsiteY5" fmla="*/ 434939 h 1158271"/>
                  <a:gd name="connsiteX6" fmla="*/ 2267 w 635228"/>
                  <a:gd name="connsiteY6" fmla="*/ 433971 h 1158271"/>
                  <a:gd name="connsiteX7" fmla="*/ 196026 w 635228"/>
                  <a:gd name="connsiteY7" fmla="*/ 0 h 1158271"/>
                  <a:gd name="connsiteX0" fmla="*/ 196026 w 635228"/>
                  <a:gd name="connsiteY0" fmla="*/ 0 h 1158271"/>
                  <a:gd name="connsiteX1" fmla="*/ 351526 w 635228"/>
                  <a:gd name="connsiteY1" fmla="*/ 360549 h 1158271"/>
                  <a:gd name="connsiteX2" fmla="*/ 387501 w 635228"/>
                  <a:gd name="connsiteY2" fmla="*/ 446899 h 1158271"/>
                  <a:gd name="connsiteX3" fmla="*/ 635228 w 635228"/>
                  <a:gd name="connsiteY3" fmla="*/ 1018913 h 1158271"/>
                  <a:gd name="connsiteX4" fmla="*/ 308895 w 635228"/>
                  <a:gd name="connsiteY4" fmla="*/ 1158271 h 1158271"/>
                  <a:gd name="connsiteX5" fmla="*/ 0 w 635228"/>
                  <a:gd name="connsiteY5" fmla="*/ 434939 h 1158271"/>
                  <a:gd name="connsiteX6" fmla="*/ 2267 w 635228"/>
                  <a:gd name="connsiteY6" fmla="*/ 433971 h 1158271"/>
                  <a:gd name="connsiteX7" fmla="*/ 196026 w 635228"/>
                  <a:gd name="connsiteY7" fmla="*/ 0 h 1158271"/>
                  <a:gd name="connsiteX0" fmla="*/ 210989 w 635228"/>
                  <a:gd name="connsiteY0" fmla="*/ 0 h 1123232"/>
                  <a:gd name="connsiteX1" fmla="*/ 351526 w 635228"/>
                  <a:gd name="connsiteY1" fmla="*/ 325510 h 1123232"/>
                  <a:gd name="connsiteX2" fmla="*/ 387501 w 635228"/>
                  <a:gd name="connsiteY2" fmla="*/ 411860 h 1123232"/>
                  <a:gd name="connsiteX3" fmla="*/ 635228 w 635228"/>
                  <a:gd name="connsiteY3" fmla="*/ 983874 h 1123232"/>
                  <a:gd name="connsiteX4" fmla="*/ 308895 w 635228"/>
                  <a:gd name="connsiteY4" fmla="*/ 1123232 h 1123232"/>
                  <a:gd name="connsiteX5" fmla="*/ 0 w 635228"/>
                  <a:gd name="connsiteY5" fmla="*/ 399900 h 1123232"/>
                  <a:gd name="connsiteX6" fmla="*/ 2267 w 635228"/>
                  <a:gd name="connsiteY6" fmla="*/ 398932 h 1123232"/>
                  <a:gd name="connsiteX7" fmla="*/ 210989 w 635228"/>
                  <a:gd name="connsiteY7" fmla="*/ 0 h 112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228" h="1123232">
                    <a:moveTo>
                      <a:pt x="210989" y="0"/>
                    </a:moveTo>
                    <a:lnTo>
                      <a:pt x="351526" y="325510"/>
                    </a:lnTo>
                    <a:lnTo>
                      <a:pt x="387501" y="411860"/>
                    </a:lnTo>
                    <a:lnTo>
                      <a:pt x="635228" y="983874"/>
                    </a:lnTo>
                    <a:lnTo>
                      <a:pt x="308895" y="1123232"/>
                    </a:lnTo>
                    <a:lnTo>
                      <a:pt x="0" y="399900"/>
                    </a:lnTo>
                    <a:lnTo>
                      <a:pt x="2267" y="398932"/>
                    </a:lnTo>
                    <a:lnTo>
                      <a:pt x="210989"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 uri="{C183D7F6-B498-43B3-948B-1728B52AA6E4}">
                    <adec:decorative xmlns:adec="http://schemas.microsoft.com/office/drawing/2017/decorative" val="1"/>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 uri="{C183D7F6-B498-43B3-948B-1728B52AA6E4}">
                    <adec:decorative xmlns:adec="http://schemas.microsoft.com/office/drawing/2017/decorative" val="1"/>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 uri="{C183D7F6-B498-43B3-948B-1728B52AA6E4}">
                    <adec:decorative xmlns:adec="http://schemas.microsoft.com/office/drawing/2017/decorative" val="1"/>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 uri="{C183D7F6-B498-43B3-948B-1728B52AA6E4}">
                    <adec:decorative xmlns:adec="http://schemas.microsoft.com/office/drawing/2017/decorative" val="1"/>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 uri="{C183D7F6-B498-43B3-948B-1728B52AA6E4}">
                    <adec:decorative xmlns:adec="http://schemas.microsoft.com/office/drawing/2017/decorative" val="1"/>
                  </a:ext>
                </a:extLst>
              </p:cNvPr>
              <p:cNvSpPr/>
              <p:nvPr/>
            </p:nvSpPr>
            <p:spPr bwMode="auto">
              <a:xfrm>
                <a:off x="9345204"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 uri="{C183D7F6-B498-43B3-948B-1728B52AA6E4}">
                    <adec:decorative xmlns:adec="http://schemas.microsoft.com/office/drawing/2017/decorative" val="1"/>
                  </a:ext>
                </a:extLst>
              </p:cNvPr>
              <p:cNvSpPr/>
              <p:nvPr/>
            </p:nvSpPr>
            <p:spPr bwMode="auto">
              <a:xfrm>
                <a:off x="9480586"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 uri="{C183D7F6-B498-43B3-948B-1728B52AA6E4}">
                    <adec:decorative xmlns:adec="http://schemas.microsoft.com/office/drawing/2017/decorative" val="1"/>
                  </a:ext>
                </a:extLst>
              </p:cNvPr>
              <p:cNvSpPr/>
              <p:nvPr/>
            </p:nvSpPr>
            <p:spPr bwMode="auto">
              <a:xfrm>
                <a:off x="964817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 uri="{C183D7F6-B498-43B3-948B-1728B52AA6E4}">
                  <adec:decorative xmlns:adec="http://schemas.microsoft.com/office/drawing/2017/decorative" val="1"/>
                </a:ext>
              </a:extLst>
            </p:cNvPr>
            <p:cNvSpPr/>
            <p:nvPr/>
          </p:nvSpPr>
          <p:spPr bwMode="auto">
            <a:xfrm>
              <a:off x="6259194" y="2151202"/>
              <a:ext cx="4088795" cy="3309578"/>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F835D60E-E6F3-4FB5-83C9-F183D06E574A}"/>
                </a:ext>
                <a:ext uri="{C183D7F6-B498-43B3-948B-1728B52AA6E4}">
                  <adec:decorative xmlns:adec="http://schemas.microsoft.com/office/drawing/2017/decorative" val="1"/>
                </a:ext>
              </a:extLst>
            </p:cNvPr>
            <p:cNvSpPr/>
            <p:nvPr/>
          </p:nvSpPr>
          <p:spPr bwMode="auto">
            <a:xfrm>
              <a:off x="7664666" y="3995170"/>
              <a:ext cx="471480" cy="4079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072D1523-5BE9-4560-872B-3BA68CF59428}"/>
                </a:ext>
              </a:extLst>
            </p:cNvPr>
            <p:cNvGrpSpPr>
              <a:grpSpLocks noChangeAspect="1"/>
            </p:cNvGrpSpPr>
            <p:nvPr/>
          </p:nvGrpSpPr>
          <p:grpSpPr>
            <a:xfrm flipH="1">
              <a:off x="8856491" y="3013163"/>
              <a:ext cx="590898" cy="349715"/>
              <a:chOff x="942772" y="1664993"/>
              <a:chExt cx="155575" cy="92075"/>
            </a:xfrm>
            <a:solidFill>
              <a:srgbClr val="50E6FF"/>
            </a:solidFill>
          </p:grpSpPr>
          <p:sp>
            <p:nvSpPr>
              <p:cNvPr id="40" name="Oval 19">
                <a:extLst>
                  <a:ext uri="{FF2B5EF4-FFF2-40B4-BE49-F238E27FC236}">
                    <a16:creationId xmlns:a16="http://schemas.microsoft.com/office/drawing/2014/main" id="{769EE8D2-4BC4-4488-AEAA-22654BF4CE2E}"/>
                  </a:ext>
                  <a:ext uri="{C183D7F6-B498-43B3-948B-1728B52AA6E4}">
                    <adec:decorative xmlns:adec="http://schemas.microsoft.com/office/drawing/2017/decorative" val="1"/>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1" name="Freeform 20">
                <a:extLst>
                  <a:ext uri="{FF2B5EF4-FFF2-40B4-BE49-F238E27FC236}">
                    <a16:creationId xmlns:a16="http://schemas.microsoft.com/office/drawing/2014/main" id="{F992A9E8-0967-4317-8747-BF1227BE3025}"/>
                  </a:ext>
                  <a:ext uri="{C183D7F6-B498-43B3-948B-1728B52AA6E4}">
                    <adec:decorative xmlns:adec="http://schemas.microsoft.com/office/drawing/2017/decorative" val="1"/>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2" name="Oval 21">
                <a:extLst>
                  <a:ext uri="{FF2B5EF4-FFF2-40B4-BE49-F238E27FC236}">
                    <a16:creationId xmlns:a16="http://schemas.microsoft.com/office/drawing/2014/main" id="{69C51F0E-141A-4398-8506-649B651940B5}"/>
                  </a:ext>
                  <a:ext uri="{C183D7F6-B498-43B3-948B-1728B52AA6E4}">
                    <adec:decorative xmlns:adec="http://schemas.microsoft.com/office/drawing/2017/decorative" val="1"/>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EBDD078A-C86E-4B2D-B622-FC3A1D091FC4}"/>
                </a:ext>
              </a:extLst>
            </p:cNvPr>
            <p:cNvGrpSpPr>
              <a:grpSpLocks noChangeAspect="1"/>
            </p:cNvGrpSpPr>
            <p:nvPr/>
          </p:nvGrpSpPr>
          <p:grpSpPr>
            <a:xfrm flipH="1">
              <a:off x="7544365" y="4866540"/>
              <a:ext cx="654821" cy="387547"/>
              <a:chOff x="942772" y="1664993"/>
              <a:chExt cx="155575" cy="92075"/>
            </a:xfrm>
            <a:solidFill>
              <a:srgbClr val="50E6FF"/>
            </a:solidFill>
          </p:grpSpPr>
          <p:sp>
            <p:nvSpPr>
              <p:cNvPr id="44" name="Oval 19">
                <a:extLst>
                  <a:ext uri="{FF2B5EF4-FFF2-40B4-BE49-F238E27FC236}">
                    <a16:creationId xmlns:a16="http://schemas.microsoft.com/office/drawing/2014/main" id="{0904565D-B463-4DBF-8CAD-259EFCEC3470}"/>
                  </a:ext>
                  <a:ext uri="{C183D7F6-B498-43B3-948B-1728B52AA6E4}">
                    <adec:decorative xmlns:adec="http://schemas.microsoft.com/office/drawing/2017/decorative" val="1"/>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5" name="Freeform 20">
                <a:extLst>
                  <a:ext uri="{FF2B5EF4-FFF2-40B4-BE49-F238E27FC236}">
                    <a16:creationId xmlns:a16="http://schemas.microsoft.com/office/drawing/2014/main" id="{B9E32C1B-CAD6-4EFB-B63B-8D8E4AB80719}"/>
                  </a:ext>
                  <a:ext uri="{C183D7F6-B498-43B3-948B-1728B52AA6E4}">
                    <adec:decorative xmlns:adec="http://schemas.microsoft.com/office/drawing/2017/decorative" val="1"/>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6" name="Oval 21">
                <a:extLst>
                  <a:ext uri="{FF2B5EF4-FFF2-40B4-BE49-F238E27FC236}">
                    <a16:creationId xmlns:a16="http://schemas.microsoft.com/office/drawing/2014/main" id="{56A65C61-5ABF-46DA-A45D-8AC93A3E8222}"/>
                  </a:ext>
                  <a:ext uri="{C183D7F6-B498-43B3-948B-1728B52AA6E4}">
                    <adec:decorative xmlns:adec="http://schemas.microsoft.com/office/drawing/2017/decorative" val="1"/>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5652D3AB-CA6B-4BFD-80B8-9BDFB265CCC3}"/>
                </a:ext>
              </a:extLst>
            </p:cNvPr>
            <p:cNvGrpSpPr/>
            <p:nvPr/>
          </p:nvGrpSpPr>
          <p:grpSpPr>
            <a:xfrm>
              <a:off x="6545285" y="4611343"/>
              <a:ext cx="403235" cy="587894"/>
              <a:chOff x="728663" y="5668963"/>
              <a:chExt cx="339725" cy="495300"/>
            </a:xfrm>
          </p:grpSpPr>
          <p:sp>
            <p:nvSpPr>
              <p:cNvPr id="48" name="Rectangle 174">
                <a:extLst>
                  <a:ext uri="{FF2B5EF4-FFF2-40B4-BE49-F238E27FC236}">
                    <a16:creationId xmlns:a16="http://schemas.microsoft.com/office/drawing/2014/main" id="{30606826-2FEF-43F1-9219-9A63495CAE40}"/>
                  </a:ext>
                  <a:ext uri="{C183D7F6-B498-43B3-948B-1728B52AA6E4}">
                    <adec:decorative xmlns:adec="http://schemas.microsoft.com/office/drawing/2017/decorative" val="1"/>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Rectangle 175">
                <a:extLst>
                  <a:ext uri="{FF2B5EF4-FFF2-40B4-BE49-F238E27FC236}">
                    <a16:creationId xmlns:a16="http://schemas.microsoft.com/office/drawing/2014/main" id="{98163C12-EBDD-4902-AAD4-C85DF0BA8D5B}"/>
                  </a:ext>
                  <a:ext uri="{C183D7F6-B498-43B3-948B-1728B52AA6E4}">
                    <adec:decorative xmlns:adec="http://schemas.microsoft.com/office/drawing/2017/decorative" val="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Rectangle 176">
                <a:extLst>
                  <a:ext uri="{FF2B5EF4-FFF2-40B4-BE49-F238E27FC236}">
                    <a16:creationId xmlns:a16="http://schemas.microsoft.com/office/drawing/2014/main" id="{A940B75A-824B-4A80-9259-AB7E884A35A8}"/>
                  </a:ext>
                  <a:ext uri="{C183D7F6-B498-43B3-948B-1728B52AA6E4}">
                    <adec:decorative xmlns:adec="http://schemas.microsoft.com/office/drawing/2017/decorative" val="1"/>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Rectangle 177">
                <a:extLst>
                  <a:ext uri="{FF2B5EF4-FFF2-40B4-BE49-F238E27FC236}">
                    <a16:creationId xmlns:a16="http://schemas.microsoft.com/office/drawing/2014/main" id="{51135F1D-BD50-4223-BC19-C7A1A2832765}"/>
                  </a:ext>
                  <a:ext uri="{C183D7F6-B498-43B3-948B-1728B52AA6E4}">
                    <adec:decorative xmlns:adec="http://schemas.microsoft.com/office/drawing/2017/decorative" val="1"/>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Rectangle 178">
                <a:extLst>
                  <a:ext uri="{FF2B5EF4-FFF2-40B4-BE49-F238E27FC236}">
                    <a16:creationId xmlns:a16="http://schemas.microsoft.com/office/drawing/2014/main" id="{BA14FF3B-284A-4747-BBA7-A47D095210D6}"/>
                  </a:ext>
                  <a:ext uri="{C183D7F6-B498-43B3-948B-1728B52AA6E4}">
                    <adec:decorative xmlns:adec="http://schemas.microsoft.com/office/drawing/2017/decorative" val="1"/>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Rectangle 179">
                <a:extLst>
                  <a:ext uri="{FF2B5EF4-FFF2-40B4-BE49-F238E27FC236}">
                    <a16:creationId xmlns:a16="http://schemas.microsoft.com/office/drawing/2014/main" id="{F7495616-2D4C-43C2-9166-F5E04DA0AA77}"/>
                  </a:ext>
                  <a:ext uri="{C183D7F6-B498-43B3-948B-1728B52AA6E4}">
                    <adec:decorative xmlns:adec="http://schemas.microsoft.com/office/drawing/2017/decorative" val="1"/>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Freeform 180">
                <a:extLst>
                  <a:ext uri="{FF2B5EF4-FFF2-40B4-BE49-F238E27FC236}">
                    <a16:creationId xmlns:a16="http://schemas.microsoft.com/office/drawing/2014/main" id="{6BCED8F1-F823-42CF-A0C5-0164BFEFEBDE}"/>
                  </a:ext>
                  <a:ext uri="{C183D7F6-B498-43B3-948B-1728B52AA6E4}">
                    <adec:decorative xmlns:adec="http://schemas.microsoft.com/office/drawing/2017/decorative" val="1"/>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5" name="Freeform 181">
                <a:extLst>
                  <a:ext uri="{FF2B5EF4-FFF2-40B4-BE49-F238E27FC236}">
                    <a16:creationId xmlns:a16="http://schemas.microsoft.com/office/drawing/2014/main" id="{BA7E0844-5C17-40B8-BBA0-15D4F805CF11}"/>
                  </a:ext>
                  <a:ext uri="{C183D7F6-B498-43B3-948B-1728B52AA6E4}">
                    <adec:decorative xmlns:adec="http://schemas.microsoft.com/office/drawing/2017/decorative" val="1"/>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80A87C6E-DECC-440A-88B7-8CBBAE6F4472}"/>
                </a:ext>
              </a:extLst>
            </p:cNvPr>
            <p:cNvGrpSpPr/>
            <p:nvPr/>
          </p:nvGrpSpPr>
          <p:grpSpPr>
            <a:xfrm>
              <a:off x="7187226" y="4964941"/>
              <a:ext cx="411754" cy="508159"/>
              <a:chOff x="1980078" y="253998"/>
              <a:chExt cx="3830386" cy="4727197"/>
            </a:xfrm>
            <a:solidFill>
              <a:srgbClr val="3C3C41"/>
            </a:solidFill>
          </p:grpSpPr>
          <p:sp>
            <p:nvSpPr>
              <p:cNvPr id="57" name="Rectangle 27">
                <a:extLst>
                  <a:ext uri="{FF2B5EF4-FFF2-40B4-BE49-F238E27FC236}">
                    <a16:creationId xmlns:a16="http://schemas.microsoft.com/office/drawing/2014/main" id="{6D6D33FC-39EB-417B-8956-33AD9775A629}"/>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8" name="Freeform 29">
                <a:extLst>
                  <a:ext uri="{FF2B5EF4-FFF2-40B4-BE49-F238E27FC236}">
                    <a16:creationId xmlns:a16="http://schemas.microsoft.com/office/drawing/2014/main" id="{0907B9F9-55DE-43A5-8C2D-CD7DE51D10C9}"/>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9" name="Freeform 30">
                <a:extLst>
                  <a:ext uri="{FF2B5EF4-FFF2-40B4-BE49-F238E27FC236}">
                    <a16:creationId xmlns:a16="http://schemas.microsoft.com/office/drawing/2014/main" id="{2DC4952E-1494-41D1-9F16-580A75D6A78D}"/>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0" name="Freeform: Shape 110">
                <a:extLst>
                  <a:ext uri="{FF2B5EF4-FFF2-40B4-BE49-F238E27FC236}">
                    <a16:creationId xmlns:a16="http://schemas.microsoft.com/office/drawing/2014/main" id="{57505B07-744C-421A-B879-37E37276F0C9}"/>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61" name="Group 331">
              <a:extLst>
                <a:ext uri="{FF2B5EF4-FFF2-40B4-BE49-F238E27FC236}">
                  <a16:creationId xmlns:a16="http://schemas.microsoft.com/office/drawing/2014/main" id="{F27955DD-B47A-4CF8-A81D-E631156305AF}"/>
                </a:ext>
              </a:extLst>
            </p:cNvPr>
            <p:cNvGrpSpPr>
              <a:grpSpLocks noChangeAspect="1"/>
            </p:cNvGrpSpPr>
            <p:nvPr/>
          </p:nvGrpSpPr>
          <p:grpSpPr bwMode="auto">
            <a:xfrm>
              <a:off x="9259952" y="2358240"/>
              <a:ext cx="527680" cy="438042"/>
              <a:chOff x="2204" y="2803"/>
              <a:chExt cx="312" cy="259"/>
            </a:xfrm>
          </p:grpSpPr>
          <p:sp>
            <p:nvSpPr>
              <p:cNvPr id="62" name="Freeform 332">
                <a:extLst>
                  <a:ext uri="{FF2B5EF4-FFF2-40B4-BE49-F238E27FC236}">
                    <a16:creationId xmlns:a16="http://schemas.microsoft.com/office/drawing/2014/main" id="{8C0EBD21-BA8F-489A-A26F-ED43C862A8CD}"/>
                  </a:ext>
                  <a:ext uri="{C183D7F6-B498-43B3-948B-1728B52AA6E4}">
                    <adec:decorative xmlns:adec="http://schemas.microsoft.com/office/drawing/2017/decorative" val="1"/>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3" name="Freeform 333">
                <a:extLst>
                  <a:ext uri="{FF2B5EF4-FFF2-40B4-BE49-F238E27FC236}">
                    <a16:creationId xmlns:a16="http://schemas.microsoft.com/office/drawing/2014/main" id="{EDD8CD60-0F03-437D-9DDE-F348AC58C37D}"/>
                  </a:ext>
                  <a:ext uri="{C183D7F6-B498-43B3-948B-1728B52AA6E4}">
                    <adec:decorative xmlns:adec="http://schemas.microsoft.com/office/drawing/2017/decorative" val="1"/>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4" name="Freeform 334">
                <a:extLst>
                  <a:ext uri="{FF2B5EF4-FFF2-40B4-BE49-F238E27FC236}">
                    <a16:creationId xmlns:a16="http://schemas.microsoft.com/office/drawing/2014/main" id="{16ABE4FB-9435-4B0F-9738-3C2953A30620}"/>
                  </a:ext>
                  <a:ext uri="{C183D7F6-B498-43B3-948B-1728B52AA6E4}">
                    <adec:decorative xmlns:adec="http://schemas.microsoft.com/office/drawing/2017/decorative" val="1"/>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5" name="Freeform 335">
                <a:extLst>
                  <a:ext uri="{FF2B5EF4-FFF2-40B4-BE49-F238E27FC236}">
                    <a16:creationId xmlns:a16="http://schemas.microsoft.com/office/drawing/2014/main" id="{6C65D8E8-3611-4578-824F-928FAED702E5}"/>
                  </a:ext>
                  <a:ext uri="{C183D7F6-B498-43B3-948B-1728B52AA6E4}">
                    <adec:decorative xmlns:adec="http://schemas.microsoft.com/office/drawing/2017/decorative" val="1"/>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6" name="Freeform 336">
                <a:extLst>
                  <a:ext uri="{FF2B5EF4-FFF2-40B4-BE49-F238E27FC236}">
                    <a16:creationId xmlns:a16="http://schemas.microsoft.com/office/drawing/2014/main" id="{58D0ABC1-F75A-4FAE-878F-4DFA5B0327A4}"/>
                  </a:ext>
                  <a:ext uri="{C183D7F6-B498-43B3-948B-1728B52AA6E4}">
                    <adec:decorative xmlns:adec="http://schemas.microsoft.com/office/drawing/2017/decorative" val="1"/>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7" name="Freeform 337">
                <a:extLst>
                  <a:ext uri="{FF2B5EF4-FFF2-40B4-BE49-F238E27FC236}">
                    <a16:creationId xmlns:a16="http://schemas.microsoft.com/office/drawing/2014/main" id="{6A99073F-0930-46A1-8106-DB6FA0DF6AA7}"/>
                  </a:ext>
                  <a:ext uri="{C183D7F6-B498-43B3-948B-1728B52AA6E4}">
                    <adec:decorative xmlns:adec="http://schemas.microsoft.com/office/drawing/2017/decorative" val="1"/>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8" name="Oval 338">
                <a:extLst>
                  <a:ext uri="{FF2B5EF4-FFF2-40B4-BE49-F238E27FC236}">
                    <a16:creationId xmlns:a16="http://schemas.microsoft.com/office/drawing/2014/main" id="{DD6B205A-E7A1-4A4A-8948-03CDD1FF5DA0}"/>
                  </a:ext>
                  <a:ext uri="{C183D7F6-B498-43B3-948B-1728B52AA6E4}">
                    <adec:decorative xmlns:adec="http://schemas.microsoft.com/office/drawing/2017/decorative" val="1"/>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9" name="Freeform 339">
                <a:extLst>
                  <a:ext uri="{FF2B5EF4-FFF2-40B4-BE49-F238E27FC236}">
                    <a16:creationId xmlns:a16="http://schemas.microsoft.com/office/drawing/2014/main" id="{21FE409D-F961-449E-A9D6-CB656F376EBF}"/>
                  </a:ext>
                  <a:ext uri="{C183D7F6-B498-43B3-948B-1728B52AA6E4}">
                    <adec:decorative xmlns:adec="http://schemas.microsoft.com/office/drawing/2017/decorative" val="1"/>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0" name="Group 232">
              <a:extLst>
                <a:ext uri="{FF2B5EF4-FFF2-40B4-BE49-F238E27FC236}">
                  <a16:creationId xmlns:a16="http://schemas.microsoft.com/office/drawing/2014/main" id="{F9E6F4D7-FED1-40A3-A7BE-B39D64E58134}"/>
                </a:ext>
              </a:extLst>
            </p:cNvPr>
            <p:cNvGrpSpPr>
              <a:grpSpLocks noChangeAspect="1"/>
            </p:cNvGrpSpPr>
            <p:nvPr/>
          </p:nvGrpSpPr>
          <p:grpSpPr bwMode="auto">
            <a:xfrm>
              <a:off x="8384367" y="4376655"/>
              <a:ext cx="309562" cy="495300"/>
              <a:chOff x="6473" y="2783"/>
              <a:chExt cx="195" cy="312"/>
            </a:xfrm>
          </p:grpSpPr>
          <p:sp>
            <p:nvSpPr>
              <p:cNvPr id="71" name="Freeform 233">
                <a:extLst>
                  <a:ext uri="{FF2B5EF4-FFF2-40B4-BE49-F238E27FC236}">
                    <a16:creationId xmlns:a16="http://schemas.microsoft.com/office/drawing/2014/main" id="{212E7936-AD1E-4D7A-BC27-0CB392FF81B9}"/>
                  </a:ext>
                  <a:ext uri="{C183D7F6-B498-43B3-948B-1728B52AA6E4}">
                    <adec:decorative xmlns:adec="http://schemas.microsoft.com/office/drawing/2017/decorative" val="1"/>
                  </a:ext>
                </a:extLst>
              </p:cNvPr>
              <p:cNvSpPr>
                <a:spLocks noEditPoints="1"/>
              </p:cNvSpPr>
              <p:nvPr/>
            </p:nvSpPr>
            <p:spPr bwMode="auto">
              <a:xfrm>
                <a:off x="6477" y="3017"/>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2" name="Rectangle 234">
                <a:extLst>
                  <a:ext uri="{FF2B5EF4-FFF2-40B4-BE49-F238E27FC236}">
                    <a16:creationId xmlns:a16="http://schemas.microsoft.com/office/drawing/2014/main" id="{7486ACE9-402F-41F3-BBA6-7B0471CDB960}"/>
                  </a:ext>
                  <a:ext uri="{C183D7F6-B498-43B3-948B-1728B52AA6E4}">
                    <adec:decorative xmlns:adec="http://schemas.microsoft.com/office/drawing/2017/decorative" val="1"/>
                  </a:ext>
                </a:extLst>
              </p:cNvPr>
              <p:cNvSpPr>
                <a:spLocks noChangeArrowheads="1"/>
              </p:cNvSpPr>
              <p:nvPr/>
            </p:nvSpPr>
            <p:spPr bwMode="auto">
              <a:xfrm>
                <a:off x="6629" y="2842"/>
                <a:ext cx="20"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3" name="Freeform 235">
                <a:extLst>
                  <a:ext uri="{FF2B5EF4-FFF2-40B4-BE49-F238E27FC236}">
                    <a16:creationId xmlns:a16="http://schemas.microsoft.com/office/drawing/2014/main" id="{78CFCDD8-E004-4809-80B7-677F8C2FCE3E}"/>
                  </a:ext>
                  <a:ext uri="{C183D7F6-B498-43B3-948B-1728B52AA6E4}">
                    <adec:decorative xmlns:adec="http://schemas.microsoft.com/office/drawing/2017/decorative" val="1"/>
                  </a:ext>
                </a:extLst>
              </p:cNvPr>
              <p:cNvSpPr>
                <a:spLocks/>
              </p:cNvSpPr>
              <p:nvPr/>
            </p:nvSpPr>
            <p:spPr bwMode="auto">
              <a:xfrm>
                <a:off x="6610" y="2783"/>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4" name="Freeform 236">
                <a:extLst>
                  <a:ext uri="{FF2B5EF4-FFF2-40B4-BE49-F238E27FC236}">
                    <a16:creationId xmlns:a16="http://schemas.microsoft.com/office/drawing/2014/main" id="{7FF109B4-9FBC-4405-8CB9-B01960C06B93}"/>
                  </a:ext>
                  <a:ext uri="{C183D7F6-B498-43B3-948B-1728B52AA6E4}">
                    <adec:decorative xmlns:adec="http://schemas.microsoft.com/office/drawing/2017/decorative" val="1"/>
                  </a:ext>
                </a:extLst>
              </p:cNvPr>
              <p:cNvSpPr>
                <a:spLocks/>
              </p:cNvSpPr>
              <p:nvPr/>
            </p:nvSpPr>
            <p:spPr bwMode="auto">
              <a:xfrm>
                <a:off x="6610" y="2949"/>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5" name="Rectangle 237">
                <a:extLst>
                  <a:ext uri="{FF2B5EF4-FFF2-40B4-BE49-F238E27FC236}">
                    <a16:creationId xmlns:a16="http://schemas.microsoft.com/office/drawing/2014/main" id="{B822E4ED-88B0-487A-9D22-BABDB0459598}"/>
                  </a:ext>
                  <a:ext uri="{C183D7F6-B498-43B3-948B-1728B52AA6E4}">
                    <adec:decorative xmlns:adec="http://schemas.microsoft.com/office/drawing/2017/decorative" val="1"/>
                  </a:ext>
                </a:extLst>
              </p:cNvPr>
              <p:cNvSpPr>
                <a:spLocks noChangeArrowheads="1"/>
              </p:cNvSpPr>
              <p:nvPr/>
            </p:nvSpPr>
            <p:spPr bwMode="auto">
              <a:xfrm>
                <a:off x="6502" y="2846"/>
                <a:ext cx="39" cy="1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Freeform 238">
                <a:extLst>
                  <a:ext uri="{FF2B5EF4-FFF2-40B4-BE49-F238E27FC236}">
                    <a16:creationId xmlns:a16="http://schemas.microsoft.com/office/drawing/2014/main" id="{35C053AC-8660-445E-8D86-C4BEC4024733}"/>
                  </a:ext>
                  <a:ext uri="{C183D7F6-B498-43B3-948B-1728B52AA6E4}">
                    <adec:decorative xmlns:adec="http://schemas.microsoft.com/office/drawing/2017/decorative" val="1"/>
                  </a:ext>
                </a:extLst>
              </p:cNvPr>
              <p:cNvSpPr>
                <a:spLocks/>
              </p:cNvSpPr>
              <p:nvPr/>
            </p:nvSpPr>
            <p:spPr bwMode="auto">
              <a:xfrm>
                <a:off x="6473" y="2783"/>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103257C9-09CA-487D-AAD6-1BD13C6FACE7}"/>
                </a:ext>
              </a:extLst>
            </p:cNvPr>
            <p:cNvGrpSpPr/>
            <p:nvPr/>
          </p:nvGrpSpPr>
          <p:grpSpPr>
            <a:xfrm>
              <a:off x="8438813" y="3262462"/>
              <a:ext cx="508881" cy="490728"/>
              <a:chOff x="10314712" y="4338982"/>
              <a:chExt cx="762657" cy="735451"/>
            </a:xfrm>
          </p:grpSpPr>
          <p:sp>
            <p:nvSpPr>
              <p:cNvPr id="78" name="Freeform 235">
                <a:extLst>
                  <a:ext uri="{FF2B5EF4-FFF2-40B4-BE49-F238E27FC236}">
                    <a16:creationId xmlns:a16="http://schemas.microsoft.com/office/drawing/2014/main" id="{59E5CD5F-A4DA-43C7-9950-AA84F1292EF2}"/>
                  </a:ext>
                  <a:ext uri="{C183D7F6-B498-43B3-948B-1728B52AA6E4}">
                    <adec:decorative xmlns:adec="http://schemas.microsoft.com/office/drawing/2017/decorative" val="1"/>
                  </a:ext>
                </a:extLst>
              </p:cNvPr>
              <p:cNvSpPr>
                <a:spLocks/>
              </p:cNvSpPr>
              <p:nvPr/>
            </p:nvSpPr>
            <p:spPr bwMode="auto">
              <a:xfrm>
                <a:off x="10314712" y="4578321"/>
                <a:ext cx="496112" cy="496112"/>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6D469BE4-1142-4AF8-BE45-920C2E2B688B}"/>
                  </a:ext>
                </a:extLst>
              </p:cNvPr>
              <p:cNvGrpSpPr/>
              <p:nvPr/>
            </p:nvGrpSpPr>
            <p:grpSpPr>
              <a:xfrm>
                <a:off x="10512944" y="4338982"/>
                <a:ext cx="564425" cy="549073"/>
                <a:chOff x="11002179" y="3188824"/>
                <a:chExt cx="564425" cy="549073"/>
              </a:xfrm>
            </p:grpSpPr>
            <p:sp>
              <p:nvSpPr>
                <p:cNvPr id="80" name="Rectangle 33">
                  <a:extLst>
                    <a:ext uri="{FF2B5EF4-FFF2-40B4-BE49-F238E27FC236}">
                      <a16:creationId xmlns:a16="http://schemas.microsoft.com/office/drawing/2014/main" id="{8095E4CE-A2B6-46F8-9D03-858C79D9562B}"/>
                    </a:ext>
                    <a:ext uri="{C183D7F6-B498-43B3-948B-1728B52AA6E4}">
                      <adec:decorative xmlns:adec="http://schemas.microsoft.com/office/drawing/2017/decorative" val="1"/>
                    </a:ext>
                  </a:extLst>
                </p:cNvPr>
                <p:cNvSpPr>
                  <a:spLocks noChangeArrowheads="1"/>
                </p:cNvSpPr>
                <p:nvPr/>
              </p:nvSpPr>
              <p:spPr bwMode="auto">
                <a:xfrm>
                  <a:off x="11476132" y="3188824"/>
                  <a:ext cx="90472" cy="30261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Rectangle 34">
                  <a:extLst>
                    <a:ext uri="{FF2B5EF4-FFF2-40B4-BE49-F238E27FC236}">
                      <a16:creationId xmlns:a16="http://schemas.microsoft.com/office/drawing/2014/main" id="{A2169A1E-C74F-453B-BC0E-D910C97E1676}"/>
                    </a:ext>
                    <a:ext uri="{C183D7F6-B498-43B3-948B-1728B52AA6E4}">
                      <adec:decorative xmlns:adec="http://schemas.microsoft.com/office/drawing/2017/decorative" val="1"/>
                    </a:ext>
                  </a:extLst>
                </p:cNvPr>
                <p:cNvSpPr>
                  <a:spLocks noChangeArrowheads="1"/>
                </p:cNvSpPr>
                <p:nvPr/>
              </p:nvSpPr>
              <p:spPr bwMode="auto">
                <a:xfrm>
                  <a:off x="11254754" y="3188824"/>
                  <a:ext cx="302614" cy="93592"/>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Freeform 39">
                  <a:extLst>
                    <a:ext uri="{FF2B5EF4-FFF2-40B4-BE49-F238E27FC236}">
                      <a16:creationId xmlns:a16="http://schemas.microsoft.com/office/drawing/2014/main" id="{D02DE1F2-A6FD-4C36-B33C-6E5101E55133}"/>
                    </a:ext>
                    <a:ext uri="{C183D7F6-B498-43B3-948B-1728B52AA6E4}">
                      <adec:decorative xmlns:adec="http://schemas.microsoft.com/office/drawing/2017/decorative" val="1"/>
                    </a:ext>
                  </a:extLst>
                </p:cNvPr>
                <p:cNvSpPr>
                  <a:spLocks/>
                </p:cNvSpPr>
                <p:nvPr/>
              </p:nvSpPr>
              <p:spPr bwMode="auto">
                <a:xfrm>
                  <a:off x="11002179" y="3213782"/>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4" name="Freeform 182">
              <a:extLst>
                <a:ext uri="{FF2B5EF4-FFF2-40B4-BE49-F238E27FC236}">
                  <a16:creationId xmlns:a16="http://schemas.microsoft.com/office/drawing/2014/main" id="{4327FFCF-01AF-443B-A21C-D1C6346A2BD9}"/>
                </a:ext>
                <a:ext uri="{C183D7F6-B498-43B3-948B-1728B52AA6E4}">
                  <adec:decorative xmlns:adec="http://schemas.microsoft.com/office/drawing/2017/decorative" val="1"/>
                </a:ext>
              </a:extLst>
            </p:cNvPr>
            <p:cNvSpPr/>
            <p:nvPr/>
          </p:nvSpPr>
          <p:spPr bwMode="auto">
            <a:xfrm>
              <a:off x="10231340" y="1578616"/>
              <a:ext cx="620186" cy="79542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87">
              <a:extLst>
                <a:ext uri="{FF2B5EF4-FFF2-40B4-BE49-F238E27FC236}">
                  <a16:creationId xmlns:a16="http://schemas.microsoft.com/office/drawing/2014/main" id="{30F04155-A600-4E78-93EC-36B865B7DFA0}"/>
                </a:ext>
              </a:extLst>
            </p:cNvPr>
            <p:cNvGrpSpPr>
              <a:grpSpLocks noChangeAspect="1"/>
            </p:cNvGrpSpPr>
            <p:nvPr/>
          </p:nvGrpSpPr>
          <p:grpSpPr>
            <a:xfrm flipH="1">
              <a:off x="10563406" y="2044896"/>
              <a:ext cx="671993" cy="397710"/>
              <a:chOff x="942772" y="1664993"/>
              <a:chExt cx="155575" cy="92075"/>
            </a:xfrm>
            <a:solidFill>
              <a:srgbClr val="50E6FF"/>
            </a:solidFill>
          </p:grpSpPr>
          <p:sp>
            <p:nvSpPr>
              <p:cNvPr id="89" name="Oval 19">
                <a:extLst>
                  <a:ext uri="{FF2B5EF4-FFF2-40B4-BE49-F238E27FC236}">
                    <a16:creationId xmlns:a16="http://schemas.microsoft.com/office/drawing/2014/main" id="{36B0D16D-472A-41BF-8F4D-27DA57D5C78E}"/>
                  </a:ext>
                  <a:ext uri="{C183D7F6-B498-43B3-948B-1728B52AA6E4}">
                    <adec:decorative xmlns:adec="http://schemas.microsoft.com/office/drawing/2017/decorative" val="1"/>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90" name="Freeform 20">
                <a:extLst>
                  <a:ext uri="{FF2B5EF4-FFF2-40B4-BE49-F238E27FC236}">
                    <a16:creationId xmlns:a16="http://schemas.microsoft.com/office/drawing/2014/main" id="{BCD8B8E0-DEC5-4131-ABE7-B956083FA4FC}"/>
                  </a:ext>
                  <a:ext uri="{C183D7F6-B498-43B3-948B-1728B52AA6E4}">
                    <adec:decorative xmlns:adec="http://schemas.microsoft.com/office/drawing/2017/decorative" val="1"/>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91" name="Oval 21">
                <a:extLst>
                  <a:ext uri="{FF2B5EF4-FFF2-40B4-BE49-F238E27FC236}">
                    <a16:creationId xmlns:a16="http://schemas.microsoft.com/office/drawing/2014/main" id="{AD7FFE22-6B0C-429E-BB96-99EA1FB1462B}"/>
                  </a:ext>
                  <a:ext uri="{C183D7F6-B498-43B3-948B-1728B52AA6E4}">
                    <adec:decorative xmlns:adec="http://schemas.microsoft.com/office/drawing/2017/decorative" val="1"/>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92" name="Group 235">
              <a:extLst>
                <a:ext uri="{FF2B5EF4-FFF2-40B4-BE49-F238E27FC236}">
                  <a16:creationId xmlns:a16="http://schemas.microsoft.com/office/drawing/2014/main" id="{6BC68BE5-C395-4C2C-A16A-C38A6C2CB132}"/>
                </a:ext>
              </a:extLst>
            </p:cNvPr>
            <p:cNvGrpSpPr>
              <a:grpSpLocks noChangeAspect="1"/>
            </p:cNvGrpSpPr>
            <p:nvPr/>
          </p:nvGrpSpPr>
          <p:grpSpPr bwMode="auto">
            <a:xfrm>
              <a:off x="10164943" y="2681007"/>
              <a:ext cx="449263" cy="495300"/>
              <a:chOff x="5822" y="2781"/>
              <a:chExt cx="283" cy="312"/>
            </a:xfrm>
          </p:grpSpPr>
          <p:sp>
            <p:nvSpPr>
              <p:cNvPr id="93" name="Rectangle 236">
                <a:extLst>
                  <a:ext uri="{FF2B5EF4-FFF2-40B4-BE49-F238E27FC236}">
                    <a16:creationId xmlns:a16="http://schemas.microsoft.com/office/drawing/2014/main" id="{49C76D15-CA58-4E0F-9BF1-D354D9A36B55}"/>
                  </a:ext>
                  <a:ext uri="{C183D7F6-B498-43B3-948B-1728B52AA6E4}">
                    <adec:decorative xmlns:adec="http://schemas.microsoft.com/office/drawing/2017/decorative" val="1"/>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Rectangle 237">
                <a:extLst>
                  <a:ext uri="{FF2B5EF4-FFF2-40B4-BE49-F238E27FC236}">
                    <a16:creationId xmlns:a16="http://schemas.microsoft.com/office/drawing/2014/main" id="{5C595C4B-DA72-4352-B8D9-FE8D3D364AD3}"/>
                  </a:ext>
                  <a:ext uri="{C183D7F6-B498-43B3-948B-1728B52AA6E4}">
                    <adec:decorative xmlns:adec="http://schemas.microsoft.com/office/drawing/2017/decorative" val="1"/>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Rectangle 238">
                <a:extLst>
                  <a:ext uri="{FF2B5EF4-FFF2-40B4-BE49-F238E27FC236}">
                    <a16:creationId xmlns:a16="http://schemas.microsoft.com/office/drawing/2014/main" id="{16AE9553-14AF-46AA-81ED-1BE55A371EAB}"/>
                  </a:ext>
                  <a:ext uri="{C183D7F6-B498-43B3-948B-1728B52AA6E4}">
                    <adec:decorative xmlns:adec="http://schemas.microsoft.com/office/drawing/2017/decorative" val="1"/>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6" name="Oval 239">
                <a:extLst>
                  <a:ext uri="{FF2B5EF4-FFF2-40B4-BE49-F238E27FC236}">
                    <a16:creationId xmlns:a16="http://schemas.microsoft.com/office/drawing/2014/main" id="{920BE277-41B8-48F9-AC42-B4D99C1B6879}"/>
                  </a:ext>
                  <a:ext uri="{C183D7F6-B498-43B3-948B-1728B52AA6E4}">
                    <adec:decorative xmlns:adec="http://schemas.microsoft.com/office/drawing/2017/decorative" val="1"/>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Oval 240">
                <a:extLst>
                  <a:ext uri="{FF2B5EF4-FFF2-40B4-BE49-F238E27FC236}">
                    <a16:creationId xmlns:a16="http://schemas.microsoft.com/office/drawing/2014/main" id="{3465CE55-B6E2-4CE2-A942-129C538C1D4D}"/>
                  </a:ext>
                  <a:ext uri="{C183D7F6-B498-43B3-948B-1728B52AA6E4}">
                    <adec:decorative xmlns:adec="http://schemas.microsoft.com/office/drawing/2017/decorative" val="1"/>
                  </a:ext>
                </a:extLst>
              </p:cNvPr>
              <p:cNvSpPr>
                <a:spLocks noChangeArrowheads="1"/>
              </p:cNvSpPr>
              <p:nvPr/>
            </p:nvSpPr>
            <p:spPr bwMode="auto">
              <a:xfrm>
                <a:off x="5934" y="2979"/>
                <a:ext cx="59" cy="59"/>
              </a:xfrm>
              <a:prstGeom prst="ellipse">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8" name="Oval 241">
                <a:extLst>
                  <a:ext uri="{FF2B5EF4-FFF2-40B4-BE49-F238E27FC236}">
                    <a16:creationId xmlns:a16="http://schemas.microsoft.com/office/drawing/2014/main" id="{01D9002B-946C-437D-AAB9-C1966FF476DE}"/>
                  </a:ext>
                  <a:ext uri="{C183D7F6-B498-43B3-948B-1728B52AA6E4}">
                    <adec:decorative xmlns:adec="http://schemas.microsoft.com/office/drawing/2017/decorative" val="1"/>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3685646D-499A-4A92-9AC1-A7EFF3417571}"/>
                </a:ext>
              </a:extLst>
            </p:cNvPr>
            <p:cNvGrpSpPr>
              <a:grpSpLocks noChangeAspect="1"/>
            </p:cNvGrpSpPr>
            <p:nvPr/>
          </p:nvGrpSpPr>
          <p:grpSpPr>
            <a:xfrm flipH="1">
              <a:off x="8876198" y="3907964"/>
              <a:ext cx="622833" cy="368615"/>
              <a:chOff x="942772" y="1664993"/>
              <a:chExt cx="155575" cy="92075"/>
            </a:xfrm>
            <a:solidFill>
              <a:srgbClr val="50E6FF"/>
            </a:solidFill>
          </p:grpSpPr>
          <p:sp>
            <p:nvSpPr>
              <p:cNvPr id="100" name="Oval 21">
                <a:extLst>
                  <a:ext uri="{FF2B5EF4-FFF2-40B4-BE49-F238E27FC236}">
                    <a16:creationId xmlns:a16="http://schemas.microsoft.com/office/drawing/2014/main" id="{D56465F5-717A-4CAC-877E-D096DE98F71E}"/>
                  </a:ext>
                  <a:ext uri="{C183D7F6-B498-43B3-948B-1728B52AA6E4}">
                    <adec:decorative xmlns:adec="http://schemas.microsoft.com/office/drawing/2017/decorative" val="1"/>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1" name="Freeform 20">
                <a:extLst>
                  <a:ext uri="{FF2B5EF4-FFF2-40B4-BE49-F238E27FC236}">
                    <a16:creationId xmlns:a16="http://schemas.microsoft.com/office/drawing/2014/main" id="{64ECCCCD-B229-42F8-9963-56B01786D26C}"/>
                  </a:ext>
                  <a:ext uri="{C183D7F6-B498-43B3-948B-1728B52AA6E4}">
                    <adec:decorative xmlns:adec="http://schemas.microsoft.com/office/drawing/2017/decorative" val="1"/>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2" name="Oval 19">
                <a:extLst>
                  <a:ext uri="{FF2B5EF4-FFF2-40B4-BE49-F238E27FC236}">
                    <a16:creationId xmlns:a16="http://schemas.microsoft.com/office/drawing/2014/main" id="{845DD930-BF32-4C43-AF39-5C372533C5B2}"/>
                  </a:ext>
                  <a:ext uri="{C183D7F6-B498-43B3-948B-1728B52AA6E4}">
                    <adec:decorative xmlns:adec="http://schemas.microsoft.com/office/drawing/2017/decorative" val="1"/>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CD718D66-9CF6-43F8-911C-5AF8E2CEBEF9}"/>
                </a:ext>
              </a:extLst>
            </p:cNvPr>
            <p:cNvGrpSpPr>
              <a:grpSpLocks noChangeAspect="1"/>
            </p:cNvGrpSpPr>
            <p:nvPr/>
          </p:nvGrpSpPr>
          <p:grpSpPr>
            <a:xfrm flipH="1">
              <a:off x="7056660" y="3739689"/>
              <a:ext cx="607142" cy="359329"/>
              <a:chOff x="942772" y="1664993"/>
              <a:chExt cx="155575" cy="92075"/>
            </a:xfrm>
            <a:solidFill>
              <a:srgbClr val="50E6FF"/>
            </a:solidFill>
          </p:grpSpPr>
          <p:sp>
            <p:nvSpPr>
              <p:cNvPr id="104" name="Oval 19">
                <a:extLst>
                  <a:ext uri="{FF2B5EF4-FFF2-40B4-BE49-F238E27FC236}">
                    <a16:creationId xmlns:a16="http://schemas.microsoft.com/office/drawing/2014/main" id="{BCF58298-A082-4CF3-B435-1C4C7BC71A6E}"/>
                  </a:ext>
                  <a:ext uri="{C183D7F6-B498-43B3-948B-1728B52AA6E4}">
                    <adec:decorative xmlns:adec="http://schemas.microsoft.com/office/drawing/2017/decorative" val="1"/>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5" name="Freeform 20">
                <a:extLst>
                  <a:ext uri="{FF2B5EF4-FFF2-40B4-BE49-F238E27FC236}">
                    <a16:creationId xmlns:a16="http://schemas.microsoft.com/office/drawing/2014/main" id="{1276E622-5F04-448E-9A31-413051F49A3A}"/>
                  </a:ext>
                  <a:ext uri="{C183D7F6-B498-43B3-948B-1728B52AA6E4}">
                    <adec:decorative xmlns:adec="http://schemas.microsoft.com/office/drawing/2017/decorative" val="1"/>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6" name="Oval 21">
                <a:extLst>
                  <a:ext uri="{FF2B5EF4-FFF2-40B4-BE49-F238E27FC236}">
                    <a16:creationId xmlns:a16="http://schemas.microsoft.com/office/drawing/2014/main" id="{F7C3613C-265D-4006-9119-5D1CE25CB741}"/>
                  </a:ext>
                  <a:ext uri="{C183D7F6-B498-43B3-948B-1728B52AA6E4}">
                    <adec:decorative xmlns:adec="http://schemas.microsoft.com/office/drawing/2017/decorative" val="1"/>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C404C74E-21BB-4D44-AA06-C2392E8837DF}"/>
                </a:ext>
              </a:extLst>
            </p:cNvPr>
            <p:cNvGrpSpPr/>
            <p:nvPr/>
          </p:nvGrpSpPr>
          <p:grpSpPr>
            <a:xfrm>
              <a:off x="5739640" y="5407295"/>
              <a:ext cx="1116011" cy="791448"/>
              <a:chOff x="5750873" y="5471936"/>
              <a:chExt cx="1116011" cy="791448"/>
            </a:xfrm>
          </p:grpSpPr>
          <p:sp>
            <p:nvSpPr>
              <p:cNvPr id="124" name="Freeform 182">
                <a:extLst>
                  <a:ext uri="{FF2B5EF4-FFF2-40B4-BE49-F238E27FC236}">
                    <a16:creationId xmlns:a16="http://schemas.microsoft.com/office/drawing/2014/main" id="{34FD494E-C92E-4430-A3C1-5B75924CA3C2}"/>
                  </a:ext>
                  <a:ext uri="{C183D7F6-B498-43B3-948B-1728B52AA6E4}">
                    <adec:decorative xmlns:adec="http://schemas.microsoft.com/office/drawing/2017/decorative" val="1"/>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 uri="{C183D7F6-B498-43B3-948B-1728B52AA6E4}">
                      <adec:decorative xmlns:adec="http://schemas.microsoft.com/office/drawing/2017/decorative" val="1"/>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 uri="{C183D7F6-B498-43B3-948B-1728B52AA6E4}">
                      <adec:decorative xmlns:adec="http://schemas.microsoft.com/office/drawing/2017/decorative" val="1"/>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 uri="{C183D7F6-B498-43B3-948B-1728B52AA6E4}">
                      <adec:decorative xmlns:adec="http://schemas.microsoft.com/office/drawing/2017/decorative" val="1"/>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 uri="{C183D7F6-B498-43B3-948B-1728B52AA6E4}">
                      <adec:decorative xmlns:adec="http://schemas.microsoft.com/office/drawing/2017/decorative" val="1"/>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 uri="{C183D7F6-B498-43B3-948B-1728B52AA6E4}">
                      <adec:decorative xmlns:adec="http://schemas.microsoft.com/office/drawing/2017/decorative" val="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 uri="{C183D7F6-B498-43B3-948B-1728B52AA6E4}">
                      <adec:decorative xmlns:adec="http://schemas.microsoft.com/office/drawing/2017/decorative" val="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 uri="{C183D7F6-B498-43B3-948B-1728B52AA6E4}">
                      <adec:decorative xmlns:adec="http://schemas.microsoft.com/office/drawing/2017/decorative" val="1"/>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 uri="{C183D7F6-B498-43B3-948B-1728B52AA6E4}">
                      <adec:decorative xmlns:adec="http://schemas.microsoft.com/office/drawing/2017/decorative" val="1"/>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 uri="{C183D7F6-B498-43B3-948B-1728B52AA6E4}">
                      <adec:decorative xmlns:adec="http://schemas.microsoft.com/office/drawing/2017/decorative" val="1"/>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 uri="{C183D7F6-B498-43B3-948B-1728B52AA6E4}">
                      <adec:decorative xmlns:adec="http://schemas.microsoft.com/office/drawing/2017/decorative" val="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 uri="{C183D7F6-B498-43B3-948B-1728B52AA6E4}">
                      <adec:decorative xmlns:adec="http://schemas.microsoft.com/office/drawing/2017/decorative" val="1"/>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 uri="{C183D7F6-B498-43B3-948B-1728B52AA6E4}">
                      <adec:decorative xmlns:adec="http://schemas.microsoft.com/office/drawing/2017/decorative" val="1"/>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 uri="{C183D7F6-B498-43B3-948B-1728B52AA6E4}">
                      <adec:decorative xmlns:adec="http://schemas.microsoft.com/office/drawing/2017/decorative" val="1"/>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 uri="{C183D7F6-B498-43B3-948B-1728B52AA6E4}">
                      <adec:decorative xmlns:adec="http://schemas.microsoft.com/office/drawing/2017/decorative" val="1"/>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27" name="Group 154">
              <a:extLst>
                <a:ext uri="{FF2B5EF4-FFF2-40B4-BE49-F238E27FC236}">
                  <a16:creationId xmlns:a16="http://schemas.microsoft.com/office/drawing/2014/main" id="{24CB2792-512F-4F97-AB70-BBEAF1637409}"/>
                </a:ext>
              </a:extLst>
            </p:cNvPr>
            <p:cNvGrpSpPr>
              <a:grpSpLocks noChangeAspect="1"/>
            </p:cNvGrpSpPr>
            <p:nvPr/>
          </p:nvGrpSpPr>
          <p:grpSpPr bwMode="auto">
            <a:xfrm>
              <a:off x="7629608" y="3867712"/>
              <a:ext cx="518202" cy="520398"/>
              <a:chOff x="2420" y="2096"/>
              <a:chExt cx="236" cy="237"/>
            </a:xfrm>
            <a:solidFill>
              <a:srgbClr val="0078D4"/>
            </a:solidFill>
          </p:grpSpPr>
          <p:sp>
            <p:nvSpPr>
              <p:cNvPr id="128" name="Freeform 155">
                <a:extLst>
                  <a:ext uri="{FF2B5EF4-FFF2-40B4-BE49-F238E27FC236}">
                    <a16:creationId xmlns:a16="http://schemas.microsoft.com/office/drawing/2014/main" id="{4ECC7B5C-3A20-4B6D-A9B6-89A20A646926}"/>
                  </a:ext>
                  <a:ext uri="{C183D7F6-B498-43B3-948B-1728B52AA6E4}">
                    <adec:decorative xmlns:adec="http://schemas.microsoft.com/office/drawing/2017/decorative" val="1"/>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156">
                <a:extLst>
                  <a:ext uri="{FF2B5EF4-FFF2-40B4-BE49-F238E27FC236}">
                    <a16:creationId xmlns:a16="http://schemas.microsoft.com/office/drawing/2014/main" id="{26E20369-15F6-4801-AB04-EC0B5B54C951}"/>
                  </a:ext>
                  <a:ext uri="{C183D7F6-B498-43B3-948B-1728B52AA6E4}">
                    <adec:decorative xmlns:adec="http://schemas.microsoft.com/office/drawing/2017/decorative" val="1"/>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157">
                <a:extLst>
                  <a:ext uri="{FF2B5EF4-FFF2-40B4-BE49-F238E27FC236}">
                    <a16:creationId xmlns:a16="http://schemas.microsoft.com/office/drawing/2014/main" id="{D31935C6-19DD-4F8A-B90B-83A1661F74BA}"/>
                  </a:ext>
                  <a:ext uri="{C183D7F6-B498-43B3-948B-1728B52AA6E4}">
                    <adec:decorative xmlns:adec="http://schemas.microsoft.com/office/drawing/2017/decorative" val="1"/>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158">
                <a:extLst>
                  <a:ext uri="{FF2B5EF4-FFF2-40B4-BE49-F238E27FC236}">
                    <a16:creationId xmlns:a16="http://schemas.microsoft.com/office/drawing/2014/main" id="{038FF56C-3150-42A6-8C25-A462A7BFE524}"/>
                  </a:ext>
                  <a:ext uri="{C183D7F6-B498-43B3-948B-1728B52AA6E4}">
                    <adec:decorative xmlns:adec="http://schemas.microsoft.com/office/drawing/2017/decorative" val="1"/>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2" name="Freeform 159">
                <a:extLst>
                  <a:ext uri="{FF2B5EF4-FFF2-40B4-BE49-F238E27FC236}">
                    <a16:creationId xmlns:a16="http://schemas.microsoft.com/office/drawing/2014/main" id="{F71C5C2A-1392-4955-AD18-0FD35DEDC8C7}"/>
                  </a:ext>
                  <a:ext uri="{C183D7F6-B498-43B3-948B-1728B52AA6E4}">
                    <adec:decorative xmlns:adec="http://schemas.microsoft.com/office/drawing/2017/decorative" val="1"/>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3" name="Freeform 160">
                <a:extLst>
                  <a:ext uri="{FF2B5EF4-FFF2-40B4-BE49-F238E27FC236}">
                    <a16:creationId xmlns:a16="http://schemas.microsoft.com/office/drawing/2014/main" id="{FAAFE1C6-A7A3-4398-BA27-52BF9053E434}"/>
                  </a:ext>
                  <a:ext uri="{C183D7F6-B498-43B3-948B-1728B52AA6E4}">
                    <adec:decorative xmlns:adec="http://schemas.microsoft.com/office/drawing/2017/decorative" val="1"/>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161">
                <a:extLst>
                  <a:ext uri="{FF2B5EF4-FFF2-40B4-BE49-F238E27FC236}">
                    <a16:creationId xmlns:a16="http://schemas.microsoft.com/office/drawing/2014/main" id="{4692554E-C4C5-4A95-B9C5-C44D59EEE039}"/>
                  </a:ext>
                  <a:ext uri="{C183D7F6-B498-43B3-948B-1728B52AA6E4}">
                    <adec:decorative xmlns:adec="http://schemas.microsoft.com/office/drawing/2017/decorative" val="1"/>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162">
                <a:extLst>
                  <a:ext uri="{FF2B5EF4-FFF2-40B4-BE49-F238E27FC236}">
                    <a16:creationId xmlns:a16="http://schemas.microsoft.com/office/drawing/2014/main" id="{1649F418-489B-4D79-B2E8-FAC973090030}"/>
                  </a:ext>
                  <a:ext uri="{C183D7F6-B498-43B3-948B-1728B52AA6E4}">
                    <adec:decorative xmlns:adec="http://schemas.microsoft.com/office/drawing/2017/decorative" val="1"/>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163">
                <a:extLst>
                  <a:ext uri="{FF2B5EF4-FFF2-40B4-BE49-F238E27FC236}">
                    <a16:creationId xmlns:a16="http://schemas.microsoft.com/office/drawing/2014/main" id="{DBB636EB-D10F-4BD9-8EBF-05F674D3F466}"/>
                  </a:ext>
                  <a:ext uri="{C183D7F6-B498-43B3-948B-1728B52AA6E4}">
                    <adec:decorative xmlns:adec="http://schemas.microsoft.com/office/drawing/2017/decorative" val="1"/>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DD37DDF1-620C-419E-87B3-AD8080BC01D8}"/>
                </a:ext>
              </a:extLst>
            </p:cNvPr>
            <p:cNvGrpSpPr/>
            <p:nvPr/>
          </p:nvGrpSpPr>
          <p:grpSpPr>
            <a:xfrm>
              <a:off x="9516864" y="3346515"/>
              <a:ext cx="517989" cy="506622"/>
              <a:chOff x="6881862" y="6994173"/>
              <a:chExt cx="1124603" cy="1099924"/>
            </a:xfrm>
          </p:grpSpPr>
          <p:grpSp>
            <p:nvGrpSpPr>
              <p:cNvPr id="138" name="Group 184">
                <a:extLst>
                  <a:ext uri="{FF2B5EF4-FFF2-40B4-BE49-F238E27FC236}">
                    <a16:creationId xmlns:a16="http://schemas.microsoft.com/office/drawing/2014/main" id="{2D04ECE5-22F5-488D-A4B9-A20F3EA39018}"/>
                  </a:ext>
                </a:extLst>
              </p:cNvPr>
              <p:cNvGrpSpPr>
                <a:grpSpLocks noChangeAspect="1"/>
              </p:cNvGrpSpPr>
              <p:nvPr/>
            </p:nvGrpSpPr>
            <p:grpSpPr bwMode="auto">
              <a:xfrm>
                <a:off x="6881862" y="6994173"/>
                <a:ext cx="1124603" cy="1099924"/>
                <a:chOff x="2197" y="2783"/>
                <a:chExt cx="319" cy="312"/>
              </a:xfrm>
            </p:grpSpPr>
            <p:sp>
              <p:nvSpPr>
                <p:cNvPr id="147" name="Freeform 185">
                  <a:extLst>
                    <a:ext uri="{FF2B5EF4-FFF2-40B4-BE49-F238E27FC236}">
                      <a16:creationId xmlns:a16="http://schemas.microsoft.com/office/drawing/2014/main" id="{59ADF805-AE7F-4E6A-A80E-67768A307ECA}"/>
                    </a:ext>
                    <a:ext uri="{C183D7F6-B498-43B3-948B-1728B52AA6E4}">
                      <adec:decorative xmlns:adec="http://schemas.microsoft.com/office/drawing/2017/decorative" val="1"/>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Freeform 186">
                  <a:extLst>
                    <a:ext uri="{FF2B5EF4-FFF2-40B4-BE49-F238E27FC236}">
                      <a16:creationId xmlns:a16="http://schemas.microsoft.com/office/drawing/2014/main" id="{E00FA5A7-EBD4-4495-9D7D-CBC7B4ABFBBD}"/>
                    </a:ext>
                    <a:ext uri="{C183D7F6-B498-43B3-948B-1728B52AA6E4}">
                      <adec:decorative xmlns:adec="http://schemas.microsoft.com/office/drawing/2017/decorative" val="1"/>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Freeform 187">
                  <a:extLst>
                    <a:ext uri="{FF2B5EF4-FFF2-40B4-BE49-F238E27FC236}">
                      <a16:creationId xmlns:a16="http://schemas.microsoft.com/office/drawing/2014/main" id="{00EA40FC-80B7-4690-B30E-7E6C0DE055FE}"/>
                    </a:ext>
                    <a:ext uri="{C183D7F6-B498-43B3-948B-1728B52AA6E4}">
                      <adec:decorative xmlns:adec="http://schemas.microsoft.com/office/drawing/2017/decorative" val="1"/>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Freeform 188">
                  <a:extLst>
                    <a:ext uri="{FF2B5EF4-FFF2-40B4-BE49-F238E27FC236}">
                      <a16:creationId xmlns:a16="http://schemas.microsoft.com/office/drawing/2014/main" id="{C5F567B2-7C4B-4A40-AEF4-78C1D6D1206F}"/>
                    </a:ext>
                    <a:ext uri="{C183D7F6-B498-43B3-948B-1728B52AA6E4}">
                      <adec:decorative xmlns:adec="http://schemas.microsoft.com/office/drawing/2017/decorative" val="1"/>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39" name="Group 146">
                <a:extLst>
                  <a:ext uri="{FF2B5EF4-FFF2-40B4-BE49-F238E27FC236}">
                    <a16:creationId xmlns:a16="http://schemas.microsoft.com/office/drawing/2014/main" id="{55D99EDE-59BB-4CE6-8689-5BECCA8E0FE4}"/>
                  </a:ext>
                </a:extLst>
              </p:cNvPr>
              <p:cNvGrpSpPr>
                <a:grpSpLocks noChangeAspect="1"/>
              </p:cNvGrpSpPr>
              <p:nvPr/>
            </p:nvGrpSpPr>
            <p:grpSpPr bwMode="auto">
              <a:xfrm>
                <a:off x="7242102" y="7312360"/>
                <a:ext cx="404122" cy="463551"/>
                <a:chOff x="430" y="2783"/>
                <a:chExt cx="272" cy="312"/>
              </a:xfrm>
            </p:grpSpPr>
            <p:sp>
              <p:nvSpPr>
                <p:cNvPr id="141" name="Rectangle 147">
                  <a:extLst>
                    <a:ext uri="{FF2B5EF4-FFF2-40B4-BE49-F238E27FC236}">
                      <a16:creationId xmlns:a16="http://schemas.microsoft.com/office/drawing/2014/main" id="{DBE545F2-113A-43DA-95E0-EEB627F0B55B}"/>
                    </a:ext>
                    <a:ext uri="{C183D7F6-B498-43B3-948B-1728B52AA6E4}">
                      <adec:decorative xmlns:adec="http://schemas.microsoft.com/office/drawing/2017/decorative" val="1"/>
                    </a:ext>
                  </a:extLst>
                </p:cNvPr>
                <p:cNvSpPr>
                  <a:spLocks noChangeArrowheads="1"/>
                </p:cNvSpPr>
                <p:nvPr/>
              </p:nvSpPr>
              <p:spPr bwMode="auto">
                <a:xfrm>
                  <a:off x="430" y="3027"/>
                  <a:ext cx="29" cy="68"/>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Rectangle 148">
                  <a:extLst>
                    <a:ext uri="{FF2B5EF4-FFF2-40B4-BE49-F238E27FC236}">
                      <a16:creationId xmlns:a16="http://schemas.microsoft.com/office/drawing/2014/main" id="{FE6337A3-1F25-4055-9927-2AD9A3B90F12}"/>
                    </a:ext>
                    <a:ext uri="{C183D7F6-B498-43B3-948B-1728B52AA6E4}">
                      <adec:decorative xmlns:adec="http://schemas.microsoft.com/office/drawing/2017/decorative" val="1"/>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Rectangle 149">
                  <a:extLst>
                    <a:ext uri="{FF2B5EF4-FFF2-40B4-BE49-F238E27FC236}">
                      <a16:creationId xmlns:a16="http://schemas.microsoft.com/office/drawing/2014/main" id="{60AD2194-39AE-4C89-A4E5-99C7E42D137C}"/>
                    </a:ext>
                    <a:ext uri="{C183D7F6-B498-43B3-948B-1728B52AA6E4}">
                      <adec:decorative xmlns:adec="http://schemas.microsoft.com/office/drawing/2017/decorative" val="1"/>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Rectangle 150">
                  <a:extLst>
                    <a:ext uri="{FF2B5EF4-FFF2-40B4-BE49-F238E27FC236}">
                      <a16:creationId xmlns:a16="http://schemas.microsoft.com/office/drawing/2014/main" id="{88319D23-6B7C-4749-AB10-F3EEC6E4EDA4}"/>
                    </a:ext>
                    <a:ext uri="{C183D7F6-B498-43B3-948B-1728B52AA6E4}">
                      <adec:decorative xmlns:adec="http://schemas.microsoft.com/office/drawing/2017/decorative" val="1"/>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Rectangle 151">
                  <a:extLst>
                    <a:ext uri="{FF2B5EF4-FFF2-40B4-BE49-F238E27FC236}">
                      <a16:creationId xmlns:a16="http://schemas.microsoft.com/office/drawing/2014/main" id="{9CCB4243-1948-4066-B0C6-265FD4AF00BC}"/>
                    </a:ext>
                    <a:ext uri="{C183D7F6-B498-43B3-948B-1728B52AA6E4}">
                      <adec:decorative xmlns:adec="http://schemas.microsoft.com/office/drawing/2017/decorative" val="1"/>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6" name="Rectangle 152">
                  <a:extLst>
                    <a:ext uri="{FF2B5EF4-FFF2-40B4-BE49-F238E27FC236}">
                      <a16:creationId xmlns:a16="http://schemas.microsoft.com/office/drawing/2014/main" id="{1D5B1219-B6C0-463E-85F8-97B6C8D8994D}"/>
                    </a:ext>
                    <a:ext uri="{C183D7F6-B498-43B3-948B-1728B52AA6E4}">
                      <adec:decorative xmlns:adec="http://schemas.microsoft.com/office/drawing/2017/decorative" val="1"/>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40" name="Oval 139">
                <a:extLst>
                  <a:ext uri="{FF2B5EF4-FFF2-40B4-BE49-F238E27FC236}">
                    <a16:creationId xmlns:a16="http://schemas.microsoft.com/office/drawing/2014/main" id="{7CB52A0E-AE99-46FB-BABE-9B6B24CE90AC}"/>
                  </a:ext>
                  <a:ext uri="{C183D7F6-B498-43B3-948B-1728B52AA6E4}">
                    <adec:decorative xmlns:adec="http://schemas.microsoft.com/office/drawing/2017/decorative" val="1"/>
                  </a:ext>
                </a:extLst>
              </p:cNvPr>
              <p:cNvSpPr/>
              <p:nvPr/>
            </p:nvSpPr>
            <p:spPr bwMode="auto">
              <a:xfrm>
                <a:off x="6948224" y="7048196"/>
                <a:ext cx="991879" cy="99187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6D1A37AD-5A48-40B1-95F0-1C079EDA9B8D}"/>
                </a:ext>
                <a:ext uri="{C183D7F6-B498-43B3-948B-1728B52AA6E4}">
                  <adec:decorative xmlns:adec="http://schemas.microsoft.com/office/drawing/2017/decorative" val="1"/>
                </a:ext>
              </a:extLst>
            </p:cNvPr>
            <p:cNvSpPr/>
            <p:nvPr/>
          </p:nvSpPr>
          <p:spPr bwMode="auto">
            <a:xfrm>
              <a:off x="7210180" y="6028583"/>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2052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03AC39D6-5260-C745-999C-EF2C1EF52253}"/>
              </a:ext>
              <a:ext uri="{C183D7F6-B498-43B3-948B-1728B52AA6E4}">
                <adec:decorative xmlns:adec="http://schemas.microsoft.com/office/drawing/2017/decorative" val="1"/>
              </a:ext>
            </a:extLst>
          </p:cNvPr>
          <p:cNvGrpSpPr/>
          <p:nvPr/>
        </p:nvGrpSpPr>
        <p:grpSpPr>
          <a:xfrm rot="5400000">
            <a:off x="8583175" y="-392043"/>
            <a:ext cx="781067" cy="5265089"/>
            <a:chOff x="582401" y="-12173750"/>
            <a:chExt cx="2572828" cy="17343179"/>
          </a:xfrm>
        </p:grpSpPr>
        <p:sp>
          <p:nvSpPr>
            <p:cNvPr id="109" name="Rounded Rectangle 108">
              <a:extLst>
                <a:ext uri="{FF2B5EF4-FFF2-40B4-BE49-F238E27FC236}">
                  <a16:creationId xmlns:a16="http://schemas.microsoft.com/office/drawing/2014/main" id="{A1C7DCFF-74F0-4148-8F7A-6E893739A5A3}"/>
                </a:ext>
                <a:ext uri="{C183D7F6-B498-43B3-948B-1728B52AA6E4}">
                  <adec:decorative xmlns:adec="http://schemas.microsoft.com/office/drawing/2017/decorative" val="1"/>
                </a:ext>
              </a:extLst>
            </p:cNvPr>
            <p:cNvSpPr/>
            <p:nvPr/>
          </p:nvSpPr>
          <p:spPr>
            <a:xfrm>
              <a:off x="582406" y="-12173750"/>
              <a:ext cx="2572823" cy="15729496"/>
            </a:xfrm>
            <a:prstGeom prst="roundRect">
              <a:avLst>
                <a:gd name="adj" fmla="val 169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65B54777-A8FA-1B46-A51B-D2C82CBDD241}"/>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16935"/>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E7F87B6-6D70-B043-AD19-CE2CEFFAE2A9}"/>
              </a:ext>
              <a:ext uri="{C183D7F6-B498-43B3-948B-1728B52AA6E4}">
                <adec:decorative xmlns:adec="http://schemas.microsoft.com/office/drawing/2017/decorative" val="1"/>
              </a:ext>
            </a:extLst>
          </p:cNvPr>
          <p:cNvGrpSpPr/>
          <p:nvPr/>
        </p:nvGrpSpPr>
        <p:grpSpPr>
          <a:xfrm rot="5400000">
            <a:off x="8583175" y="536115"/>
            <a:ext cx="781067" cy="5265089"/>
            <a:chOff x="582401" y="-12173750"/>
            <a:chExt cx="2572828" cy="17343179"/>
          </a:xfrm>
        </p:grpSpPr>
        <p:sp>
          <p:nvSpPr>
            <p:cNvPr id="112" name="Rounded Rectangle 111">
              <a:extLst>
                <a:ext uri="{FF2B5EF4-FFF2-40B4-BE49-F238E27FC236}">
                  <a16:creationId xmlns:a16="http://schemas.microsoft.com/office/drawing/2014/main" id="{A84E3B66-3A03-5946-99B1-739052212540}"/>
                </a:ext>
                <a:ext uri="{C183D7F6-B498-43B3-948B-1728B52AA6E4}">
                  <adec:decorative xmlns:adec="http://schemas.microsoft.com/office/drawing/2017/decorative" val="1"/>
                </a:ext>
              </a:extLst>
            </p:cNvPr>
            <p:cNvSpPr/>
            <p:nvPr/>
          </p:nvSpPr>
          <p:spPr>
            <a:xfrm>
              <a:off x="582406" y="-12173750"/>
              <a:ext cx="2572823" cy="15729496"/>
            </a:xfrm>
            <a:prstGeom prst="roundRect">
              <a:avLst>
                <a:gd name="adj" fmla="val 169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3A2001AA-7B16-0F41-9723-79236A658022}"/>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16935"/>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36338FB4-2906-9C47-B3C2-6242B8556ACB}"/>
              </a:ext>
              <a:ext uri="{C183D7F6-B498-43B3-948B-1728B52AA6E4}">
                <adec:decorative xmlns:adec="http://schemas.microsoft.com/office/drawing/2017/decorative" val="1"/>
              </a:ext>
            </a:extLst>
          </p:cNvPr>
          <p:cNvGrpSpPr/>
          <p:nvPr/>
        </p:nvGrpSpPr>
        <p:grpSpPr>
          <a:xfrm rot="5400000">
            <a:off x="8583175" y="1464273"/>
            <a:ext cx="781067" cy="5265089"/>
            <a:chOff x="582401" y="-12173750"/>
            <a:chExt cx="2572828" cy="17343179"/>
          </a:xfrm>
        </p:grpSpPr>
        <p:sp>
          <p:nvSpPr>
            <p:cNvPr id="115" name="Rounded Rectangle 114">
              <a:extLst>
                <a:ext uri="{FF2B5EF4-FFF2-40B4-BE49-F238E27FC236}">
                  <a16:creationId xmlns:a16="http://schemas.microsoft.com/office/drawing/2014/main" id="{7849D540-1D7A-2741-AA97-935EA8F843F5}"/>
                </a:ext>
                <a:ext uri="{C183D7F6-B498-43B3-948B-1728B52AA6E4}">
                  <adec:decorative xmlns:adec="http://schemas.microsoft.com/office/drawing/2017/decorative" val="1"/>
                </a:ext>
              </a:extLst>
            </p:cNvPr>
            <p:cNvSpPr/>
            <p:nvPr/>
          </p:nvSpPr>
          <p:spPr>
            <a:xfrm>
              <a:off x="582406" y="-12173750"/>
              <a:ext cx="2572823" cy="15729496"/>
            </a:xfrm>
            <a:prstGeom prst="roundRect">
              <a:avLst>
                <a:gd name="adj" fmla="val 169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a:extLst>
                <a:ext uri="{FF2B5EF4-FFF2-40B4-BE49-F238E27FC236}">
                  <a16:creationId xmlns:a16="http://schemas.microsoft.com/office/drawing/2014/main" id="{FDE542E9-E8E5-B042-9063-5E33F76B9E76}"/>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16935"/>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9240528-C0B1-A846-AF57-5E8BB970F0EC}"/>
              </a:ext>
              <a:ext uri="{C183D7F6-B498-43B3-948B-1728B52AA6E4}">
                <adec:decorative xmlns:adec="http://schemas.microsoft.com/office/drawing/2017/decorative" val="1"/>
              </a:ext>
            </a:extLst>
          </p:cNvPr>
          <p:cNvGrpSpPr/>
          <p:nvPr/>
        </p:nvGrpSpPr>
        <p:grpSpPr>
          <a:xfrm rot="5400000">
            <a:off x="8583175" y="2392431"/>
            <a:ext cx="781067" cy="5265089"/>
            <a:chOff x="582401" y="-12173750"/>
            <a:chExt cx="2572828" cy="17343179"/>
          </a:xfrm>
        </p:grpSpPr>
        <p:sp>
          <p:nvSpPr>
            <p:cNvPr id="118" name="Rounded Rectangle 117">
              <a:extLst>
                <a:ext uri="{FF2B5EF4-FFF2-40B4-BE49-F238E27FC236}">
                  <a16:creationId xmlns:a16="http://schemas.microsoft.com/office/drawing/2014/main" id="{26B39C45-E5F3-E541-BDDF-E7458032112F}"/>
                </a:ext>
                <a:ext uri="{C183D7F6-B498-43B3-948B-1728B52AA6E4}">
                  <adec:decorative xmlns:adec="http://schemas.microsoft.com/office/drawing/2017/decorative" val="1"/>
                </a:ext>
              </a:extLst>
            </p:cNvPr>
            <p:cNvSpPr/>
            <p:nvPr/>
          </p:nvSpPr>
          <p:spPr>
            <a:xfrm>
              <a:off x="582406" y="-12173750"/>
              <a:ext cx="2572823" cy="15729496"/>
            </a:xfrm>
            <a:prstGeom prst="roundRect">
              <a:avLst>
                <a:gd name="adj" fmla="val 169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a:extLst>
                <a:ext uri="{FF2B5EF4-FFF2-40B4-BE49-F238E27FC236}">
                  <a16:creationId xmlns:a16="http://schemas.microsoft.com/office/drawing/2014/main" id="{B79F928A-A5C3-E84C-93C9-6229946ED925}"/>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16935"/>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F1DC696-FDF9-7D4C-AED5-F3AB84BA329D}"/>
              </a:ext>
              <a:ext uri="{C183D7F6-B498-43B3-948B-1728B52AA6E4}">
                <adec:decorative xmlns:adec="http://schemas.microsoft.com/office/drawing/2017/decorative" val="1"/>
              </a:ext>
            </a:extLst>
          </p:cNvPr>
          <p:cNvGrpSpPr/>
          <p:nvPr/>
        </p:nvGrpSpPr>
        <p:grpSpPr>
          <a:xfrm rot="5400000">
            <a:off x="8583175" y="3320589"/>
            <a:ext cx="781067" cy="5265089"/>
            <a:chOff x="582401" y="-12173750"/>
            <a:chExt cx="2572828" cy="17343179"/>
          </a:xfrm>
        </p:grpSpPr>
        <p:sp>
          <p:nvSpPr>
            <p:cNvPr id="121" name="Rounded Rectangle 120">
              <a:extLst>
                <a:ext uri="{FF2B5EF4-FFF2-40B4-BE49-F238E27FC236}">
                  <a16:creationId xmlns:a16="http://schemas.microsoft.com/office/drawing/2014/main" id="{954EBEEF-3E74-3E46-871C-6AA14EA14A6E}"/>
                </a:ext>
                <a:ext uri="{C183D7F6-B498-43B3-948B-1728B52AA6E4}">
                  <adec:decorative xmlns:adec="http://schemas.microsoft.com/office/drawing/2017/decorative" val="1"/>
                </a:ext>
              </a:extLst>
            </p:cNvPr>
            <p:cNvSpPr/>
            <p:nvPr/>
          </p:nvSpPr>
          <p:spPr>
            <a:xfrm>
              <a:off x="582406" y="-12173750"/>
              <a:ext cx="2572823" cy="15729496"/>
            </a:xfrm>
            <a:prstGeom prst="roundRect">
              <a:avLst>
                <a:gd name="adj" fmla="val 169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a:extLst>
                <a:ext uri="{FF2B5EF4-FFF2-40B4-BE49-F238E27FC236}">
                  <a16:creationId xmlns:a16="http://schemas.microsoft.com/office/drawing/2014/main" id="{FDC502D0-CAD2-4945-9BF4-D56B8B27D4E5}"/>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16935"/>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1267DB91-E064-044D-8064-C2EAB62A9811}"/>
              </a:ext>
              <a:ext uri="{C183D7F6-B498-43B3-948B-1728B52AA6E4}">
                <adec:decorative xmlns:adec="http://schemas.microsoft.com/office/drawing/2017/decorative" val="1"/>
              </a:ext>
            </a:extLst>
          </p:cNvPr>
          <p:cNvGrpSpPr/>
          <p:nvPr/>
        </p:nvGrpSpPr>
        <p:grpSpPr>
          <a:xfrm rot="5400000">
            <a:off x="2835857" y="-392043"/>
            <a:ext cx="781067" cy="5265089"/>
            <a:chOff x="582401" y="-12173750"/>
            <a:chExt cx="2572828" cy="17343179"/>
          </a:xfrm>
        </p:grpSpPr>
        <p:sp>
          <p:nvSpPr>
            <p:cNvPr id="94" name="Rounded Rectangle 93">
              <a:extLst>
                <a:ext uri="{FF2B5EF4-FFF2-40B4-BE49-F238E27FC236}">
                  <a16:creationId xmlns:a16="http://schemas.microsoft.com/office/drawing/2014/main" id="{2D3C98BC-88A3-5A48-B0EE-BF56B5DBA113}"/>
                </a:ext>
                <a:ext uri="{C183D7F6-B498-43B3-948B-1728B52AA6E4}">
                  <adec:decorative xmlns:adec="http://schemas.microsoft.com/office/drawing/2017/decorative" val="1"/>
                </a:ext>
              </a:extLst>
            </p:cNvPr>
            <p:cNvSpPr/>
            <p:nvPr/>
          </p:nvSpPr>
          <p:spPr>
            <a:xfrm>
              <a:off x="582406" y="-12173750"/>
              <a:ext cx="2572823" cy="15729496"/>
            </a:xfrm>
            <a:prstGeom prst="roundRect">
              <a:avLst>
                <a:gd name="adj" fmla="val 169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76EF3E4B-3F1B-5245-82AA-6BB0F2ECB53D}"/>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16935"/>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60EB468F-8B0C-614F-B62F-BE7BACB13CCF}"/>
              </a:ext>
              <a:ext uri="{C183D7F6-B498-43B3-948B-1728B52AA6E4}">
                <adec:decorative xmlns:adec="http://schemas.microsoft.com/office/drawing/2017/decorative" val="1"/>
              </a:ext>
            </a:extLst>
          </p:cNvPr>
          <p:cNvGrpSpPr/>
          <p:nvPr/>
        </p:nvGrpSpPr>
        <p:grpSpPr>
          <a:xfrm rot="5400000">
            <a:off x="2835857" y="536115"/>
            <a:ext cx="781067" cy="5265089"/>
            <a:chOff x="582401" y="-12173750"/>
            <a:chExt cx="2572828" cy="17343179"/>
          </a:xfrm>
        </p:grpSpPr>
        <p:sp>
          <p:nvSpPr>
            <p:cNvPr id="97" name="Rounded Rectangle 96">
              <a:extLst>
                <a:ext uri="{FF2B5EF4-FFF2-40B4-BE49-F238E27FC236}">
                  <a16:creationId xmlns:a16="http://schemas.microsoft.com/office/drawing/2014/main" id="{A3B9834E-E718-DE4F-B4E6-5B90561A0A15}"/>
                </a:ext>
                <a:ext uri="{C183D7F6-B498-43B3-948B-1728B52AA6E4}">
                  <adec:decorative xmlns:adec="http://schemas.microsoft.com/office/drawing/2017/decorative" val="1"/>
                </a:ext>
              </a:extLst>
            </p:cNvPr>
            <p:cNvSpPr/>
            <p:nvPr/>
          </p:nvSpPr>
          <p:spPr>
            <a:xfrm>
              <a:off x="582406" y="-12173750"/>
              <a:ext cx="2572823" cy="15729496"/>
            </a:xfrm>
            <a:prstGeom prst="roundRect">
              <a:avLst>
                <a:gd name="adj" fmla="val 169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128CE135-531A-0A40-A475-A97E9F9FC922}"/>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16935"/>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978C9BFB-131C-A841-8980-D6087AAD2D43}"/>
              </a:ext>
              <a:ext uri="{C183D7F6-B498-43B3-948B-1728B52AA6E4}">
                <adec:decorative xmlns:adec="http://schemas.microsoft.com/office/drawing/2017/decorative" val="1"/>
              </a:ext>
            </a:extLst>
          </p:cNvPr>
          <p:cNvGrpSpPr/>
          <p:nvPr/>
        </p:nvGrpSpPr>
        <p:grpSpPr>
          <a:xfrm rot="5400000">
            <a:off x="2835857" y="1464273"/>
            <a:ext cx="781067" cy="5265089"/>
            <a:chOff x="582401" y="-12173750"/>
            <a:chExt cx="2572828" cy="17343179"/>
          </a:xfrm>
        </p:grpSpPr>
        <p:sp>
          <p:nvSpPr>
            <p:cNvPr id="100" name="Rounded Rectangle 99">
              <a:extLst>
                <a:ext uri="{FF2B5EF4-FFF2-40B4-BE49-F238E27FC236}">
                  <a16:creationId xmlns:a16="http://schemas.microsoft.com/office/drawing/2014/main" id="{E3E90A24-7451-8544-9B37-544A08D2422D}"/>
                </a:ext>
                <a:ext uri="{C183D7F6-B498-43B3-948B-1728B52AA6E4}">
                  <adec:decorative xmlns:adec="http://schemas.microsoft.com/office/drawing/2017/decorative" val="1"/>
                </a:ext>
              </a:extLst>
            </p:cNvPr>
            <p:cNvSpPr/>
            <p:nvPr/>
          </p:nvSpPr>
          <p:spPr>
            <a:xfrm>
              <a:off x="582406" y="-12173750"/>
              <a:ext cx="2572823" cy="15729496"/>
            </a:xfrm>
            <a:prstGeom prst="roundRect">
              <a:avLst>
                <a:gd name="adj" fmla="val 169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a:extLst>
                <a:ext uri="{FF2B5EF4-FFF2-40B4-BE49-F238E27FC236}">
                  <a16:creationId xmlns:a16="http://schemas.microsoft.com/office/drawing/2014/main" id="{69567E4C-DEC3-2744-9162-F5AB1D65B089}"/>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16935"/>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4EE7BC1E-7434-4A44-B213-EE211219CFDA}"/>
              </a:ext>
              <a:ext uri="{C183D7F6-B498-43B3-948B-1728B52AA6E4}">
                <adec:decorative xmlns:adec="http://schemas.microsoft.com/office/drawing/2017/decorative" val="1"/>
              </a:ext>
            </a:extLst>
          </p:cNvPr>
          <p:cNvGrpSpPr/>
          <p:nvPr/>
        </p:nvGrpSpPr>
        <p:grpSpPr>
          <a:xfrm rot="5400000">
            <a:off x="2835857" y="2392431"/>
            <a:ext cx="781067" cy="5265089"/>
            <a:chOff x="582401" y="-12173750"/>
            <a:chExt cx="2572828" cy="17343179"/>
          </a:xfrm>
        </p:grpSpPr>
        <p:sp>
          <p:nvSpPr>
            <p:cNvPr id="103" name="Rounded Rectangle 102">
              <a:extLst>
                <a:ext uri="{FF2B5EF4-FFF2-40B4-BE49-F238E27FC236}">
                  <a16:creationId xmlns:a16="http://schemas.microsoft.com/office/drawing/2014/main" id="{B7DFB072-4924-AE4C-A32D-1915823514CE}"/>
                </a:ext>
                <a:ext uri="{C183D7F6-B498-43B3-948B-1728B52AA6E4}">
                  <adec:decorative xmlns:adec="http://schemas.microsoft.com/office/drawing/2017/decorative" val="1"/>
                </a:ext>
              </a:extLst>
            </p:cNvPr>
            <p:cNvSpPr/>
            <p:nvPr/>
          </p:nvSpPr>
          <p:spPr>
            <a:xfrm>
              <a:off x="582406" y="-12173750"/>
              <a:ext cx="2572823" cy="15729496"/>
            </a:xfrm>
            <a:prstGeom prst="roundRect">
              <a:avLst>
                <a:gd name="adj" fmla="val 169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5101C32B-E903-C943-B512-DE1C2546F8D7}"/>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16935"/>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879051F0-F60F-024D-B324-9F5E24DDA36D}"/>
              </a:ext>
              <a:ext uri="{C183D7F6-B498-43B3-948B-1728B52AA6E4}">
                <adec:decorative xmlns:adec="http://schemas.microsoft.com/office/drawing/2017/decorative" val="1"/>
              </a:ext>
            </a:extLst>
          </p:cNvPr>
          <p:cNvGrpSpPr/>
          <p:nvPr/>
        </p:nvGrpSpPr>
        <p:grpSpPr>
          <a:xfrm rot="5400000">
            <a:off x="2835857" y="3320589"/>
            <a:ext cx="781067" cy="5265089"/>
            <a:chOff x="582401" y="-12173750"/>
            <a:chExt cx="2572828" cy="17343179"/>
          </a:xfrm>
        </p:grpSpPr>
        <p:sp>
          <p:nvSpPr>
            <p:cNvPr id="106" name="Rounded Rectangle 105">
              <a:extLst>
                <a:ext uri="{FF2B5EF4-FFF2-40B4-BE49-F238E27FC236}">
                  <a16:creationId xmlns:a16="http://schemas.microsoft.com/office/drawing/2014/main" id="{946D76DA-A516-F549-BA18-42DD6FE3E4DB}"/>
                </a:ext>
                <a:ext uri="{C183D7F6-B498-43B3-948B-1728B52AA6E4}">
                  <adec:decorative xmlns:adec="http://schemas.microsoft.com/office/drawing/2017/decorative" val="1"/>
                </a:ext>
              </a:extLst>
            </p:cNvPr>
            <p:cNvSpPr/>
            <p:nvPr/>
          </p:nvSpPr>
          <p:spPr>
            <a:xfrm>
              <a:off x="582406" y="-12173750"/>
              <a:ext cx="2572823" cy="15729496"/>
            </a:xfrm>
            <a:prstGeom prst="roundRect">
              <a:avLst>
                <a:gd name="adj" fmla="val 169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106">
              <a:extLst>
                <a:ext uri="{FF2B5EF4-FFF2-40B4-BE49-F238E27FC236}">
                  <a16:creationId xmlns:a16="http://schemas.microsoft.com/office/drawing/2014/main" id="{9C6EA906-2D3C-D547-BB26-EA1B2819F6E5}"/>
                </a:ext>
                <a:ext uri="{C183D7F6-B498-43B3-948B-1728B52AA6E4}">
                  <adec:decorative xmlns:adec="http://schemas.microsoft.com/office/drawing/2017/decorative" val="1"/>
                </a:ext>
              </a:extLst>
            </p:cNvPr>
            <p:cNvSpPr/>
            <p:nvPr/>
          </p:nvSpPr>
          <p:spPr>
            <a:xfrm>
              <a:off x="582401" y="2546998"/>
              <a:ext cx="2572824" cy="2622431"/>
            </a:xfrm>
            <a:prstGeom prst="roundRect">
              <a:avLst>
                <a:gd name="adj" fmla="val 16935"/>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22F41DC-02AC-456A-AE09-88DA37B825E1}"/>
              </a:ext>
            </a:extLst>
          </p:cNvPr>
          <p:cNvSpPr>
            <a:spLocks noGrp="1"/>
          </p:cNvSpPr>
          <p:nvPr>
            <p:ph type="title"/>
          </p:nvPr>
        </p:nvSpPr>
        <p:spPr>
          <a:xfrm>
            <a:off x="588263" y="457199"/>
            <a:ext cx="8613794" cy="1111549"/>
          </a:xfrm>
        </p:spPr>
        <p:txBody>
          <a:bodyPr/>
          <a:lstStyle/>
          <a:p>
            <a:r>
              <a:rPr lang="en-US" dirty="0"/>
              <a:t>More reasons to pick Azure over AWS for SQL Server workloads</a:t>
            </a:r>
          </a:p>
        </p:txBody>
      </p:sp>
      <p:grpSp>
        <p:nvGrpSpPr>
          <p:cNvPr id="52" name="Group 54">
            <a:extLst>
              <a:ext uri="{FF2B5EF4-FFF2-40B4-BE49-F238E27FC236}">
                <a16:creationId xmlns:a16="http://schemas.microsoft.com/office/drawing/2014/main" id="{667C619C-8FA4-3443-9238-265C7DCD7D21}"/>
              </a:ext>
              <a:ext uri="{C183D7F6-B498-43B3-948B-1728B52AA6E4}">
                <adec:decorative xmlns:adec="http://schemas.microsoft.com/office/drawing/2017/decorative" val="1"/>
              </a:ext>
            </a:extLst>
          </p:cNvPr>
          <p:cNvGrpSpPr>
            <a:grpSpLocks noChangeAspect="1"/>
          </p:cNvGrpSpPr>
          <p:nvPr/>
        </p:nvGrpSpPr>
        <p:grpSpPr bwMode="auto">
          <a:xfrm>
            <a:off x="781205" y="2025462"/>
            <a:ext cx="433814" cy="433813"/>
            <a:chOff x="7014" y="999"/>
            <a:chExt cx="312" cy="312"/>
          </a:xfrm>
        </p:grpSpPr>
        <p:sp>
          <p:nvSpPr>
            <p:cNvPr id="53" name="Rectangle 55">
              <a:extLst>
                <a:ext uri="{FF2B5EF4-FFF2-40B4-BE49-F238E27FC236}">
                  <a16:creationId xmlns:a16="http://schemas.microsoft.com/office/drawing/2014/main" id="{AA515463-B3F6-FE47-8DD0-2E28A3D37BA0}"/>
                </a:ext>
                <a:ext uri="{C183D7F6-B498-43B3-948B-1728B52AA6E4}">
                  <adec:decorative xmlns:adec="http://schemas.microsoft.com/office/drawing/2017/decorative" val="1"/>
                </a:ext>
              </a:extLst>
            </p:cNvPr>
            <p:cNvSpPr>
              <a:spLocks noChangeArrowheads="1"/>
            </p:cNvSpPr>
            <p:nvPr/>
          </p:nvSpPr>
          <p:spPr bwMode="auto">
            <a:xfrm>
              <a:off x="7014" y="1194"/>
              <a:ext cx="312" cy="1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Oval 56">
              <a:extLst>
                <a:ext uri="{FF2B5EF4-FFF2-40B4-BE49-F238E27FC236}">
                  <a16:creationId xmlns:a16="http://schemas.microsoft.com/office/drawing/2014/main" id="{F7B4D5BA-04CE-BB43-B038-1F5AF8C382AC}"/>
                </a:ext>
                <a:ext uri="{C183D7F6-B498-43B3-948B-1728B52AA6E4}">
                  <adec:decorative xmlns:adec="http://schemas.microsoft.com/office/drawing/2017/decorative" val="1"/>
                </a:ext>
              </a:extLst>
            </p:cNvPr>
            <p:cNvSpPr>
              <a:spLocks noChangeArrowheads="1"/>
            </p:cNvSpPr>
            <p:nvPr/>
          </p:nvSpPr>
          <p:spPr bwMode="auto">
            <a:xfrm>
              <a:off x="7053" y="999"/>
              <a:ext cx="78" cy="7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57">
              <a:extLst>
                <a:ext uri="{FF2B5EF4-FFF2-40B4-BE49-F238E27FC236}">
                  <a16:creationId xmlns:a16="http://schemas.microsoft.com/office/drawing/2014/main" id="{D062560D-4AAF-7347-9721-E57773128C11}"/>
                </a:ext>
                <a:ext uri="{C183D7F6-B498-43B3-948B-1728B52AA6E4}">
                  <adec:decorative xmlns:adec="http://schemas.microsoft.com/office/drawing/2017/decorative" val="1"/>
                </a:ext>
              </a:extLst>
            </p:cNvPr>
            <p:cNvSpPr>
              <a:spLocks/>
            </p:cNvSpPr>
            <p:nvPr/>
          </p:nvSpPr>
          <p:spPr bwMode="auto">
            <a:xfrm>
              <a:off x="7014" y="1096"/>
              <a:ext cx="156" cy="79"/>
            </a:xfrm>
            <a:custGeom>
              <a:avLst/>
              <a:gdLst>
                <a:gd name="T0" fmla="*/ 0 w 682"/>
                <a:gd name="T1" fmla="*/ 342 h 342"/>
                <a:gd name="T2" fmla="*/ 341 w 682"/>
                <a:gd name="T3" fmla="*/ 0 h 342"/>
                <a:gd name="T4" fmla="*/ 682 w 682"/>
                <a:gd name="T5" fmla="*/ 342 h 342"/>
                <a:gd name="T6" fmla="*/ 0 w 682"/>
                <a:gd name="T7" fmla="*/ 342 h 342"/>
              </a:gdLst>
              <a:ahLst/>
              <a:cxnLst>
                <a:cxn ang="0">
                  <a:pos x="T0" y="T1"/>
                </a:cxn>
                <a:cxn ang="0">
                  <a:pos x="T2" y="T3"/>
                </a:cxn>
                <a:cxn ang="0">
                  <a:pos x="T4" y="T5"/>
                </a:cxn>
                <a:cxn ang="0">
                  <a:pos x="T6" y="T7"/>
                </a:cxn>
              </a:cxnLst>
              <a:rect l="0" t="0" r="r" b="b"/>
              <a:pathLst>
                <a:path w="682" h="342">
                  <a:moveTo>
                    <a:pt x="0" y="342"/>
                  </a:moveTo>
                  <a:cubicBezTo>
                    <a:pt x="0" y="153"/>
                    <a:pt x="153" y="0"/>
                    <a:pt x="341" y="0"/>
                  </a:cubicBezTo>
                  <a:cubicBezTo>
                    <a:pt x="530" y="0"/>
                    <a:pt x="682" y="153"/>
                    <a:pt x="682" y="342"/>
                  </a:cubicBezTo>
                  <a:lnTo>
                    <a:pt x="0"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58">
              <a:extLst>
                <a:ext uri="{FF2B5EF4-FFF2-40B4-BE49-F238E27FC236}">
                  <a16:creationId xmlns:a16="http://schemas.microsoft.com/office/drawing/2014/main" id="{947FF725-769A-B840-92B9-3C2F18C94C86}"/>
                </a:ext>
                <a:ext uri="{C183D7F6-B498-43B3-948B-1728B52AA6E4}">
                  <adec:decorative xmlns:adec="http://schemas.microsoft.com/office/drawing/2017/decorative" val="1"/>
                </a:ext>
              </a:extLst>
            </p:cNvPr>
            <p:cNvSpPr>
              <a:spLocks noChangeArrowheads="1"/>
            </p:cNvSpPr>
            <p:nvPr/>
          </p:nvSpPr>
          <p:spPr bwMode="auto">
            <a:xfrm>
              <a:off x="7190" y="1145"/>
              <a:ext cx="136"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7638C7D3-90BA-4AFA-A3B2-F836F79B1143}"/>
              </a:ext>
            </a:extLst>
          </p:cNvPr>
          <p:cNvSpPr>
            <a:spLocks noGrp="1"/>
          </p:cNvSpPr>
          <p:nvPr>
            <p:ph sz="quarter" idx="10"/>
          </p:nvPr>
        </p:nvSpPr>
        <p:spPr>
          <a:xfrm>
            <a:off x="1465668" y="1912001"/>
            <a:ext cx="4085243" cy="584775"/>
          </a:xfrm>
        </p:spPr>
        <p:txBody>
          <a:bodyPr/>
          <a:lstStyle/>
          <a:p>
            <a:pPr marL="0" lvl="0" indent="0" defTabSz="914400">
              <a:spcBef>
                <a:spcPts val="0"/>
              </a:spcBef>
              <a:buSzTx/>
              <a:buNone/>
              <a:defRPr/>
            </a:pPr>
            <a:r>
              <a:rPr lang="en-US" sz="1400" b="1" kern="0" dirty="0">
                <a:solidFill>
                  <a:schemeClr val="bg1"/>
                </a:solidFill>
                <a:latin typeface="+mn-lt"/>
                <a:cs typeface="Segoe UI Semibold" panose="020B0702040204020203" pitchFamily="34" charset="0"/>
              </a:rPr>
              <a:t>Free support for SQL Server 2008/R2</a:t>
            </a:r>
          </a:p>
          <a:p>
            <a:pPr marL="0" lvl="0" indent="0" defTabSz="914400">
              <a:spcBef>
                <a:spcPts val="0"/>
              </a:spcBef>
              <a:buSzTx/>
              <a:buNone/>
              <a:defRPr/>
            </a:pPr>
            <a:r>
              <a:rPr lang="en-US" sz="1200" kern="0" dirty="0">
                <a:solidFill>
                  <a:schemeClr val="bg1"/>
                </a:solidFill>
                <a:latin typeface="Segoe UI"/>
                <a:cs typeface="+mn-cs"/>
              </a:rPr>
              <a:t>Get free extended security updates for SQL Server 2008/R2 images in Azure IaaS for three years.</a:t>
            </a:r>
          </a:p>
        </p:txBody>
      </p:sp>
      <p:grpSp>
        <p:nvGrpSpPr>
          <p:cNvPr id="26" name="Group 25">
            <a:extLst>
              <a:ext uri="{FF2B5EF4-FFF2-40B4-BE49-F238E27FC236}">
                <a16:creationId xmlns:a16="http://schemas.microsoft.com/office/drawing/2014/main" id="{FF1A350E-DFA9-224D-BC43-6337E3830028}"/>
              </a:ext>
              <a:ext uri="{C183D7F6-B498-43B3-948B-1728B52AA6E4}">
                <adec:decorative xmlns:adec="http://schemas.microsoft.com/office/drawing/2017/decorative" val="1"/>
              </a:ext>
            </a:extLst>
          </p:cNvPr>
          <p:cNvGrpSpPr/>
          <p:nvPr/>
        </p:nvGrpSpPr>
        <p:grpSpPr>
          <a:xfrm>
            <a:off x="801465" y="2915688"/>
            <a:ext cx="393295" cy="485377"/>
            <a:chOff x="1980078" y="253998"/>
            <a:chExt cx="3830386" cy="4727197"/>
          </a:xfrm>
        </p:grpSpPr>
        <p:sp>
          <p:nvSpPr>
            <p:cNvPr id="27" name="Rectangle 27">
              <a:extLst>
                <a:ext uri="{FF2B5EF4-FFF2-40B4-BE49-F238E27FC236}">
                  <a16:creationId xmlns:a16="http://schemas.microsoft.com/office/drawing/2014/main" id="{8BEC6894-10B4-CC43-AA84-D04611BE647D}"/>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29">
              <a:extLst>
                <a:ext uri="{FF2B5EF4-FFF2-40B4-BE49-F238E27FC236}">
                  <a16:creationId xmlns:a16="http://schemas.microsoft.com/office/drawing/2014/main" id="{52046968-03E3-BF40-A8DA-7EA05DA1F454}"/>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30">
              <a:extLst>
                <a:ext uri="{FF2B5EF4-FFF2-40B4-BE49-F238E27FC236}">
                  <a16:creationId xmlns:a16="http://schemas.microsoft.com/office/drawing/2014/main" id="{760C9E7E-AA21-4B4B-8842-713960CD2314}"/>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62">
              <a:extLst>
                <a:ext uri="{FF2B5EF4-FFF2-40B4-BE49-F238E27FC236}">
                  <a16:creationId xmlns:a16="http://schemas.microsoft.com/office/drawing/2014/main" id="{99C2E61E-E8E4-A74C-A7AF-318A46523EB2}"/>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 name="Content Placeholder 7">
            <a:extLst>
              <a:ext uri="{FF2B5EF4-FFF2-40B4-BE49-F238E27FC236}">
                <a16:creationId xmlns:a16="http://schemas.microsoft.com/office/drawing/2014/main" id="{7C3EB833-A67F-4DE4-936D-4079F534FCA6}"/>
              </a:ext>
            </a:extLst>
          </p:cNvPr>
          <p:cNvSpPr>
            <a:spLocks noGrp="1"/>
          </p:cNvSpPr>
          <p:nvPr>
            <p:ph sz="quarter" idx="11"/>
          </p:nvPr>
        </p:nvSpPr>
        <p:spPr>
          <a:xfrm>
            <a:off x="1465669" y="2846326"/>
            <a:ext cx="4140001" cy="584775"/>
          </a:xfrm>
        </p:spPr>
        <p:txBody>
          <a:bodyPr/>
          <a:lstStyle/>
          <a:p>
            <a:pPr marL="0" lvl="0" indent="0" defTabSz="914400">
              <a:spcBef>
                <a:spcPts val="0"/>
              </a:spcBef>
              <a:buSzTx/>
              <a:buNone/>
              <a:defRPr/>
            </a:pPr>
            <a:r>
              <a:rPr lang="en-US" sz="1400" b="1" kern="0" dirty="0">
                <a:solidFill>
                  <a:schemeClr val="bg1"/>
                </a:solidFill>
                <a:latin typeface="+mn-lt"/>
                <a:cs typeface="Segoe UI Semibold" panose="020B0702040204020203" pitchFamily="34" charset="0"/>
              </a:rPr>
              <a:t>Automatic security updates</a:t>
            </a:r>
          </a:p>
          <a:p>
            <a:pPr marL="0" indent="0" defTabSz="914400">
              <a:spcBef>
                <a:spcPts val="0"/>
              </a:spcBef>
              <a:buSzTx/>
              <a:buNone/>
              <a:defRPr/>
            </a:pPr>
            <a:r>
              <a:rPr lang="en-US" sz="1200" kern="0" dirty="0">
                <a:solidFill>
                  <a:schemeClr val="bg1"/>
                </a:solidFill>
                <a:latin typeface="Segoe UI"/>
                <a:cs typeface="+mn-cs"/>
              </a:rPr>
              <a:t>Ease of maintenance with automatic application of the latest security patches, only on Azure.</a:t>
            </a:r>
          </a:p>
        </p:txBody>
      </p:sp>
      <p:grpSp>
        <p:nvGrpSpPr>
          <p:cNvPr id="31" name="Group 30">
            <a:extLst>
              <a:ext uri="{FF2B5EF4-FFF2-40B4-BE49-F238E27FC236}">
                <a16:creationId xmlns:a16="http://schemas.microsoft.com/office/drawing/2014/main" id="{71F977B9-3B26-F04D-AF14-DC72C53A4BF8}"/>
              </a:ext>
              <a:ext uri="{C183D7F6-B498-43B3-948B-1728B52AA6E4}">
                <adec:decorative xmlns:adec="http://schemas.microsoft.com/office/drawing/2017/decorative" val="1"/>
              </a:ext>
            </a:extLst>
          </p:cNvPr>
          <p:cNvGrpSpPr/>
          <p:nvPr/>
        </p:nvGrpSpPr>
        <p:grpSpPr>
          <a:xfrm>
            <a:off x="750462" y="3844526"/>
            <a:ext cx="495300" cy="495300"/>
            <a:chOff x="5418138" y="1585913"/>
            <a:chExt cx="495300" cy="495300"/>
          </a:xfrm>
        </p:grpSpPr>
        <p:grpSp>
          <p:nvGrpSpPr>
            <p:cNvPr id="32" name="Group 31">
              <a:extLst>
                <a:ext uri="{FF2B5EF4-FFF2-40B4-BE49-F238E27FC236}">
                  <a16:creationId xmlns:a16="http://schemas.microsoft.com/office/drawing/2014/main" id="{93F84A49-64E0-404E-ADCC-7F9A72F29678}"/>
                </a:ext>
              </a:extLst>
            </p:cNvPr>
            <p:cNvGrpSpPr/>
            <p:nvPr/>
          </p:nvGrpSpPr>
          <p:grpSpPr>
            <a:xfrm>
              <a:off x="5565776" y="1755776"/>
              <a:ext cx="200025" cy="123825"/>
              <a:chOff x="5565776" y="1755776"/>
              <a:chExt cx="200025" cy="123825"/>
            </a:xfrm>
          </p:grpSpPr>
          <p:sp>
            <p:nvSpPr>
              <p:cNvPr id="36" name="Oval 79">
                <a:extLst>
                  <a:ext uri="{FF2B5EF4-FFF2-40B4-BE49-F238E27FC236}">
                    <a16:creationId xmlns:a16="http://schemas.microsoft.com/office/drawing/2014/main" id="{EDCF286E-CC41-CB45-B3BF-9BDADB0877F5}"/>
                  </a:ext>
                  <a:ext uri="{C183D7F6-B498-43B3-948B-1728B52AA6E4}">
                    <adec:decorative xmlns:adec="http://schemas.microsoft.com/office/drawing/2017/decorative" val="1"/>
                  </a:ext>
                </a:extLst>
              </p:cNvPr>
              <p:cNvSpPr>
                <a:spLocks noChangeArrowheads="1"/>
              </p:cNvSpPr>
              <p:nvPr/>
            </p:nvSpPr>
            <p:spPr bwMode="auto">
              <a:xfrm>
                <a:off x="5580063" y="1755776"/>
                <a:ext cx="123825" cy="1238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80">
                <a:extLst>
                  <a:ext uri="{FF2B5EF4-FFF2-40B4-BE49-F238E27FC236}">
                    <a16:creationId xmlns:a16="http://schemas.microsoft.com/office/drawing/2014/main" id="{EB5C0B93-D226-1249-912A-44F7CBDDBE5A}"/>
                  </a:ext>
                  <a:ext uri="{C183D7F6-B498-43B3-948B-1728B52AA6E4}">
                    <adec:decorative xmlns:adec="http://schemas.microsoft.com/office/drawing/2017/decorative" val="1"/>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Oval 81">
                <a:extLst>
                  <a:ext uri="{FF2B5EF4-FFF2-40B4-BE49-F238E27FC236}">
                    <a16:creationId xmlns:a16="http://schemas.microsoft.com/office/drawing/2014/main" id="{B7D8A4F2-1BD7-3242-831C-8C8B11950B8B}"/>
                  </a:ext>
                  <a:ext uri="{C183D7F6-B498-43B3-948B-1728B52AA6E4}">
                    <adec:decorative xmlns:adec="http://schemas.microsoft.com/office/drawing/2017/decorative" val="1"/>
                  </a:ext>
                </a:extLst>
              </p:cNvPr>
              <p:cNvSpPr>
                <a:spLocks noChangeArrowheads="1"/>
              </p:cNvSpPr>
              <p:nvPr/>
            </p:nvSpPr>
            <p:spPr bwMode="auto">
              <a:xfrm>
                <a:off x="5670551" y="1782763"/>
                <a:ext cx="80963" cy="809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2ECEE46A-6E4B-C648-8517-6D0E06892567}"/>
                </a:ext>
              </a:extLst>
            </p:cNvPr>
            <p:cNvGrpSpPr/>
            <p:nvPr/>
          </p:nvGrpSpPr>
          <p:grpSpPr>
            <a:xfrm>
              <a:off x="5418138" y="1585913"/>
              <a:ext cx="495300" cy="495300"/>
              <a:chOff x="5418138" y="1585913"/>
              <a:chExt cx="495300" cy="495300"/>
            </a:xfrm>
          </p:grpSpPr>
          <p:sp>
            <p:nvSpPr>
              <p:cNvPr id="34" name="Freeform 82">
                <a:extLst>
                  <a:ext uri="{FF2B5EF4-FFF2-40B4-BE49-F238E27FC236}">
                    <a16:creationId xmlns:a16="http://schemas.microsoft.com/office/drawing/2014/main" id="{8E2242AD-491F-2E4C-8991-D5CEB2909ADF}"/>
                  </a:ext>
                  <a:ext uri="{C183D7F6-B498-43B3-948B-1728B52AA6E4}">
                    <adec:decorative xmlns:adec="http://schemas.microsoft.com/office/drawing/2017/decorative" val="1"/>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83">
                <a:extLst>
                  <a:ext uri="{FF2B5EF4-FFF2-40B4-BE49-F238E27FC236}">
                    <a16:creationId xmlns:a16="http://schemas.microsoft.com/office/drawing/2014/main" id="{9FBD8E0E-CA33-4746-8C88-3CD2E1A599AE}"/>
                  </a:ext>
                  <a:ext uri="{C183D7F6-B498-43B3-948B-1728B52AA6E4}">
                    <adec:decorative xmlns:adec="http://schemas.microsoft.com/office/drawing/2017/decorative" val="1"/>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9" name="Content Placeholder 8">
            <a:extLst>
              <a:ext uri="{FF2B5EF4-FFF2-40B4-BE49-F238E27FC236}">
                <a16:creationId xmlns:a16="http://schemas.microsoft.com/office/drawing/2014/main" id="{70533ACB-8882-4700-BCC4-417F0DBB9A3D}"/>
              </a:ext>
            </a:extLst>
          </p:cNvPr>
          <p:cNvSpPr>
            <a:spLocks noGrp="1"/>
          </p:cNvSpPr>
          <p:nvPr>
            <p:ph sz="quarter" idx="12"/>
          </p:nvPr>
        </p:nvSpPr>
        <p:spPr>
          <a:xfrm>
            <a:off x="1465669" y="3778265"/>
            <a:ext cx="4378540" cy="584775"/>
          </a:xfrm>
        </p:spPr>
        <p:txBody>
          <a:bodyPr/>
          <a:lstStyle/>
          <a:p>
            <a:pPr marL="0" indent="0" defTabSz="914400">
              <a:spcBef>
                <a:spcPts val="0"/>
              </a:spcBef>
              <a:buSzTx/>
              <a:buNone/>
              <a:defRPr/>
            </a:pPr>
            <a:r>
              <a:rPr lang="en-US" sz="1400" b="1" kern="0" dirty="0">
                <a:solidFill>
                  <a:schemeClr val="bg1"/>
                </a:solidFill>
                <a:latin typeface="+mn-lt"/>
                <a:cs typeface="Segoe UI Semibold" panose="020B0702040204020203" pitchFamily="34" charset="0"/>
              </a:rPr>
              <a:t>Pre-configured cloud backup</a:t>
            </a:r>
          </a:p>
          <a:p>
            <a:pPr marL="0" lvl="0" indent="0" defTabSz="914400">
              <a:spcBef>
                <a:spcPts val="0"/>
              </a:spcBef>
              <a:buSzTx/>
              <a:buNone/>
              <a:defRPr/>
            </a:pPr>
            <a:r>
              <a:rPr lang="en-US" sz="1200" kern="0" dirty="0">
                <a:solidFill>
                  <a:schemeClr val="bg1"/>
                </a:solidFill>
                <a:latin typeface="Segoe UI"/>
                <a:cs typeface="+mn-cs"/>
              </a:rPr>
              <a:t>Restore to a specific point in time with an automatically-generated Azure backup.</a:t>
            </a:r>
          </a:p>
        </p:txBody>
      </p:sp>
      <p:grpSp>
        <p:nvGrpSpPr>
          <p:cNvPr id="47" name="Group 93">
            <a:extLst>
              <a:ext uri="{FF2B5EF4-FFF2-40B4-BE49-F238E27FC236}">
                <a16:creationId xmlns:a16="http://schemas.microsoft.com/office/drawing/2014/main" id="{1EFA7288-5BE2-4E42-9AE9-3278BCEC1388}"/>
              </a:ext>
              <a:ext uri="{C183D7F6-B498-43B3-948B-1728B52AA6E4}">
                <adec:decorative xmlns:adec="http://schemas.microsoft.com/office/drawing/2017/decorative" val="1"/>
              </a:ext>
            </a:extLst>
          </p:cNvPr>
          <p:cNvGrpSpPr>
            <a:grpSpLocks noChangeAspect="1"/>
          </p:cNvGrpSpPr>
          <p:nvPr/>
        </p:nvGrpSpPr>
        <p:grpSpPr bwMode="auto">
          <a:xfrm>
            <a:off x="816354" y="4777182"/>
            <a:ext cx="363516" cy="506417"/>
            <a:chOff x="6455" y="999"/>
            <a:chExt cx="229" cy="319"/>
          </a:xfrm>
        </p:grpSpPr>
        <p:sp>
          <p:nvSpPr>
            <p:cNvPr id="48" name="Rectangle 94">
              <a:extLst>
                <a:ext uri="{FF2B5EF4-FFF2-40B4-BE49-F238E27FC236}">
                  <a16:creationId xmlns:a16="http://schemas.microsoft.com/office/drawing/2014/main" id="{912B040C-6B9A-3A4D-8EA4-DC03EBE49F5F}"/>
                </a:ext>
                <a:ext uri="{C183D7F6-B498-43B3-948B-1728B52AA6E4}">
                  <adec:decorative xmlns:adec="http://schemas.microsoft.com/office/drawing/2017/decorative" val="1"/>
                </a:ext>
              </a:extLst>
            </p:cNvPr>
            <p:cNvSpPr>
              <a:spLocks noChangeArrowheads="1"/>
            </p:cNvSpPr>
            <p:nvPr/>
          </p:nvSpPr>
          <p:spPr bwMode="auto">
            <a:xfrm>
              <a:off x="6563" y="1227"/>
              <a:ext cx="18" cy="8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95">
              <a:extLst>
                <a:ext uri="{FF2B5EF4-FFF2-40B4-BE49-F238E27FC236}">
                  <a16:creationId xmlns:a16="http://schemas.microsoft.com/office/drawing/2014/main" id="{0825155A-57AC-9848-8B2E-27C3F80A3067}"/>
                </a:ext>
                <a:ext uri="{C183D7F6-B498-43B3-948B-1728B52AA6E4}">
                  <adec:decorative xmlns:adec="http://schemas.microsoft.com/office/drawing/2017/decorative" val="1"/>
                </a:ext>
              </a:extLst>
            </p:cNvPr>
            <p:cNvSpPr>
              <a:spLocks noChangeArrowheads="1"/>
            </p:cNvSpPr>
            <p:nvPr/>
          </p:nvSpPr>
          <p:spPr bwMode="auto">
            <a:xfrm>
              <a:off x="6542" y="1299"/>
              <a:ext cx="59"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96">
              <a:extLst>
                <a:ext uri="{FF2B5EF4-FFF2-40B4-BE49-F238E27FC236}">
                  <a16:creationId xmlns:a16="http://schemas.microsoft.com/office/drawing/2014/main" id="{85758E76-49A0-9C4A-ACB4-8010C456A65E}"/>
                </a:ext>
                <a:ext uri="{C183D7F6-B498-43B3-948B-1728B52AA6E4}">
                  <adec:decorative xmlns:adec="http://schemas.microsoft.com/office/drawing/2017/decorative" val="1"/>
                </a:ext>
              </a:extLst>
            </p:cNvPr>
            <p:cNvSpPr>
              <a:spLocks/>
            </p:cNvSpPr>
            <p:nvPr/>
          </p:nvSpPr>
          <p:spPr bwMode="auto">
            <a:xfrm>
              <a:off x="6465" y="1008"/>
              <a:ext cx="219" cy="220"/>
            </a:xfrm>
            <a:custGeom>
              <a:avLst/>
              <a:gdLst>
                <a:gd name="T0" fmla="*/ 788 w 956"/>
                <a:gd name="T1" fmla="*/ 0 h 963"/>
                <a:gd name="T2" fmla="*/ 956 w 956"/>
                <a:gd name="T3" fmla="*/ 402 h 963"/>
                <a:gd name="T4" fmla="*/ 400 w 956"/>
                <a:gd name="T5" fmla="*/ 963 h 963"/>
                <a:gd name="T6" fmla="*/ 0 w 956"/>
                <a:gd name="T7" fmla="*/ 792 h 963"/>
                <a:gd name="T8" fmla="*/ 788 w 956"/>
                <a:gd name="T9" fmla="*/ 0 h 963"/>
              </a:gdLst>
              <a:ahLst/>
              <a:cxnLst>
                <a:cxn ang="0">
                  <a:pos x="T0" y="T1"/>
                </a:cxn>
                <a:cxn ang="0">
                  <a:pos x="T2" y="T3"/>
                </a:cxn>
                <a:cxn ang="0">
                  <a:pos x="T4" y="T5"/>
                </a:cxn>
                <a:cxn ang="0">
                  <a:pos x="T6" y="T7"/>
                </a:cxn>
                <a:cxn ang="0">
                  <a:pos x="T8" y="T9"/>
                </a:cxn>
              </a:cxnLst>
              <a:rect l="0" t="0" r="r" b="b"/>
              <a:pathLst>
                <a:path w="956" h="963">
                  <a:moveTo>
                    <a:pt x="788" y="0"/>
                  </a:moveTo>
                  <a:cubicBezTo>
                    <a:pt x="892" y="102"/>
                    <a:pt x="956" y="245"/>
                    <a:pt x="956" y="402"/>
                  </a:cubicBezTo>
                  <a:cubicBezTo>
                    <a:pt x="956" y="712"/>
                    <a:pt x="707" y="963"/>
                    <a:pt x="400" y="963"/>
                  </a:cubicBezTo>
                  <a:cubicBezTo>
                    <a:pt x="243" y="963"/>
                    <a:pt x="101" y="898"/>
                    <a:pt x="0" y="792"/>
                  </a:cubicBezTo>
                  <a:lnTo>
                    <a:pt x="788" y="0"/>
                  </a:lnTo>
                  <a:close/>
                </a:path>
              </a:pathLst>
            </a:custGeom>
            <a:noFill/>
            <a:ln w="285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97">
              <a:extLst>
                <a:ext uri="{FF2B5EF4-FFF2-40B4-BE49-F238E27FC236}">
                  <a16:creationId xmlns:a16="http://schemas.microsoft.com/office/drawing/2014/main" id="{7C6E4D20-2BBA-7344-AAF7-9EA7F66ECDB8}"/>
                </a:ext>
                <a:ext uri="{C183D7F6-B498-43B3-948B-1728B52AA6E4}">
                  <adec:decorative xmlns:adec="http://schemas.microsoft.com/office/drawing/2017/decorative" val="1"/>
                </a:ext>
              </a:extLst>
            </p:cNvPr>
            <p:cNvSpPr>
              <a:spLocks noChangeArrowheads="1"/>
            </p:cNvSpPr>
            <p:nvPr/>
          </p:nvSpPr>
          <p:spPr bwMode="auto">
            <a:xfrm>
              <a:off x="6455" y="999"/>
              <a:ext cx="205" cy="20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 name="Content Placeholder 9">
            <a:extLst>
              <a:ext uri="{FF2B5EF4-FFF2-40B4-BE49-F238E27FC236}">
                <a16:creationId xmlns:a16="http://schemas.microsoft.com/office/drawing/2014/main" id="{207ADEFB-BCA1-4F2D-9A1A-B6EC7513B59C}"/>
              </a:ext>
            </a:extLst>
          </p:cNvPr>
          <p:cNvSpPr>
            <a:spLocks noGrp="1"/>
          </p:cNvSpPr>
          <p:nvPr>
            <p:ph sz="quarter" idx="13"/>
          </p:nvPr>
        </p:nvSpPr>
        <p:spPr>
          <a:xfrm>
            <a:off x="1476772" y="4710041"/>
            <a:ext cx="4373217" cy="584775"/>
          </a:xfrm>
        </p:spPr>
        <p:txBody>
          <a:bodyPr/>
          <a:lstStyle/>
          <a:p>
            <a:pPr marL="0" lvl="0" indent="0" defTabSz="914400">
              <a:spcBef>
                <a:spcPts val="0"/>
              </a:spcBef>
              <a:buSzTx/>
              <a:buNone/>
              <a:defRPr/>
            </a:pPr>
            <a:r>
              <a:rPr lang="en-US" sz="1400" b="1" kern="0" dirty="0">
                <a:solidFill>
                  <a:schemeClr val="bg1"/>
                </a:solidFill>
                <a:latin typeface="+mn-lt"/>
                <a:cs typeface="Segoe UI Semibold" panose="020B0702040204020203" pitchFamily="34" charset="0"/>
              </a:rPr>
              <a:t>Free Disaster Recovery secondary in Azure</a:t>
            </a:r>
          </a:p>
          <a:p>
            <a:pPr marL="0" indent="0" defTabSz="914400">
              <a:spcBef>
                <a:spcPts val="0"/>
              </a:spcBef>
              <a:buSzTx/>
              <a:buNone/>
              <a:defRPr/>
            </a:pPr>
            <a:r>
              <a:rPr lang="en-US" sz="1200" kern="0" dirty="0">
                <a:solidFill>
                  <a:schemeClr val="bg1"/>
                </a:solidFill>
                <a:latin typeface="Segoe UI"/>
                <a:cs typeface="+mn-cs"/>
              </a:rPr>
              <a:t>On-premises SQL Server with Software Assurance now comes with free SQL license for Azure DR secondary</a:t>
            </a:r>
          </a:p>
        </p:txBody>
      </p:sp>
      <p:grpSp>
        <p:nvGrpSpPr>
          <p:cNvPr id="39" name="Group 18">
            <a:extLst>
              <a:ext uri="{FF2B5EF4-FFF2-40B4-BE49-F238E27FC236}">
                <a16:creationId xmlns:a16="http://schemas.microsoft.com/office/drawing/2014/main" id="{C333D950-8C07-5E41-88D5-BF7CCCC934E6}"/>
              </a:ext>
              <a:ext uri="{C183D7F6-B498-43B3-948B-1728B52AA6E4}">
                <adec:decorative xmlns:adec="http://schemas.microsoft.com/office/drawing/2017/decorative" val="1"/>
              </a:ext>
            </a:extLst>
          </p:cNvPr>
          <p:cNvGrpSpPr>
            <a:grpSpLocks noChangeAspect="1"/>
          </p:cNvGrpSpPr>
          <p:nvPr/>
        </p:nvGrpSpPr>
        <p:grpSpPr bwMode="auto">
          <a:xfrm>
            <a:off x="750459" y="5838619"/>
            <a:ext cx="495307" cy="219075"/>
            <a:chOff x="2204" y="1874"/>
            <a:chExt cx="312" cy="138"/>
          </a:xfrm>
        </p:grpSpPr>
        <p:sp>
          <p:nvSpPr>
            <p:cNvPr id="40" name="Freeform 19">
              <a:extLst>
                <a:ext uri="{FF2B5EF4-FFF2-40B4-BE49-F238E27FC236}">
                  <a16:creationId xmlns:a16="http://schemas.microsoft.com/office/drawing/2014/main" id="{BF84F3D9-F554-F04D-9842-3E2C3DA77D63}"/>
                </a:ext>
                <a:ext uri="{C183D7F6-B498-43B3-948B-1728B52AA6E4}">
                  <adec:decorative xmlns:adec="http://schemas.microsoft.com/office/drawing/2017/decorative" val="1"/>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20">
              <a:extLst>
                <a:ext uri="{FF2B5EF4-FFF2-40B4-BE49-F238E27FC236}">
                  <a16:creationId xmlns:a16="http://schemas.microsoft.com/office/drawing/2014/main" id="{B269FA9E-2C37-2243-8F5C-AD6A73334567}"/>
                </a:ext>
                <a:ext uri="{C183D7F6-B498-43B3-948B-1728B52AA6E4}">
                  <adec:decorative xmlns:adec="http://schemas.microsoft.com/office/drawing/2017/decorative" val="1"/>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21">
              <a:extLst>
                <a:ext uri="{FF2B5EF4-FFF2-40B4-BE49-F238E27FC236}">
                  <a16:creationId xmlns:a16="http://schemas.microsoft.com/office/drawing/2014/main" id="{98C7FFAE-5351-D24B-B909-A4E59D72849F}"/>
                </a:ext>
                <a:ext uri="{C183D7F6-B498-43B3-948B-1728B52AA6E4}">
                  <adec:decorative xmlns:adec="http://schemas.microsoft.com/office/drawing/2017/decorative" val="1"/>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22">
              <a:extLst>
                <a:ext uri="{FF2B5EF4-FFF2-40B4-BE49-F238E27FC236}">
                  <a16:creationId xmlns:a16="http://schemas.microsoft.com/office/drawing/2014/main" id="{99F46080-534F-7C43-A3A7-540315F53A61}"/>
                </a:ext>
                <a:ext uri="{C183D7F6-B498-43B3-948B-1728B52AA6E4}">
                  <adec:decorative xmlns:adec="http://schemas.microsoft.com/office/drawing/2017/decorative" val="1"/>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Oval 23">
              <a:extLst>
                <a:ext uri="{FF2B5EF4-FFF2-40B4-BE49-F238E27FC236}">
                  <a16:creationId xmlns:a16="http://schemas.microsoft.com/office/drawing/2014/main" id="{13481D5E-7872-7F4E-9886-5180C9584480}"/>
                </a:ext>
                <a:ext uri="{C183D7F6-B498-43B3-948B-1728B52AA6E4}">
                  <adec:decorative xmlns:adec="http://schemas.microsoft.com/office/drawing/2017/decorative" val="1"/>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24">
              <a:extLst>
                <a:ext uri="{FF2B5EF4-FFF2-40B4-BE49-F238E27FC236}">
                  <a16:creationId xmlns:a16="http://schemas.microsoft.com/office/drawing/2014/main" id="{1116556A-961B-9442-B0BF-39450C2FA9A8}"/>
                </a:ext>
                <a:ext uri="{C183D7F6-B498-43B3-948B-1728B52AA6E4}">
                  <adec:decorative xmlns:adec="http://schemas.microsoft.com/office/drawing/2017/decorative" val="1"/>
                </a:ext>
              </a:extLst>
            </p:cNvPr>
            <p:cNvSpPr>
              <a:spLocks noChangeArrowheads="1"/>
            </p:cNvSpPr>
            <p:nvPr/>
          </p:nvSpPr>
          <p:spPr bwMode="auto">
            <a:xfrm>
              <a:off x="2389" y="1928"/>
              <a:ext cx="29"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25">
              <a:extLst>
                <a:ext uri="{FF2B5EF4-FFF2-40B4-BE49-F238E27FC236}">
                  <a16:creationId xmlns:a16="http://schemas.microsoft.com/office/drawing/2014/main" id="{34C4C98F-A6B7-3F4D-8B8E-F84B9FA0C050}"/>
                </a:ext>
                <a:ext uri="{C183D7F6-B498-43B3-948B-1728B52AA6E4}">
                  <adec:decorative xmlns:adec="http://schemas.microsoft.com/office/drawing/2017/decorative" val="1"/>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1" name="Content Placeholder 10">
            <a:extLst>
              <a:ext uri="{FF2B5EF4-FFF2-40B4-BE49-F238E27FC236}">
                <a16:creationId xmlns:a16="http://schemas.microsoft.com/office/drawing/2014/main" id="{8FFB222E-7CE3-412B-B99B-DD09A0960C01}"/>
              </a:ext>
            </a:extLst>
          </p:cNvPr>
          <p:cNvSpPr>
            <a:spLocks noGrp="1"/>
          </p:cNvSpPr>
          <p:nvPr>
            <p:ph sz="quarter" idx="14"/>
          </p:nvPr>
        </p:nvSpPr>
        <p:spPr>
          <a:xfrm>
            <a:off x="1474120" y="5642411"/>
            <a:ext cx="4281299" cy="584775"/>
          </a:xfrm>
        </p:spPr>
        <p:txBody>
          <a:bodyPr/>
          <a:lstStyle/>
          <a:p>
            <a:pPr marL="0" indent="0" defTabSz="914400">
              <a:spcBef>
                <a:spcPts val="0"/>
              </a:spcBef>
              <a:buSzTx/>
              <a:buNone/>
              <a:defRPr/>
            </a:pPr>
            <a:r>
              <a:rPr lang="en-US" sz="1400" b="1" kern="0" dirty="0">
                <a:solidFill>
                  <a:schemeClr val="bg1"/>
                </a:solidFill>
                <a:latin typeface="+mn-lt"/>
                <a:cs typeface="Segoe UI Semibold" panose="020B0702040204020203" pitchFamily="34" charset="0"/>
              </a:rPr>
              <a:t>Only cloud with Developer edition</a:t>
            </a:r>
          </a:p>
          <a:p>
            <a:pPr marL="0" lvl="0" indent="0" defTabSz="914400">
              <a:spcBef>
                <a:spcPts val="0"/>
              </a:spcBef>
              <a:buSzTx/>
              <a:buNone/>
              <a:defRPr/>
            </a:pPr>
            <a:r>
              <a:rPr lang="en-US" sz="1200" kern="0" dirty="0">
                <a:solidFill>
                  <a:schemeClr val="bg1"/>
                </a:solidFill>
                <a:latin typeface="Segoe UI"/>
                <a:cs typeface="+mn-cs"/>
              </a:rPr>
              <a:t>Access the fully-featured free SQL Server Developer edition, only pre-configured on Azure. </a:t>
            </a:r>
          </a:p>
        </p:txBody>
      </p:sp>
      <p:grpSp>
        <p:nvGrpSpPr>
          <p:cNvPr id="75" name="Group 74">
            <a:extLst>
              <a:ext uri="{FF2B5EF4-FFF2-40B4-BE49-F238E27FC236}">
                <a16:creationId xmlns:a16="http://schemas.microsoft.com/office/drawing/2014/main" id="{054AF89A-1A51-426F-93CE-8F5A5B9E1E5D}"/>
              </a:ext>
              <a:ext uri="{C183D7F6-B498-43B3-948B-1728B52AA6E4}">
                <adec:decorative xmlns:adec="http://schemas.microsoft.com/office/drawing/2017/decorative" val="1"/>
              </a:ext>
            </a:extLst>
          </p:cNvPr>
          <p:cNvGrpSpPr/>
          <p:nvPr/>
        </p:nvGrpSpPr>
        <p:grpSpPr>
          <a:xfrm>
            <a:off x="6499755" y="1965369"/>
            <a:ext cx="477220" cy="553998"/>
            <a:chOff x="4972405" y="5350247"/>
            <a:chExt cx="570148" cy="661875"/>
          </a:xfrm>
        </p:grpSpPr>
        <p:sp>
          <p:nvSpPr>
            <p:cNvPr id="76" name="Rectangle 75">
              <a:extLst>
                <a:ext uri="{FF2B5EF4-FFF2-40B4-BE49-F238E27FC236}">
                  <a16:creationId xmlns:a16="http://schemas.microsoft.com/office/drawing/2014/main" id="{C4F82150-0AFB-460A-BABC-82DF0251DF65}"/>
                </a:ext>
                <a:ext uri="{C183D7F6-B498-43B3-948B-1728B52AA6E4}">
                  <adec:decorative xmlns:adec="http://schemas.microsoft.com/office/drawing/2017/decorative" val="1"/>
                </a:ext>
              </a:extLst>
            </p:cNvPr>
            <p:cNvSpPr/>
            <p:nvPr/>
          </p:nvSpPr>
          <p:spPr>
            <a:xfrm rot="18000000">
              <a:off x="4991265" y="5570425"/>
              <a:ext cx="556178" cy="230415"/>
            </a:xfrm>
            <a:prstGeom prst="rect">
              <a:avLst/>
            </a:prstGeom>
            <a:solidFill>
              <a:schemeClr val="tx1"/>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E8A53A1-86DF-4A36-857B-11021B4DE44E}"/>
                </a:ext>
                <a:ext uri="{C183D7F6-B498-43B3-948B-1728B52AA6E4}">
                  <adec:decorative xmlns:adec="http://schemas.microsoft.com/office/drawing/2017/decorative" val="1"/>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tx1"/>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42E4B22-885A-4069-8288-25903F7C079A}"/>
                </a:ext>
                <a:ext uri="{C183D7F6-B498-43B3-948B-1728B52AA6E4}">
                  <adec:decorative xmlns:adec="http://schemas.microsoft.com/office/drawing/2017/decorative" val="1"/>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tx1"/>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09B5622-4B37-4F2B-82FE-49934CD2FFF9}"/>
                </a:ext>
                <a:ext uri="{C183D7F6-B498-43B3-948B-1728B52AA6E4}">
                  <adec:decorative xmlns:adec="http://schemas.microsoft.com/office/drawing/2017/decorative" val="1"/>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80" name="Freeform: Shape 79">
              <a:extLst>
                <a:ext uri="{FF2B5EF4-FFF2-40B4-BE49-F238E27FC236}">
                  <a16:creationId xmlns:a16="http://schemas.microsoft.com/office/drawing/2014/main" id="{887D1F2E-04E3-4B41-AD23-3027A388676A}"/>
                </a:ext>
                <a:ext uri="{C183D7F6-B498-43B3-948B-1728B52AA6E4}">
                  <adec:decorative xmlns:adec="http://schemas.microsoft.com/office/drawing/2017/decorative" val="1"/>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81" name="Freeform: Shape 80">
              <a:extLst>
                <a:ext uri="{FF2B5EF4-FFF2-40B4-BE49-F238E27FC236}">
                  <a16:creationId xmlns:a16="http://schemas.microsoft.com/office/drawing/2014/main" id="{4E1DBBB8-6EE4-4B10-8206-2F6CDAA0BADE}"/>
                </a:ext>
                <a:ext uri="{C183D7F6-B498-43B3-948B-1728B52AA6E4}">
                  <adec:decorative xmlns:adec="http://schemas.microsoft.com/office/drawing/2017/decorative" val="1"/>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82" name="Freeform: Shape 81">
              <a:extLst>
                <a:ext uri="{FF2B5EF4-FFF2-40B4-BE49-F238E27FC236}">
                  <a16:creationId xmlns:a16="http://schemas.microsoft.com/office/drawing/2014/main" id="{A96217E0-BBCA-4D9A-AD89-CBBB4897EE9F}"/>
                </a:ext>
                <a:ext uri="{C183D7F6-B498-43B3-948B-1728B52AA6E4}">
                  <adec:decorative xmlns:adec="http://schemas.microsoft.com/office/drawing/2017/decorative" val="1"/>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rgbClr val="0178D7"/>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83" name="Freeform: Shape 82">
              <a:extLst>
                <a:ext uri="{FF2B5EF4-FFF2-40B4-BE49-F238E27FC236}">
                  <a16:creationId xmlns:a16="http://schemas.microsoft.com/office/drawing/2014/main" id="{783642FC-078E-41B9-BB59-15E6901C367C}"/>
                </a:ext>
                <a:ext uri="{C183D7F6-B498-43B3-948B-1728B52AA6E4}">
                  <adec:decorative xmlns:adec="http://schemas.microsoft.com/office/drawing/2017/decorative" val="1"/>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rgbClr val="0178D7"/>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84" name="Freeform: Shape 83">
              <a:extLst>
                <a:ext uri="{FF2B5EF4-FFF2-40B4-BE49-F238E27FC236}">
                  <a16:creationId xmlns:a16="http://schemas.microsoft.com/office/drawing/2014/main" id="{84B403A3-0000-4374-A38D-C22D9B05FF6C}"/>
                </a:ext>
                <a:ext uri="{C183D7F6-B498-43B3-948B-1728B52AA6E4}">
                  <adec:decorative xmlns:adec="http://schemas.microsoft.com/office/drawing/2017/decorative" val="1"/>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rgbClr val="0178D7"/>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 name="Content Placeholder 11">
            <a:extLst>
              <a:ext uri="{FF2B5EF4-FFF2-40B4-BE49-F238E27FC236}">
                <a16:creationId xmlns:a16="http://schemas.microsoft.com/office/drawing/2014/main" id="{D00F1C9A-E1CB-40BF-8018-92D235F727FC}"/>
              </a:ext>
            </a:extLst>
          </p:cNvPr>
          <p:cNvSpPr>
            <a:spLocks noGrp="1"/>
          </p:cNvSpPr>
          <p:nvPr>
            <p:ph sz="quarter" idx="15"/>
          </p:nvPr>
        </p:nvSpPr>
        <p:spPr>
          <a:xfrm>
            <a:off x="7229524" y="1927773"/>
            <a:ext cx="3531242" cy="400110"/>
          </a:xfrm>
        </p:spPr>
        <p:txBody>
          <a:bodyPr/>
          <a:lstStyle/>
          <a:p>
            <a:pPr marL="0" lvl="0" indent="0" defTabSz="914400">
              <a:spcBef>
                <a:spcPts val="0"/>
              </a:spcBef>
              <a:buSzTx/>
              <a:buNone/>
              <a:defRPr/>
            </a:pPr>
            <a:r>
              <a:rPr lang="en-US" sz="1400" b="1" kern="0" dirty="0">
                <a:solidFill>
                  <a:schemeClr val="bg1"/>
                </a:solidFill>
                <a:latin typeface="+mn-lt"/>
                <a:cs typeface="Segoe UI Semibold" panose="020B0702040204020203" pitchFamily="34" charset="0"/>
              </a:rPr>
              <a:t>Best total cost of ownership</a:t>
            </a:r>
          </a:p>
          <a:p>
            <a:pPr marL="0" indent="0" defTabSz="914400">
              <a:spcBef>
                <a:spcPts val="0"/>
              </a:spcBef>
              <a:buSzTx/>
              <a:buNone/>
              <a:defRPr/>
            </a:pPr>
            <a:r>
              <a:rPr lang="en-US" sz="1200" kern="0" dirty="0">
                <a:solidFill>
                  <a:schemeClr val="bg1"/>
                </a:solidFill>
                <a:latin typeface="Segoe UI"/>
                <a:cs typeface="+mn-cs"/>
              </a:rPr>
              <a:t>Save up to 88% on Azure SQL Database compared to AWS RDS</a:t>
            </a:r>
          </a:p>
        </p:txBody>
      </p:sp>
      <p:grpSp>
        <p:nvGrpSpPr>
          <p:cNvPr id="85" name="Group 84">
            <a:extLst>
              <a:ext uri="{FF2B5EF4-FFF2-40B4-BE49-F238E27FC236}">
                <a16:creationId xmlns:a16="http://schemas.microsoft.com/office/drawing/2014/main" id="{83C54F83-0424-4971-A14B-4CC0EAD6842E}"/>
              </a:ext>
              <a:ext uri="{C183D7F6-B498-43B3-948B-1728B52AA6E4}">
                <adec:decorative xmlns:adec="http://schemas.microsoft.com/office/drawing/2017/decorative" val="1"/>
              </a:ext>
            </a:extLst>
          </p:cNvPr>
          <p:cNvGrpSpPr/>
          <p:nvPr/>
        </p:nvGrpSpPr>
        <p:grpSpPr>
          <a:xfrm>
            <a:off x="6533394" y="2964554"/>
            <a:ext cx="409960" cy="414149"/>
            <a:chOff x="989277" y="3291886"/>
            <a:chExt cx="957003" cy="966784"/>
          </a:xfrm>
        </p:grpSpPr>
        <p:sp>
          <p:nvSpPr>
            <p:cNvPr id="86" name="Freeform 5">
              <a:extLst>
                <a:ext uri="{FF2B5EF4-FFF2-40B4-BE49-F238E27FC236}">
                  <a16:creationId xmlns:a16="http://schemas.microsoft.com/office/drawing/2014/main" id="{562DAB30-F2AF-489F-85C1-924844BB2716}"/>
                </a:ext>
                <a:ext uri="{C183D7F6-B498-43B3-948B-1728B52AA6E4}">
                  <adec:decorative xmlns:adec="http://schemas.microsoft.com/office/drawing/2017/decorative" val="1"/>
                </a:ext>
              </a:extLst>
            </p:cNvPr>
            <p:cNvSpPr>
              <a:spLocks/>
            </p:cNvSpPr>
            <p:nvPr/>
          </p:nvSpPr>
          <p:spPr bwMode="auto">
            <a:xfrm>
              <a:off x="1043759" y="3352917"/>
              <a:ext cx="505038" cy="513552"/>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38100" cap="flat">
              <a:solidFill>
                <a:srgbClr val="0078D4"/>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468528D5-8980-4D18-A488-64FDCB000797}"/>
                </a:ext>
                <a:ext uri="{C183D7F6-B498-43B3-948B-1728B52AA6E4}">
                  <adec:decorative xmlns:adec="http://schemas.microsoft.com/office/drawing/2017/decorative" val="1"/>
                </a:ext>
              </a:extLst>
            </p:cNvPr>
            <p:cNvSpPr>
              <a:spLocks/>
            </p:cNvSpPr>
            <p:nvPr/>
          </p:nvSpPr>
          <p:spPr bwMode="auto">
            <a:xfrm>
              <a:off x="1367211" y="3744466"/>
              <a:ext cx="573134" cy="502202"/>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38100" cap="flat">
              <a:solidFill>
                <a:srgbClr val="0078D4"/>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0">
              <a:extLst>
                <a:ext uri="{FF2B5EF4-FFF2-40B4-BE49-F238E27FC236}">
                  <a16:creationId xmlns:a16="http://schemas.microsoft.com/office/drawing/2014/main" id="{C43595F3-3B5B-4941-B678-1A5551DF96DA}"/>
                </a:ext>
                <a:ext uri="{C183D7F6-B498-43B3-948B-1728B52AA6E4}">
                  <adec:decorative xmlns:adec="http://schemas.microsoft.com/office/drawing/2017/decorative" val="1"/>
                </a:ext>
              </a:extLst>
            </p:cNvPr>
            <p:cNvSpPr>
              <a:spLocks noChangeArrowheads="1"/>
            </p:cNvSpPr>
            <p:nvPr/>
          </p:nvSpPr>
          <p:spPr bwMode="auto">
            <a:xfrm>
              <a:off x="989277" y="3982034"/>
              <a:ext cx="279677" cy="276636"/>
            </a:xfrm>
            <a:prstGeom prst="ellipse">
              <a:avLst/>
            </a:prstGeom>
            <a:solidFill>
              <a:schemeClr val="tx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61477BE8-0896-4B36-984B-4596A3331AA6}"/>
                </a:ext>
                <a:ext uri="{C183D7F6-B498-43B3-948B-1728B52AA6E4}">
                  <adec:decorative xmlns:adec="http://schemas.microsoft.com/office/drawing/2017/decorative" val="1"/>
                </a:ext>
              </a:extLst>
            </p:cNvPr>
            <p:cNvSpPr/>
            <p:nvPr/>
          </p:nvSpPr>
          <p:spPr bwMode="auto">
            <a:xfrm>
              <a:off x="1672052" y="3291886"/>
              <a:ext cx="274228" cy="274228"/>
            </a:xfrm>
            <a:prstGeom prst="rect">
              <a:avLst/>
            </a:prstGeom>
            <a:solidFill>
              <a:schemeClr val="tx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4846C791-7791-4B91-BA4A-9168D3D4FD35}"/>
              </a:ext>
            </a:extLst>
          </p:cNvPr>
          <p:cNvSpPr>
            <a:spLocks noGrp="1"/>
          </p:cNvSpPr>
          <p:nvPr>
            <p:ph sz="quarter" idx="16"/>
          </p:nvPr>
        </p:nvSpPr>
        <p:spPr>
          <a:xfrm>
            <a:off x="7235035" y="2859591"/>
            <a:ext cx="4257461" cy="584775"/>
          </a:xfrm>
        </p:spPr>
        <p:txBody>
          <a:bodyPr/>
          <a:lstStyle/>
          <a:p>
            <a:pPr marL="0" indent="0" defTabSz="914400">
              <a:spcBef>
                <a:spcPts val="0"/>
              </a:spcBef>
              <a:buSzTx/>
              <a:buNone/>
              <a:defRPr/>
            </a:pPr>
            <a:r>
              <a:rPr lang="en-US" sz="1400" b="1" kern="0" dirty="0">
                <a:solidFill>
                  <a:schemeClr val="bg1"/>
                </a:solidFill>
                <a:latin typeface="+mn-lt"/>
                <a:cs typeface="Segoe UI Semibold" panose="020B0702040204020203" pitchFamily="34" charset="0"/>
              </a:rPr>
              <a:t>Evergreen SQL</a:t>
            </a:r>
          </a:p>
          <a:p>
            <a:pPr marL="0" lvl="0" indent="0" defTabSz="914400">
              <a:spcBef>
                <a:spcPts val="0"/>
              </a:spcBef>
              <a:buSzTx/>
              <a:buNone/>
              <a:defRPr/>
            </a:pPr>
            <a:r>
              <a:rPr lang="en-US" sz="1200" kern="0" dirty="0">
                <a:solidFill>
                  <a:schemeClr val="bg1"/>
                </a:solidFill>
                <a:latin typeface="Segoe UI"/>
                <a:cs typeface="+mn-cs"/>
              </a:rPr>
              <a:t>Stay always up to date with Azure SQL Database, with full parity based on 100% code consistency</a:t>
            </a:r>
          </a:p>
        </p:txBody>
      </p:sp>
      <p:grpSp>
        <p:nvGrpSpPr>
          <p:cNvPr id="90" name="Group 94">
            <a:extLst>
              <a:ext uri="{FF2B5EF4-FFF2-40B4-BE49-F238E27FC236}">
                <a16:creationId xmlns:a16="http://schemas.microsoft.com/office/drawing/2014/main" id="{23B416A6-4A77-4CF9-AF12-6D8BCFB735B8}"/>
              </a:ext>
              <a:ext uri="{C183D7F6-B498-43B3-948B-1728B52AA6E4}">
                <adec:decorative xmlns:adec="http://schemas.microsoft.com/office/drawing/2017/decorative" val="1"/>
              </a:ext>
            </a:extLst>
          </p:cNvPr>
          <p:cNvGrpSpPr>
            <a:grpSpLocks noChangeAspect="1"/>
          </p:cNvGrpSpPr>
          <p:nvPr/>
        </p:nvGrpSpPr>
        <p:grpSpPr bwMode="auto">
          <a:xfrm>
            <a:off x="6481700" y="3848744"/>
            <a:ext cx="513370" cy="513369"/>
            <a:chOff x="2812" y="2781"/>
            <a:chExt cx="312" cy="312"/>
          </a:xfrm>
        </p:grpSpPr>
        <p:sp>
          <p:nvSpPr>
            <p:cNvPr id="91" name="Freeform 95">
              <a:extLst>
                <a:ext uri="{FF2B5EF4-FFF2-40B4-BE49-F238E27FC236}">
                  <a16:creationId xmlns:a16="http://schemas.microsoft.com/office/drawing/2014/main" id="{991A55B5-73F8-4D80-B5C0-9FF6F13FE701}"/>
                </a:ext>
                <a:ext uri="{C183D7F6-B498-43B3-948B-1728B52AA6E4}">
                  <adec:decorative xmlns:adec="http://schemas.microsoft.com/office/drawing/2017/decorative" val="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96">
              <a:extLst>
                <a:ext uri="{FF2B5EF4-FFF2-40B4-BE49-F238E27FC236}">
                  <a16:creationId xmlns:a16="http://schemas.microsoft.com/office/drawing/2014/main" id="{709DBE19-0B21-4099-A086-8A2EFD727B44}"/>
                </a:ext>
                <a:ext uri="{C183D7F6-B498-43B3-948B-1728B52AA6E4}">
                  <adec:decorative xmlns:adec="http://schemas.microsoft.com/office/drawing/2017/decorative" val="1"/>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7">
              <a:extLst>
                <a:ext uri="{FF2B5EF4-FFF2-40B4-BE49-F238E27FC236}">
                  <a16:creationId xmlns:a16="http://schemas.microsoft.com/office/drawing/2014/main" id="{5A8F2C5F-4C69-4D75-9887-0EE261DBA8DE}"/>
                </a:ext>
                <a:ext uri="{C183D7F6-B498-43B3-948B-1728B52AA6E4}">
                  <adec:decorative xmlns:adec="http://schemas.microsoft.com/office/drawing/2017/decorative" val="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 name="Content Placeholder 13">
            <a:extLst>
              <a:ext uri="{FF2B5EF4-FFF2-40B4-BE49-F238E27FC236}">
                <a16:creationId xmlns:a16="http://schemas.microsoft.com/office/drawing/2014/main" id="{EA4E84BA-D359-4BD2-AFE6-63901A0C3A76}"/>
              </a:ext>
            </a:extLst>
          </p:cNvPr>
          <p:cNvSpPr>
            <a:spLocks noGrp="1"/>
          </p:cNvSpPr>
          <p:nvPr>
            <p:ph sz="quarter" idx="17"/>
          </p:nvPr>
        </p:nvSpPr>
        <p:spPr>
          <a:xfrm>
            <a:off x="7222670" y="3797468"/>
            <a:ext cx="4081434" cy="584775"/>
          </a:xfrm>
        </p:spPr>
        <p:txBody>
          <a:bodyPr/>
          <a:lstStyle/>
          <a:p>
            <a:pPr marL="0" lvl="0" indent="0" defTabSz="914400">
              <a:spcBef>
                <a:spcPts val="0"/>
              </a:spcBef>
              <a:buSzTx/>
              <a:buNone/>
              <a:defRPr/>
            </a:pPr>
            <a:r>
              <a:rPr lang="en-US" sz="1400" b="1" kern="0" dirty="0">
                <a:solidFill>
                  <a:schemeClr val="bg1"/>
                </a:solidFill>
                <a:latin typeface="+mn-lt"/>
                <a:cs typeface="Segoe UI Semibold" panose="020B0702040204020203" pitchFamily="34" charset="0"/>
              </a:rPr>
              <a:t>Industry’s highest SLA on Azure SQL Database</a:t>
            </a:r>
          </a:p>
          <a:p>
            <a:pPr marL="0" indent="0" defTabSz="914400">
              <a:spcBef>
                <a:spcPts val="0"/>
              </a:spcBef>
              <a:buSzTx/>
              <a:buNone/>
              <a:defRPr/>
            </a:pPr>
            <a:r>
              <a:rPr lang="en-US" sz="1200" kern="0" dirty="0">
                <a:solidFill>
                  <a:schemeClr val="bg1"/>
                </a:solidFill>
                <a:latin typeface="Segoe UI"/>
                <a:cs typeface="+mn-cs"/>
              </a:rPr>
              <a:t>Experience up to a 99.995% availability SLA and the industry’s first 100% business continuity SLA</a:t>
            </a:r>
          </a:p>
        </p:txBody>
      </p:sp>
      <p:grpSp>
        <p:nvGrpSpPr>
          <p:cNvPr id="70" name="Group 4">
            <a:extLst>
              <a:ext uri="{FF2B5EF4-FFF2-40B4-BE49-F238E27FC236}">
                <a16:creationId xmlns:a16="http://schemas.microsoft.com/office/drawing/2014/main" id="{A325BBA7-B616-465E-8955-A5DBC7B9684F}"/>
              </a:ext>
              <a:ext uri="{C183D7F6-B498-43B3-948B-1728B52AA6E4}">
                <adec:decorative xmlns:adec="http://schemas.microsoft.com/office/drawing/2017/decorative" val="1"/>
              </a:ext>
            </a:extLst>
          </p:cNvPr>
          <p:cNvGrpSpPr>
            <a:grpSpLocks noChangeAspect="1"/>
          </p:cNvGrpSpPr>
          <p:nvPr/>
        </p:nvGrpSpPr>
        <p:grpSpPr bwMode="auto">
          <a:xfrm>
            <a:off x="6559781" y="4777168"/>
            <a:ext cx="357187" cy="495300"/>
            <a:chOff x="1057" y="999"/>
            <a:chExt cx="225" cy="312"/>
          </a:xfrm>
        </p:grpSpPr>
        <p:sp>
          <p:nvSpPr>
            <p:cNvPr id="71" name="Oval 5">
              <a:extLst>
                <a:ext uri="{FF2B5EF4-FFF2-40B4-BE49-F238E27FC236}">
                  <a16:creationId xmlns:a16="http://schemas.microsoft.com/office/drawing/2014/main" id="{A7E142D6-DB3A-4589-B803-51978FC18472}"/>
                </a:ext>
                <a:ext uri="{C183D7F6-B498-43B3-948B-1728B52AA6E4}">
                  <adec:decorative xmlns:adec="http://schemas.microsoft.com/office/drawing/2017/decorative" val="1"/>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12">
              <a:extLst>
                <a:ext uri="{FF2B5EF4-FFF2-40B4-BE49-F238E27FC236}">
                  <a16:creationId xmlns:a16="http://schemas.microsoft.com/office/drawing/2014/main" id="{45FE2715-7694-416B-BCA6-ABBEB50E7B36}"/>
                </a:ext>
                <a:ext uri="{C183D7F6-B498-43B3-948B-1728B52AA6E4}">
                  <adec:decorative xmlns:adec="http://schemas.microsoft.com/office/drawing/2017/decorative" val="1"/>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
              <a:extLst>
                <a:ext uri="{FF2B5EF4-FFF2-40B4-BE49-F238E27FC236}">
                  <a16:creationId xmlns:a16="http://schemas.microsoft.com/office/drawing/2014/main" id="{71DF288C-D21F-45F1-AAAF-08A0CED063E2}"/>
                </a:ext>
                <a:ext uri="{C183D7F6-B498-43B3-948B-1728B52AA6E4}">
                  <adec:decorative xmlns:adec="http://schemas.microsoft.com/office/drawing/2017/decorative" val="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
              <a:extLst>
                <a:ext uri="{FF2B5EF4-FFF2-40B4-BE49-F238E27FC236}">
                  <a16:creationId xmlns:a16="http://schemas.microsoft.com/office/drawing/2014/main" id="{489349F2-E87A-4619-B73B-21A7DC4A5004}"/>
                </a:ext>
                <a:ext uri="{C183D7F6-B498-43B3-948B-1728B52AA6E4}">
                  <adec:decorative xmlns:adec="http://schemas.microsoft.com/office/drawing/2017/decorative" val="1"/>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Content Placeholder 15">
            <a:extLst>
              <a:ext uri="{FF2B5EF4-FFF2-40B4-BE49-F238E27FC236}">
                <a16:creationId xmlns:a16="http://schemas.microsoft.com/office/drawing/2014/main" id="{93FC59CE-5B1D-4723-8DE0-59A3C92465D9}"/>
              </a:ext>
            </a:extLst>
          </p:cNvPr>
          <p:cNvSpPr>
            <a:spLocks noGrp="1"/>
          </p:cNvSpPr>
          <p:nvPr>
            <p:ph sz="quarter" idx="18"/>
          </p:nvPr>
        </p:nvSpPr>
        <p:spPr>
          <a:xfrm>
            <a:off x="7222670" y="4722154"/>
            <a:ext cx="3974419" cy="584775"/>
          </a:xfrm>
        </p:spPr>
        <p:txBody>
          <a:bodyPr/>
          <a:lstStyle/>
          <a:p>
            <a:pPr marL="0" indent="0" defTabSz="914400">
              <a:spcBef>
                <a:spcPts val="0"/>
              </a:spcBef>
              <a:buSzTx/>
              <a:buNone/>
              <a:defRPr/>
            </a:pPr>
            <a:r>
              <a:rPr lang="en-US" sz="1400" b="1" kern="0" dirty="0">
                <a:solidFill>
                  <a:schemeClr val="bg1"/>
                </a:solidFill>
                <a:latin typeface="+mn-lt"/>
                <a:cs typeface="Segoe UI Semibold" panose="020B0702040204020203" pitchFamily="34" charset="0"/>
              </a:rPr>
              <a:t>ML-based performance and security</a:t>
            </a:r>
          </a:p>
          <a:p>
            <a:pPr marL="0" lvl="0" indent="0" defTabSz="914400">
              <a:spcBef>
                <a:spcPts val="0"/>
              </a:spcBef>
              <a:buSzTx/>
              <a:buNone/>
              <a:defRPr/>
            </a:pPr>
            <a:r>
              <a:rPr lang="en-US" sz="1200" kern="0" dirty="0">
                <a:solidFill>
                  <a:schemeClr val="bg1"/>
                </a:solidFill>
                <a:latin typeface="Segoe UI"/>
                <a:cs typeface="+mn-cs"/>
              </a:rPr>
              <a:t>Optimize performance and security with built-in, ML-based features that act on your behalf</a:t>
            </a:r>
          </a:p>
        </p:txBody>
      </p:sp>
      <p:pic>
        <p:nvPicPr>
          <p:cNvPr id="3" name="Picture 2">
            <a:extLst>
              <a:ext uri="{FF2B5EF4-FFF2-40B4-BE49-F238E27FC236}">
                <a16:creationId xmlns:a16="http://schemas.microsoft.com/office/drawing/2014/main" id="{1CCE81C8-BA45-41D6-ABAB-F581B2E483C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38520" y="5745814"/>
            <a:ext cx="437285" cy="431189"/>
          </a:xfrm>
          <a:prstGeom prst="rect">
            <a:avLst/>
          </a:prstGeom>
        </p:spPr>
      </p:pic>
      <p:sp>
        <p:nvSpPr>
          <p:cNvPr id="17" name="Content Placeholder 16">
            <a:extLst>
              <a:ext uri="{FF2B5EF4-FFF2-40B4-BE49-F238E27FC236}">
                <a16:creationId xmlns:a16="http://schemas.microsoft.com/office/drawing/2014/main" id="{E1C4E746-3953-45CD-9AAD-1A8CE6216994}"/>
              </a:ext>
            </a:extLst>
          </p:cNvPr>
          <p:cNvSpPr>
            <a:spLocks noGrp="1"/>
          </p:cNvSpPr>
          <p:nvPr>
            <p:ph sz="quarter" idx="19"/>
          </p:nvPr>
        </p:nvSpPr>
        <p:spPr>
          <a:xfrm>
            <a:off x="7229524" y="5658790"/>
            <a:ext cx="4087833" cy="584775"/>
          </a:xfrm>
        </p:spPr>
        <p:txBody>
          <a:bodyPr/>
          <a:lstStyle/>
          <a:p>
            <a:pPr marL="0" lvl="0" indent="0" defTabSz="914400">
              <a:spcBef>
                <a:spcPts val="0"/>
              </a:spcBef>
              <a:buSzTx/>
              <a:buNone/>
              <a:defRPr/>
            </a:pPr>
            <a:r>
              <a:rPr lang="en-US" sz="1400" b="1" kern="0" dirty="0">
                <a:solidFill>
                  <a:schemeClr val="bg1"/>
                </a:solidFill>
                <a:latin typeface="+mn-lt"/>
                <a:cs typeface="Segoe UI Semibold" panose="020B0702040204020203" pitchFamily="34" charset="0"/>
              </a:rPr>
              <a:t>Operational freedom</a:t>
            </a:r>
          </a:p>
          <a:p>
            <a:pPr marL="0" lvl="0" indent="0" defTabSz="914400">
              <a:spcBef>
                <a:spcPts val="0"/>
              </a:spcBef>
              <a:buSzTx/>
              <a:buNone/>
              <a:defRPr/>
            </a:pPr>
            <a:r>
              <a:rPr lang="en-US" sz="1200" kern="0" dirty="0">
                <a:solidFill>
                  <a:schemeClr val="bg1"/>
                </a:solidFill>
                <a:latin typeface="Segoe UI"/>
                <a:cs typeface="+mn-cs"/>
              </a:rPr>
              <a:t>Bring Azure innovation and cloud benefits to on-premises and multi-cloud with Azure Arc-enabled data services</a:t>
            </a:r>
          </a:p>
        </p:txBody>
      </p:sp>
    </p:spTree>
    <p:extLst>
      <p:ext uri="{BB962C8B-B14F-4D97-AF65-F5344CB8AC3E}">
        <p14:creationId xmlns:p14="http://schemas.microsoft.com/office/powerpoint/2010/main" val="7874008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6D1A-9DFC-4213-93A1-9D3B79D07939}"/>
              </a:ext>
            </a:extLst>
          </p:cNvPr>
          <p:cNvSpPr>
            <a:spLocks noGrp="1"/>
          </p:cNvSpPr>
          <p:nvPr>
            <p:ph type="title"/>
          </p:nvPr>
        </p:nvSpPr>
        <p:spPr>
          <a:xfrm>
            <a:off x="588263" y="457200"/>
            <a:ext cx="5850637" cy="1107996"/>
          </a:xfrm>
        </p:spPr>
        <p:txBody>
          <a:bodyPr/>
          <a:lstStyle/>
          <a:p>
            <a:r>
              <a:rPr lang="en-US" dirty="0"/>
              <a:t>Your SQL Server data belongs on Azure</a:t>
            </a:r>
            <a:endParaRPr lang="en-US" sz="2000" spc="0" dirty="0">
              <a:solidFill>
                <a:schemeClr val="accent1"/>
              </a:solidFill>
            </a:endParaRPr>
          </a:p>
        </p:txBody>
      </p:sp>
      <p:sp>
        <p:nvSpPr>
          <p:cNvPr id="3" name="Content Placeholder 2">
            <a:extLst>
              <a:ext uri="{FF2B5EF4-FFF2-40B4-BE49-F238E27FC236}">
                <a16:creationId xmlns:a16="http://schemas.microsoft.com/office/drawing/2014/main" id="{2F8E07D8-482D-46DA-B95E-E0FD0F40C706}"/>
              </a:ext>
            </a:extLst>
          </p:cNvPr>
          <p:cNvSpPr>
            <a:spLocks noGrp="1"/>
          </p:cNvSpPr>
          <p:nvPr>
            <p:ph sz="quarter" idx="4294967295"/>
          </p:nvPr>
        </p:nvSpPr>
        <p:spPr>
          <a:xfrm>
            <a:off x="6445251" y="1054998"/>
            <a:ext cx="4914900" cy="804862"/>
          </a:xfrm>
        </p:spPr>
        <p:txBody>
          <a:bodyPr/>
          <a:lstStyle/>
          <a:p>
            <a:pPr marL="0" indent="0">
              <a:buNone/>
            </a:pPr>
            <a:r>
              <a:rPr lang="en-US" sz="2000" dirty="0">
                <a:ln w="3175">
                  <a:noFill/>
                </a:ln>
                <a:solidFill>
                  <a:srgbClr val="0078D4"/>
                </a:solidFill>
                <a:latin typeface="Segoe UI Semibold"/>
                <a:cs typeface="Segoe UI" pitchFamily="34" charset="0"/>
              </a:rPr>
              <a:t>SQL Database is the best choice for mission-critical SQL Server workloads</a:t>
            </a:r>
            <a:endParaRPr lang="en-US" dirty="0"/>
          </a:p>
        </p:txBody>
      </p:sp>
      <p:sp>
        <p:nvSpPr>
          <p:cNvPr id="84" name="Text Placeholder 3">
            <a:extLst>
              <a:ext uri="{FF2B5EF4-FFF2-40B4-BE49-F238E27FC236}">
                <a16:creationId xmlns:a16="http://schemas.microsoft.com/office/drawing/2014/main" id="{B24EE363-A8F3-0F42-83B8-C656E410CA10}"/>
              </a:ext>
            </a:extLst>
          </p:cNvPr>
          <p:cNvSpPr txBox="1">
            <a:spLocks/>
          </p:cNvSpPr>
          <p:nvPr/>
        </p:nvSpPr>
        <p:spPr>
          <a:xfrm>
            <a:off x="578989" y="2318527"/>
            <a:ext cx="5440812" cy="3026149"/>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a:pPr>
            <a:r>
              <a:rPr lang="en-US" dirty="0">
                <a:gradFill>
                  <a:gsLst>
                    <a:gs pos="1250">
                      <a:sysClr val="windowText" lastClr="000000"/>
                    </a:gs>
                    <a:gs pos="100000">
                      <a:sysClr val="windowText" lastClr="000000"/>
                    </a:gs>
                  </a:gsLst>
                  <a:lin ang="5400000" scaled="0"/>
                </a:gradFill>
                <a:latin typeface="Segoe UI"/>
              </a:rPr>
              <a:t>Principled Technologie</a:t>
            </a:r>
            <a:r>
              <a:rPr kumimoji="0" lang="en-US" sz="1800" b="0" i="0" u="none" strike="noStrike" kern="1200" cap="none" spc="500" normalizeH="0" baseline="0" noProof="0" dirty="0" err="1">
                <a:ln>
                  <a:noFill/>
                </a:ln>
                <a:gradFill>
                  <a:gsLst>
                    <a:gs pos="1250">
                      <a:sysClr val="windowText" lastClr="000000"/>
                    </a:gs>
                    <a:gs pos="100000">
                      <a:sysClr val="windowText" lastClr="000000"/>
                    </a:gs>
                  </a:gsLst>
                  <a:lin ang="5400000" scaled="0"/>
                </a:gradFill>
                <a:effectLst/>
                <a:uLnTx/>
                <a:uFillTx/>
                <a:latin typeface="Segoe UI"/>
                <a:ea typeface="+mn-ea"/>
                <a:cs typeface="Segoe UI Semilight" panose="020B0402040204020203" pitchFamily="34" charset="0"/>
              </a:rPr>
              <a:t>s</a:t>
            </a:r>
            <a:r>
              <a:rPr kumimoji="0" lang="en-US" sz="1800" b="0" i="0" u="none" strike="noStrike" kern="1200" cap="none" spc="0" normalizeH="0" baseline="0" noProof="0" dirty="0" err="1">
                <a:ln>
                  <a:noFill/>
                </a:ln>
                <a:solidFill>
                  <a:srgbClr val="0078D4"/>
                </a:solidFill>
                <a:effectLst/>
                <a:uLnTx/>
                <a:uFillTx/>
                <a:latin typeface="Segoe UI"/>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published</a:t>
            </a:r>
            <a:r>
              <a:rPr kumimoji="0" lang="en-US" sz="1800" b="0" i="0" u="none" strike="noStrike" kern="1200" cap="none" spc="0" normalizeH="0" baseline="0" noProof="0" dirty="0">
                <a:ln>
                  <a:noFill/>
                </a:ln>
                <a:gradFill>
                  <a:gsLst>
                    <a:gs pos="1250">
                      <a:sysClr val="windowText" lastClr="000000"/>
                    </a:gs>
                    <a:gs pos="100000">
                      <a:sysClr val="windowText" lastClr="000000"/>
                    </a:gs>
                  </a:gsLst>
                  <a:lin ang="5400000" scaled="0"/>
                </a:gradFill>
                <a:effectLst/>
                <a:uLnTx/>
                <a:uFillTx/>
                <a:latin typeface="Segoe UI"/>
                <a:ea typeface="+mn-ea"/>
                <a:cs typeface="Segoe UI Semilight" panose="020B0402040204020203" pitchFamily="34" charset="0"/>
              </a:rPr>
              <a:t> a study where they tested throughput performance between Azure SQL Managed Instance and SQL Server on AWS RDS across three workloads</a:t>
            </a:r>
          </a:p>
          <a:p>
            <a:pPr marL="0" marR="0" lvl="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ysClr val="windowText" lastClr="000000"/>
                    </a:gs>
                    <a:gs pos="100000">
                      <a:sysClr val="windowText" lastClr="000000"/>
                    </a:gs>
                  </a:gsLst>
                  <a:lin ang="5400000" scaled="0"/>
                </a:gradFill>
                <a:effectLst/>
                <a:uLnTx/>
                <a:uFillTx/>
                <a:latin typeface="Segoe UI"/>
                <a:ea typeface="+mn-ea"/>
                <a:cs typeface="Segoe UI Semilight" panose="020B0402040204020203" pitchFamily="34" charset="0"/>
              </a:rPr>
              <a:t>SQL Managed Instance emerged as the price-performance leader for mission-critical workloads while costing up to 93 percent less than AWS RDS</a:t>
            </a:r>
            <a:r>
              <a:rPr kumimoji="0" lang="en-US" sz="1800" b="0" i="0" u="none" strike="noStrike" kern="1200" cap="none" spc="0" normalizeH="0" baseline="30000" noProof="0" dirty="0">
                <a:ln>
                  <a:noFill/>
                </a:ln>
                <a:gradFill>
                  <a:gsLst>
                    <a:gs pos="1250">
                      <a:sysClr val="windowText" lastClr="000000"/>
                    </a:gs>
                    <a:gs pos="100000">
                      <a:sysClr val="windowText" lastClr="000000"/>
                    </a:gs>
                  </a:gsLst>
                  <a:lin ang="5400000" scaled="0"/>
                </a:gradFill>
                <a:effectLst/>
                <a:uLnTx/>
                <a:uFillTx/>
                <a:latin typeface="Segoe UI"/>
                <a:ea typeface="+mn-ea"/>
                <a:cs typeface="Segoe UI Semilight" panose="020B0402040204020203" pitchFamily="34" charset="0"/>
              </a:rPr>
              <a:t>1</a:t>
            </a:r>
          </a:p>
          <a:p>
            <a:pPr marL="0" marR="0" lvl="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2917">
                      <a:sysClr val="windowText" lastClr="000000"/>
                    </a:gs>
                    <a:gs pos="30000">
                      <a:sysClr val="windowText" lastClr="000000"/>
                    </a:gs>
                  </a:gsLst>
                  <a:lin ang="5400000" scaled="0"/>
                </a:gradFill>
                <a:effectLst/>
                <a:uLnTx/>
                <a:uFillTx/>
                <a:latin typeface="Segoe UI"/>
                <a:ea typeface="+mn-ea"/>
                <a:cs typeface="Segoe UI Semilight" panose="020B0402040204020203" pitchFamily="34" charset="0"/>
                <a:hlinkClick r:id="rId3"/>
              </a:rPr>
              <a:t>Read the report</a:t>
            </a:r>
            <a:r>
              <a:rPr kumimoji="0" lang="en-US" sz="1800" b="0" i="0" u="none" strike="noStrike" kern="1200" cap="none" spc="0" normalizeH="0" baseline="0" noProof="0" dirty="0">
                <a:ln>
                  <a:noFill/>
                </a:ln>
                <a:gradFill>
                  <a:gsLst>
                    <a:gs pos="2917">
                      <a:sysClr val="windowText" lastClr="000000"/>
                    </a:gs>
                    <a:gs pos="30000">
                      <a:sysClr val="windowText" lastClr="000000"/>
                    </a:gs>
                  </a:gsLst>
                  <a:lin ang="5400000" scaled="0"/>
                </a:gradFill>
                <a:effectLst/>
                <a:uLnTx/>
                <a:uFillTx/>
                <a:latin typeface="Segoe UI"/>
                <a:ea typeface="+mn-ea"/>
                <a:cs typeface="Segoe UI Semilight" panose="020B0402040204020203" pitchFamily="34" charset="0"/>
              </a:rPr>
              <a:t> to see how SQL Managed Instance performed in the other two workloads</a:t>
            </a:r>
          </a:p>
        </p:txBody>
      </p:sp>
      <p:sp>
        <p:nvSpPr>
          <p:cNvPr id="105" name="TextBox 104">
            <a:extLst>
              <a:ext uri="{FF2B5EF4-FFF2-40B4-BE49-F238E27FC236}">
                <a16:creationId xmlns:a16="http://schemas.microsoft.com/office/drawing/2014/main" id="{8A21B1A9-CDA2-0447-8472-5B8BF8CE4DB9}"/>
              </a:ext>
            </a:extLst>
          </p:cNvPr>
          <p:cNvSpPr txBox="1"/>
          <p:nvPr/>
        </p:nvSpPr>
        <p:spPr>
          <a:xfrm>
            <a:off x="6333963" y="661988"/>
            <a:ext cx="4435669" cy="972574"/>
          </a:xfrm>
          <a:prstGeom prst="rect">
            <a:avLst/>
          </a:prstGeom>
          <a:noFill/>
        </p:spPr>
        <p:txBody>
          <a:bodyPr wrap="square" lIns="182880" tIns="146304" rIns="182880" bIns="146304" rtlCol="0">
            <a:spAutoFit/>
          </a:bodyPr>
          <a:lstStyle/>
          <a:p>
            <a:pPr>
              <a:defRPr/>
            </a:pPr>
            <a:r>
              <a:rPr lang="en-US" sz="2000" b="1" dirty="0">
                <a:solidFill>
                  <a:prstClr val="white"/>
                </a:solidFill>
                <a:latin typeface="Segoe UI Semibold" panose="020B0702040204020203" pitchFamily="34" charset="0"/>
              </a:rPr>
              <a:t>Azure SQL Database vs. AWS RDS</a:t>
            </a:r>
          </a:p>
          <a:p>
            <a:pPr>
              <a:defRPr/>
            </a:pPr>
            <a:r>
              <a:rPr lang="en-US" sz="1200" dirty="0">
                <a:solidFill>
                  <a:prstClr val="white"/>
                </a:solidFill>
                <a:latin typeface="Segoe UI Semibold"/>
              </a:rPr>
              <a:t>TPC-E Equivalent Benchmark</a:t>
            </a:r>
          </a:p>
          <a:p>
            <a:pPr>
              <a:defRPr/>
            </a:pPr>
            <a:r>
              <a:rPr lang="en-US" sz="1200" dirty="0">
                <a:solidFill>
                  <a:prstClr val="white"/>
                </a:solidFill>
                <a:latin typeface="Segoe UI Semibold"/>
              </a:rPr>
              <a:t>October 2019</a:t>
            </a:r>
          </a:p>
        </p:txBody>
      </p:sp>
      <p:sp>
        <p:nvSpPr>
          <p:cNvPr id="98" name="Content Placeholder 5">
            <a:extLst>
              <a:ext uri="{FF2B5EF4-FFF2-40B4-BE49-F238E27FC236}">
                <a16:creationId xmlns:a16="http://schemas.microsoft.com/office/drawing/2014/main" id="{A77B0D2E-E9DA-A54D-93C2-6EE01B69F553}"/>
              </a:ext>
            </a:extLst>
          </p:cNvPr>
          <p:cNvSpPr txBox="1">
            <a:spLocks/>
          </p:cNvSpPr>
          <p:nvPr/>
        </p:nvSpPr>
        <p:spPr>
          <a:xfrm>
            <a:off x="552450" y="6194766"/>
            <a:ext cx="11106150" cy="64633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700" b="0" i="0" baseline="30000" dirty="0">
                <a:solidFill>
                  <a:schemeClr val="tx1"/>
                </a:solidFill>
                <a:effectLst/>
                <a:latin typeface="Segoe UI" panose="020B0502040204020203" pitchFamily="34" charset="0"/>
              </a:rPr>
              <a:t>1</a:t>
            </a:r>
            <a:r>
              <a:rPr lang="en-US" sz="700" b="0" i="0" dirty="0">
                <a:solidFill>
                  <a:schemeClr val="tx1"/>
                </a:solidFill>
                <a:effectLst/>
                <a:latin typeface="Segoe UI" panose="020B0502040204020203" pitchFamily="34" charset="0"/>
              </a:rPr>
              <a:t> Price-performance claims based on data from a study commissioned by Microsoft and conducted by Principled Technologies in April 2022. The study compared </a:t>
            </a:r>
            <a:r>
              <a:rPr lang="en-US" sz="700" dirty="0">
                <a:solidFill>
                  <a:schemeClr val="tx1"/>
                </a:solidFill>
                <a:latin typeface="Segoe UI" panose="020B0502040204020203" pitchFamily="34" charset="0"/>
              </a:rPr>
              <a:t>performance and </a:t>
            </a:r>
            <a:r>
              <a:rPr lang="en-US" sz="700" b="0" i="0" dirty="0">
                <a:solidFill>
                  <a:schemeClr val="tx1"/>
                </a:solidFill>
                <a:effectLst/>
                <a:latin typeface="Segoe UI" panose="020B0502040204020203" pitchFamily="34" charset="0"/>
              </a:rPr>
              <a:t>price performance between a 16 vCore, 64 vCore and 80 </a:t>
            </a:r>
            <a:r>
              <a:rPr lang="en-US" sz="700" dirty="0">
                <a:solidFill>
                  <a:schemeClr val="tx1"/>
                </a:solidFill>
                <a:latin typeface="Segoe UI" panose="020B0502040204020203" pitchFamily="34" charset="0"/>
              </a:rPr>
              <a:t>vCore Azure SQL Managed Instance using premium-series hardware on </a:t>
            </a:r>
            <a:r>
              <a:rPr lang="en-US" sz="700" b="0" i="0" dirty="0">
                <a:solidFill>
                  <a:schemeClr val="tx1"/>
                </a:solidFill>
                <a:effectLst/>
                <a:latin typeface="Segoe UI" panose="020B0502040204020203" pitchFamily="34" charset="0"/>
              </a:rPr>
              <a:t>the business-critical service tier and the db.m6i.32xlarge, db.r5b.4xlarge and </a:t>
            </a:r>
            <a:r>
              <a:rPr lang="en-US" sz="700" dirty="0">
                <a:solidFill>
                  <a:schemeClr val="tx1"/>
                </a:solidFill>
                <a:latin typeface="Segoe UI" panose="020B0502040204020203" pitchFamily="34" charset="0"/>
              </a:rPr>
              <a:t>db.r5b.16xlarge </a:t>
            </a:r>
            <a:r>
              <a:rPr lang="en-US" sz="700" b="0" i="0" dirty="0">
                <a:solidFill>
                  <a:schemeClr val="tx1"/>
                </a:solidFill>
                <a:effectLst/>
                <a:latin typeface="Segoe UI" panose="020B0502040204020203" pitchFamily="34" charset="0"/>
              </a:rPr>
              <a:t>offerings for Amazon Web Services Relational Database Service (AWS RDS) on SQL Server. Benchmark data is taken from a Principled Technologies report using recognized standards, </a:t>
            </a:r>
            <a:r>
              <a:rPr lang="en-US" sz="700" b="0" i="0" dirty="0" err="1">
                <a:solidFill>
                  <a:schemeClr val="tx1"/>
                </a:solidFill>
                <a:effectLst/>
                <a:latin typeface="Segoe UI" panose="020B0502040204020203" pitchFamily="34" charset="0"/>
              </a:rPr>
              <a:t>HammerDB</a:t>
            </a:r>
            <a:r>
              <a:rPr lang="en-US" sz="700" b="0" i="0" dirty="0">
                <a:solidFill>
                  <a:schemeClr val="tx1"/>
                </a:solidFill>
                <a:effectLst/>
                <a:latin typeface="Segoe UI" panose="020B0502040204020203" pitchFamily="34" charset="0"/>
              </a:rPr>
              <a:t> TPROC-C, </a:t>
            </a:r>
            <a:r>
              <a:rPr lang="en-US" sz="700" b="0" i="0" dirty="0" err="1">
                <a:solidFill>
                  <a:schemeClr val="tx1"/>
                </a:solidFill>
                <a:effectLst/>
                <a:latin typeface="Segoe UI" panose="020B0502040204020203" pitchFamily="34" charset="0"/>
              </a:rPr>
              <a:t>HammerDB</a:t>
            </a:r>
            <a:r>
              <a:rPr lang="en-US" sz="700" b="0" i="0" dirty="0">
                <a:solidFill>
                  <a:schemeClr val="tx1"/>
                </a:solidFill>
                <a:effectLst/>
                <a:latin typeface="Segoe UI" panose="020B0502040204020203" pitchFamily="34" charset="0"/>
              </a:rPr>
              <a:t> TPROC-H and Microsoft MSOLTPE, a workload </a:t>
            </a:r>
            <a:r>
              <a:rPr lang="en-US" sz="700" b="0" dirty="0">
                <a:solidFill>
                  <a:schemeClr val="tx1"/>
                </a:solidFill>
                <a:effectLst/>
                <a:latin typeface="Segoe UI" panose="020B0502040204020203" pitchFamily="34" charset="0"/>
              </a:rPr>
              <a:t>derived from TPC-E</a:t>
            </a:r>
            <a:r>
              <a:rPr lang="en-US" sz="700" dirty="0">
                <a:solidFill>
                  <a:schemeClr val="tx1"/>
                </a:solidFill>
                <a:latin typeface="Segoe UI" panose="020B0502040204020203" pitchFamily="34" charset="0"/>
              </a:rPr>
              <a:t>. The MSOLTPE is derived from the TPC-E benchmark and as such is not comparable to published TPC-E results, as MSOLTPE results do not comply with the TPC-E Specification.</a:t>
            </a:r>
            <a:r>
              <a:rPr lang="en-US" sz="700" b="0" i="0" dirty="0">
                <a:solidFill>
                  <a:schemeClr val="tx1"/>
                </a:solidFill>
                <a:effectLst/>
                <a:latin typeface="Segoe UI" panose="020B0502040204020203" pitchFamily="34" charset="0"/>
              </a:rPr>
              <a:t> The </a:t>
            </a:r>
            <a:r>
              <a:rPr lang="en-US" sz="700" dirty="0">
                <a:solidFill>
                  <a:schemeClr val="tx1"/>
                </a:solidFill>
                <a:latin typeface="Segoe UI" panose="020B0502040204020203" pitchFamily="34" charset="0"/>
              </a:rPr>
              <a:t>results are </a:t>
            </a:r>
            <a:r>
              <a:rPr lang="en-US" sz="700" b="0" i="0" dirty="0">
                <a:solidFill>
                  <a:schemeClr val="tx1"/>
                </a:solidFill>
                <a:effectLst/>
                <a:latin typeface="Segoe UI" panose="020B0502040204020203" pitchFamily="34" charset="0"/>
              </a:rPr>
              <a:t>based on a mixture of read-only and update intensive transactions that simulate activities found in complex OLTP and analytics application environments. Price-performance is calculated by Principled Technologies as the cost of running the cloud platform continuously divided by transactions per minute or per second throughput, based upon the standard. Prices are based on publicly available US pricing in South Central US for Azure SQL Managed Instance and US East for AWS RDS as of April 2022 and </a:t>
            </a:r>
            <a:r>
              <a:rPr lang="en-US" sz="700" dirty="0">
                <a:solidFill>
                  <a:schemeClr val="tx1"/>
                </a:solidFill>
                <a:latin typeface="Segoe UI" panose="020B0502040204020203" pitchFamily="34" charset="0"/>
              </a:rPr>
              <a:t>incorporates Azure Hybrid Benefit for SQL Server, excluding Software Assurance and support costs. </a:t>
            </a:r>
            <a:r>
              <a:rPr lang="en-US" sz="700" b="0" i="0" dirty="0">
                <a:solidFill>
                  <a:schemeClr val="tx1"/>
                </a:solidFill>
                <a:effectLst/>
                <a:latin typeface="Segoe UI" panose="020B0502040204020203" pitchFamily="34" charset="0"/>
              </a:rPr>
              <a:t>Performance and price-performance results are based upon the configurations detailed in the Principled Technologies report. Actual results and prices may vary based on configuration and region.</a:t>
            </a:r>
            <a:endParaRPr lang="en-US" sz="700" dirty="0">
              <a:solidFill>
                <a:schemeClr val="tx1"/>
              </a:solidFill>
            </a:endParaRPr>
          </a:p>
        </p:txBody>
      </p:sp>
      <p:sp>
        <p:nvSpPr>
          <p:cNvPr id="30" name="Rounded Rectangle 35">
            <a:extLst>
              <a:ext uri="{FF2B5EF4-FFF2-40B4-BE49-F238E27FC236}">
                <a16:creationId xmlns:a16="http://schemas.microsoft.com/office/drawing/2014/main" id="{A46C49B6-22A9-B948-2A8C-92869C2A4592}"/>
              </a:ext>
              <a:ext uri="{C183D7F6-B498-43B3-948B-1728B52AA6E4}">
                <adec:decorative xmlns:adec="http://schemas.microsoft.com/office/drawing/2017/decorative" val="1"/>
              </a:ext>
            </a:extLst>
          </p:cNvPr>
          <p:cNvSpPr/>
          <p:nvPr/>
        </p:nvSpPr>
        <p:spPr>
          <a:xfrm>
            <a:off x="6438901" y="818459"/>
            <a:ext cx="5275424" cy="1632205"/>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40">
            <a:extLst>
              <a:ext uri="{FF2B5EF4-FFF2-40B4-BE49-F238E27FC236}">
                <a16:creationId xmlns:a16="http://schemas.microsoft.com/office/drawing/2014/main" id="{F2B38EE9-0036-C94E-68C9-5BB1B98EA2DA}"/>
              </a:ext>
              <a:ext uri="{C183D7F6-B498-43B3-948B-1728B52AA6E4}">
                <adec:decorative xmlns:adec="http://schemas.microsoft.com/office/drawing/2017/decorative" val="1"/>
              </a:ext>
            </a:extLst>
          </p:cNvPr>
          <p:cNvSpPr/>
          <p:nvPr/>
        </p:nvSpPr>
        <p:spPr>
          <a:xfrm>
            <a:off x="6438901" y="1621569"/>
            <a:ext cx="5275424" cy="4030829"/>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F295B6BD-EFC1-4797-1C54-F662C613D8F2}"/>
              </a:ext>
              <a:ext uri="{C183D7F6-B498-43B3-948B-1728B52AA6E4}">
                <adec:decorative xmlns:adec="http://schemas.microsoft.com/office/drawing/2017/decorative" val="1"/>
              </a:ext>
            </a:extLst>
          </p:cNvPr>
          <p:cNvGrpSpPr/>
          <p:nvPr/>
        </p:nvGrpSpPr>
        <p:grpSpPr>
          <a:xfrm>
            <a:off x="7373536" y="1647555"/>
            <a:ext cx="3564740" cy="3047484"/>
            <a:chOff x="1966992" y="2510725"/>
            <a:chExt cx="3271565" cy="3029306"/>
          </a:xfrm>
        </p:grpSpPr>
        <p:pic>
          <p:nvPicPr>
            <p:cNvPr id="33" name="Picture 32">
              <a:extLst>
                <a:ext uri="{FF2B5EF4-FFF2-40B4-BE49-F238E27FC236}">
                  <a16:creationId xmlns:a16="http://schemas.microsoft.com/office/drawing/2014/main" id="{BD7670C2-0E46-400B-9522-57E2A0501B88}"/>
                </a:ext>
              </a:extLst>
            </p:cNvPr>
            <p:cNvPicPr>
              <a:picLocks noChangeAspect="1"/>
            </p:cNvPicPr>
            <p:nvPr/>
          </p:nvPicPr>
          <p:blipFill>
            <a:blip r:embed="rId4">
              <a:alphaModFix amt="20000"/>
            </a:blip>
            <a:stretch>
              <a:fillRect/>
            </a:stretch>
          </p:blipFill>
          <p:spPr>
            <a:xfrm rot="16200000">
              <a:off x="2921150" y="3222624"/>
              <a:ext cx="3029306" cy="1605508"/>
            </a:xfrm>
            <a:prstGeom prst="rect">
              <a:avLst/>
            </a:prstGeom>
          </p:spPr>
        </p:pic>
        <p:pic>
          <p:nvPicPr>
            <p:cNvPr id="34" name="Picture 33">
              <a:extLst>
                <a:ext uri="{FF2B5EF4-FFF2-40B4-BE49-F238E27FC236}">
                  <a16:creationId xmlns:a16="http://schemas.microsoft.com/office/drawing/2014/main" id="{0402BA70-665A-BB39-6631-3786576D1D83}"/>
                </a:ext>
              </a:extLst>
            </p:cNvPr>
            <p:cNvPicPr>
              <a:picLocks noChangeAspect="1"/>
            </p:cNvPicPr>
            <p:nvPr/>
          </p:nvPicPr>
          <p:blipFill>
            <a:blip r:embed="rId4">
              <a:alphaModFix amt="20000"/>
            </a:blip>
            <a:stretch>
              <a:fillRect/>
            </a:stretch>
          </p:blipFill>
          <p:spPr>
            <a:xfrm rot="16200000">
              <a:off x="1255093" y="3222624"/>
              <a:ext cx="3029306" cy="1605508"/>
            </a:xfrm>
            <a:prstGeom prst="rect">
              <a:avLst/>
            </a:prstGeom>
          </p:spPr>
        </p:pic>
      </p:grpSp>
      <p:cxnSp>
        <p:nvCxnSpPr>
          <p:cNvPr id="35" name="Straight Connector 34">
            <a:extLst>
              <a:ext uri="{FF2B5EF4-FFF2-40B4-BE49-F238E27FC236}">
                <a16:creationId xmlns:a16="http://schemas.microsoft.com/office/drawing/2014/main" id="{1DE9CAAB-C08F-2C05-67AE-84E4DD9DAE2F}"/>
              </a:ext>
              <a:ext uri="{C183D7F6-B498-43B3-948B-1728B52AA6E4}">
                <adec:decorative xmlns:adec="http://schemas.microsoft.com/office/drawing/2017/decorative" val="1"/>
              </a:ext>
            </a:extLst>
          </p:cNvPr>
          <p:cNvCxnSpPr>
            <a:cxnSpLocks/>
          </p:cNvCxnSpPr>
          <p:nvPr/>
        </p:nvCxnSpPr>
        <p:spPr>
          <a:xfrm>
            <a:off x="6443637" y="4720510"/>
            <a:ext cx="5269423"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E3A1D4F-EB79-9961-1AB2-034A634A7A25}"/>
              </a:ext>
            </a:extLst>
          </p:cNvPr>
          <p:cNvSpPr txBox="1"/>
          <p:nvPr/>
        </p:nvSpPr>
        <p:spPr>
          <a:xfrm>
            <a:off x="6438900" y="743816"/>
            <a:ext cx="5164837" cy="880241"/>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mn-cs"/>
              </a:rPr>
              <a:t>Azure SQL Managed Instance vs SQL Server on AWS RDS</a:t>
            </a:r>
          </a:p>
          <a:p>
            <a:pPr>
              <a:defRPr/>
            </a:pPr>
            <a:r>
              <a:rPr kumimoji="0" lang="en-US" sz="1200" b="0" i="0" u="none" strike="noStrike" kern="1200" cap="none" spc="0" normalizeH="0" baseline="0" noProof="0" dirty="0">
                <a:ln>
                  <a:noFill/>
                </a:ln>
                <a:solidFill>
                  <a:schemeClr val="bg1"/>
                </a:solidFill>
                <a:effectLst/>
                <a:uLnTx/>
                <a:uFillTx/>
                <a:latin typeface="Segoe UI Semibold"/>
                <a:ea typeface="+mn-ea"/>
                <a:cs typeface="+mn-cs"/>
              </a:rPr>
              <a:t>MSOLTPE Benchmark, </a:t>
            </a:r>
            <a:r>
              <a:rPr lang="en-US" sz="1200" dirty="0">
                <a:solidFill>
                  <a:schemeClr val="bg1"/>
                </a:solidFill>
                <a:latin typeface="Segoe UI Semibold"/>
              </a:rPr>
              <a:t>16 vCore SQL MI vs AWS RDS db.r5b.4xlarge</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UI Semibold"/>
              </a:rPr>
              <a:t>April 2022</a:t>
            </a:r>
            <a:endParaRPr kumimoji="0" lang="en-US" sz="1200" b="0" i="0" u="none" strike="noStrike" kern="1200" cap="none" spc="0" normalizeH="0" baseline="0" noProof="0" dirty="0">
              <a:ln>
                <a:noFill/>
              </a:ln>
              <a:solidFill>
                <a:schemeClr val="bg1"/>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C3107842-64F2-1004-ECB8-D0D3673E9971}"/>
              </a:ext>
            </a:extLst>
          </p:cNvPr>
          <p:cNvSpPr txBox="1"/>
          <p:nvPr/>
        </p:nvSpPr>
        <p:spPr>
          <a:xfrm rot="16200000">
            <a:off x="6185962" y="3222415"/>
            <a:ext cx="1913987" cy="590931"/>
          </a:xfrm>
          <a:prstGeom prst="rect">
            <a:avLst/>
          </a:prstGeom>
          <a:noFill/>
        </p:spPr>
        <p:txBody>
          <a:bodyPr wrap="square" lIns="91440" tIns="91440" rIns="91440" bIns="10972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Price/Transactions per second (</a:t>
            </a:r>
            <a:r>
              <a:rPr kumimoji="0" lang="en-US" sz="1400" b="1" i="0" u="none" strike="noStrike" kern="1200" cap="none" spc="0" normalizeH="0" baseline="0" noProof="0" dirty="0" err="1">
                <a:ln>
                  <a:noFill/>
                </a:ln>
                <a:solidFill>
                  <a:srgbClr val="000000"/>
                </a:solidFill>
                <a:effectLst/>
                <a:uLnTx/>
                <a:uFillTx/>
                <a:latin typeface="Segoe UI Semibold"/>
                <a:ea typeface="+mn-ea"/>
                <a:cs typeface="+mn-cs"/>
              </a:rPr>
              <a:t>tps</a:t>
            </a: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a:t>
            </a:r>
          </a:p>
        </p:txBody>
      </p:sp>
      <p:pic>
        <p:nvPicPr>
          <p:cNvPr id="38" name="Picture 37" descr="Icon">
            <a:extLst>
              <a:ext uri="{FF2B5EF4-FFF2-40B4-BE49-F238E27FC236}">
                <a16:creationId xmlns:a16="http://schemas.microsoft.com/office/drawing/2014/main" id="{FAF24986-FED3-CC11-EEE9-46F6AA5CB357}"/>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9834549" y="4849714"/>
            <a:ext cx="388890" cy="233333"/>
          </a:xfrm>
          <a:prstGeom prst="rect">
            <a:avLst/>
          </a:prstGeom>
        </p:spPr>
      </p:pic>
      <p:grpSp>
        <p:nvGrpSpPr>
          <p:cNvPr id="39" name="Group 38" descr="Icon">
            <a:extLst>
              <a:ext uri="{FF2B5EF4-FFF2-40B4-BE49-F238E27FC236}">
                <a16:creationId xmlns:a16="http://schemas.microsoft.com/office/drawing/2014/main" id="{AB309B10-CD89-2F25-7027-FA34CDD60A97}"/>
              </a:ext>
            </a:extLst>
          </p:cNvPr>
          <p:cNvGrpSpPr>
            <a:grpSpLocks noChangeAspect="1"/>
          </p:cNvGrpSpPr>
          <p:nvPr/>
        </p:nvGrpSpPr>
        <p:grpSpPr>
          <a:xfrm>
            <a:off x="8204552" y="4841472"/>
            <a:ext cx="331859" cy="257404"/>
            <a:chOff x="3486498" y="5451027"/>
            <a:chExt cx="1893396" cy="1468600"/>
          </a:xfrm>
          <a:solidFill>
            <a:schemeClr val="accent1"/>
          </a:solidFill>
        </p:grpSpPr>
        <p:sp>
          <p:nvSpPr>
            <p:cNvPr id="40" name="Freeform: Shape 23">
              <a:extLst>
                <a:ext uri="{FF2B5EF4-FFF2-40B4-BE49-F238E27FC236}">
                  <a16:creationId xmlns:a16="http://schemas.microsoft.com/office/drawing/2014/main" id="{93A02A8B-203A-B380-60C1-6C5D68629300}"/>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Freeform: Shape 24">
              <a:extLst>
                <a:ext uri="{FF2B5EF4-FFF2-40B4-BE49-F238E27FC236}">
                  <a16:creationId xmlns:a16="http://schemas.microsoft.com/office/drawing/2014/main" id="{D30D6BBE-DCEF-7A47-8977-A6E532F31122}"/>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2" name="TextBox 41">
            <a:extLst>
              <a:ext uri="{FF2B5EF4-FFF2-40B4-BE49-F238E27FC236}">
                <a16:creationId xmlns:a16="http://schemas.microsoft.com/office/drawing/2014/main" id="{581F8373-C063-1674-974C-97A67F1371A5}"/>
              </a:ext>
            </a:extLst>
          </p:cNvPr>
          <p:cNvSpPr txBox="1"/>
          <p:nvPr/>
        </p:nvSpPr>
        <p:spPr>
          <a:xfrm>
            <a:off x="6517614" y="5696962"/>
            <a:ext cx="3691330"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Source: Principled Technologies</a:t>
            </a:r>
          </a:p>
        </p:txBody>
      </p:sp>
      <p:graphicFrame>
        <p:nvGraphicFramePr>
          <p:cNvPr id="43" name="Chart 42" descr="Bar chart">
            <a:extLst>
              <a:ext uri="{FF2B5EF4-FFF2-40B4-BE49-F238E27FC236}">
                <a16:creationId xmlns:a16="http://schemas.microsoft.com/office/drawing/2014/main" id="{7B0058A2-AB5D-3A63-987E-4663B02B445D}"/>
              </a:ext>
            </a:extLst>
          </p:cNvPr>
          <p:cNvGraphicFramePr/>
          <p:nvPr>
            <p:extLst>
              <p:ext uri="{D42A27DB-BD31-4B8C-83A1-F6EECF244321}">
                <p14:modId xmlns:p14="http://schemas.microsoft.com/office/powerpoint/2010/main" val="1635280721"/>
              </p:ext>
            </p:extLst>
          </p:nvPr>
        </p:nvGraphicFramePr>
        <p:xfrm>
          <a:off x="7378837" y="1634562"/>
          <a:ext cx="3503702" cy="3096776"/>
        </p:xfrm>
        <a:graphic>
          <a:graphicData uri="http://schemas.openxmlformats.org/drawingml/2006/chart">
            <c:chart xmlns:c="http://schemas.openxmlformats.org/drawingml/2006/chart" xmlns:r="http://schemas.openxmlformats.org/officeDocument/2006/relationships" r:id="rId7"/>
          </a:graphicData>
        </a:graphic>
      </p:graphicFrame>
      <p:sp>
        <p:nvSpPr>
          <p:cNvPr id="44" name="Rectangle 14">
            <a:extLst>
              <a:ext uri="{FF2B5EF4-FFF2-40B4-BE49-F238E27FC236}">
                <a16:creationId xmlns:a16="http://schemas.microsoft.com/office/drawing/2014/main" id="{C1DF790E-887F-E9CF-2881-38094337E384}"/>
              </a:ext>
              <a:ext uri="{C183D7F6-B498-43B3-948B-1728B52AA6E4}">
                <adec:decorative xmlns:adec="http://schemas.microsoft.com/office/drawing/2017/decorative" val="1"/>
              </a:ext>
            </a:extLst>
          </p:cNvPr>
          <p:cNvSpPr/>
          <p:nvPr/>
        </p:nvSpPr>
        <p:spPr bwMode="auto">
          <a:xfrm>
            <a:off x="8381260" y="2272312"/>
            <a:ext cx="1274352" cy="1944907"/>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15">
            <a:extLst>
              <a:ext uri="{FF2B5EF4-FFF2-40B4-BE49-F238E27FC236}">
                <a16:creationId xmlns:a16="http://schemas.microsoft.com/office/drawing/2014/main" id="{97662340-042F-34D3-3DE9-926DA9C24FD0}"/>
              </a:ext>
              <a:ext uri="{C183D7F6-B498-43B3-948B-1728B52AA6E4}">
                <adec:decorative xmlns:adec="http://schemas.microsoft.com/office/drawing/2017/decorative" val="1"/>
              </a:ext>
            </a:extLst>
          </p:cNvPr>
          <p:cNvSpPr/>
          <p:nvPr/>
        </p:nvSpPr>
        <p:spPr bwMode="auto">
          <a:xfrm rot="13500000">
            <a:off x="8344170" y="4172407"/>
            <a:ext cx="78502" cy="82296"/>
          </a:xfrm>
          <a:custGeom>
            <a:avLst/>
            <a:gdLst>
              <a:gd name="connsiteX0" fmla="*/ 0 w 200891"/>
              <a:gd name="connsiteY0" fmla="*/ 0 h 200891"/>
              <a:gd name="connsiteX1" fmla="*/ 200891 w 200891"/>
              <a:gd name="connsiteY1" fmla="*/ 0 h 200891"/>
              <a:gd name="connsiteX2" fmla="*/ 200891 w 200891"/>
              <a:gd name="connsiteY2" fmla="*/ 200891 h 200891"/>
              <a:gd name="connsiteX3" fmla="*/ 0 w 200891"/>
              <a:gd name="connsiteY3" fmla="*/ 200891 h 200891"/>
              <a:gd name="connsiteX4" fmla="*/ 0 w 200891"/>
              <a:gd name="connsiteY4" fmla="*/ 0 h 200891"/>
              <a:gd name="connsiteX0" fmla="*/ 200891 w 292331"/>
              <a:gd name="connsiteY0" fmla="*/ 200891 h 292331"/>
              <a:gd name="connsiteX1" fmla="*/ 0 w 292331"/>
              <a:gd name="connsiteY1" fmla="*/ 200891 h 292331"/>
              <a:gd name="connsiteX2" fmla="*/ 0 w 292331"/>
              <a:gd name="connsiteY2" fmla="*/ 0 h 292331"/>
              <a:gd name="connsiteX3" fmla="*/ 200891 w 292331"/>
              <a:gd name="connsiteY3" fmla="*/ 0 h 292331"/>
              <a:gd name="connsiteX4" fmla="*/ 292331 w 292331"/>
              <a:gd name="connsiteY4" fmla="*/ 292331 h 292331"/>
              <a:gd name="connsiteX0" fmla="*/ 200891 w 200891"/>
              <a:gd name="connsiteY0" fmla="*/ 200891 h 200891"/>
              <a:gd name="connsiteX1" fmla="*/ 0 w 200891"/>
              <a:gd name="connsiteY1" fmla="*/ 200891 h 200891"/>
              <a:gd name="connsiteX2" fmla="*/ 0 w 200891"/>
              <a:gd name="connsiteY2" fmla="*/ 0 h 200891"/>
              <a:gd name="connsiteX3" fmla="*/ 200891 w 200891"/>
              <a:gd name="connsiteY3" fmla="*/ 0 h 200891"/>
              <a:gd name="connsiteX0" fmla="*/ 0 w 200891"/>
              <a:gd name="connsiteY0" fmla="*/ 200891 h 200891"/>
              <a:gd name="connsiteX1" fmla="*/ 0 w 200891"/>
              <a:gd name="connsiteY1" fmla="*/ 0 h 200891"/>
              <a:gd name="connsiteX2" fmla="*/ 200891 w 200891"/>
              <a:gd name="connsiteY2" fmla="*/ 0 h 200891"/>
            </a:gdLst>
            <a:ahLst/>
            <a:cxnLst>
              <a:cxn ang="0">
                <a:pos x="connsiteX0" y="connsiteY0"/>
              </a:cxn>
              <a:cxn ang="0">
                <a:pos x="connsiteX1" y="connsiteY1"/>
              </a:cxn>
              <a:cxn ang="0">
                <a:pos x="connsiteX2" y="connsiteY2"/>
              </a:cxn>
            </a:cxnLst>
            <a:rect l="l" t="t" r="r" b="b"/>
            <a:pathLst>
              <a:path w="200891" h="200891">
                <a:moveTo>
                  <a:pt x="0" y="200891"/>
                </a:moveTo>
                <a:lnTo>
                  <a:pt x="0" y="0"/>
                </a:lnTo>
                <a:lnTo>
                  <a:pt x="200891" y="0"/>
                </a:lnTo>
              </a:path>
            </a:pathLst>
          </a:custGeom>
          <a:solidFill>
            <a:schemeClr val="accent2"/>
          </a:solidFill>
          <a:ln w="12700">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5E6FAA21-D00C-D45E-84F2-35CBD8DBB0CC}"/>
              </a:ext>
            </a:extLst>
          </p:cNvPr>
          <p:cNvSpPr txBox="1"/>
          <p:nvPr/>
        </p:nvSpPr>
        <p:spPr>
          <a:xfrm>
            <a:off x="7704364" y="3106119"/>
            <a:ext cx="1367310" cy="35124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b="1">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93% LESS</a:t>
            </a:r>
          </a:p>
        </p:txBody>
      </p:sp>
      <p:sp>
        <p:nvSpPr>
          <p:cNvPr id="6" name="TextBox 5">
            <a:extLst>
              <a:ext uri="{FF2B5EF4-FFF2-40B4-BE49-F238E27FC236}">
                <a16:creationId xmlns:a16="http://schemas.microsoft.com/office/drawing/2014/main" id="{37B728F7-FAD0-0083-C1E3-7523B5573EFA}"/>
              </a:ext>
            </a:extLst>
          </p:cNvPr>
          <p:cNvSpPr txBox="1"/>
          <p:nvPr/>
        </p:nvSpPr>
        <p:spPr>
          <a:xfrm>
            <a:off x="7772989" y="5203460"/>
            <a:ext cx="2831808" cy="369332"/>
          </a:xfrm>
          <a:prstGeom prst="rect">
            <a:avLst/>
          </a:prstGeom>
          <a:noFill/>
        </p:spPr>
        <p:txBody>
          <a:bodyPr wrap="square" rtlCol="0">
            <a:spAutoFit/>
          </a:bodyPr>
          <a:lstStyle/>
          <a:p>
            <a:pPr algn="ctr"/>
            <a:r>
              <a:rPr lang="en-US" sz="900" dirty="0">
                <a:latin typeface="Segoe UI" panose="020B0502040204020203" pitchFamily="34" charset="0"/>
                <a:cs typeface="Segoe UI" panose="020B0502040204020203" pitchFamily="34" charset="0"/>
              </a:rPr>
              <a:t>Price performance comparison. Lower is better.</a:t>
            </a:r>
          </a:p>
          <a:p>
            <a:pPr algn="ctr"/>
            <a:r>
              <a:rPr lang="en-US" sz="900" dirty="0">
                <a:latin typeface="Segoe UI" panose="020B0502040204020203" pitchFamily="34" charset="0"/>
                <a:cs typeface="Segoe UI" panose="020B0502040204020203" pitchFamily="34" charset="0"/>
              </a:rPr>
              <a:t>Includes Azure Hybrid Benefit</a:t>
            </a:r>
          </a:p>
        </p:txBody>
      </p:sp>
    </p:spTree>
    <p:extLst>
      <p:ext uri="{BB962C8B-B14F-4D97-AF65-F5344CB8AC3E}">
        <p14:creationId xmlns:p14="http://schemas.microsoft.com/office/powerpoint/2010/main" val="147532549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F22811D6-408F-2849-AA30-3A7014378C18}"/>
              </a:ext>
              <a:ext uri="{C183D7F6-B498-43B3-948B-1728B52AA6E4}">
                <adec:decorative xmlns:adec="http://schemas.microsoft.com/office/drawing/2017/decorative" val="1"/>
              </a:ext>
            </a:extLst>
          </p:cNvPr>
          <p:cNvSpPr/>
          <p:nvPr/>
        </p:nvSpPr>
        <p:spPr>
          <a:xfrm>
            <a:off x="584200" y="1779874"/>
            <a:ext cx="3442344" cy="1248140"/>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144B9FD2-954C-1F40-9FEB-05248E02E8F2}"/>
              </a:ext>
              <a:ext uri="{C183D7F6-B498-43B3-948B-1728B52AA6E4}">
                <adec:decorative xmlns:adec="http://schemas.microsoft.com/office/drawing/2017/decorative" val="1"/>
              </a:ext>
            </a:extLst>
          </p:cNvPr>
          <p:cNvSpPr/>
          <p:nvPr/>
        </p:nvSpPr>
        <p:spPr>
          <a:xfrm>
            <a:off x="584200" y="2582984"/>
            <a:ext cx="3442344" cy="3562984"/>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663CB7C-4B05-CE4A-8ADD-30BDE3892269}"/>
              </a:ext>
              <a:ext uri="{C183D7F6-B498-43B3-948B-1728B52AA6E4}">
                <adec:decorative xmlns:adec="http://schemas.microsoft.com/office/drawing/2017/decorative" val="1"/>
              </a:ext>
            </a:extLst>
          </p:cNvPr>
          <p:cNvSpPr/>
          <p:nvPr/>
        </p:nvSpPr>
        <p:spPr>
          <a:xfrm>
            <a:off x="4375622" y="1779874"/>
            <a:ext cx="3442344" cy="1248140"/>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84310027-CA61-8B4C-B7CC-8B629B53FE21}"/>
              </a:ext>
              <a:ext uri="{C183D7F6-B498-43B3-948B-1728B52AA6E4}">
                <adec:decorative xmlns:adec="http://schemas.microsoft.com/office/drawing/2017/decorative" val="1"/>
              </a:ext>
            </a:extLst>
          </p:cNvPr>
          <p:cNvSpPr/>
          <p:nvPr/>
        </p:nvSpPr>
        <p:spPr>
          <a:xfrm>
            <a:off x="4375622" y="2582984"/>
            <a:ext cx="3442344" cy="3562984"/>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93FD6537-C42B-CB48-9FEE-69EE39F77253}"/>
              </a:ext>
              <a:ext uri="{C183D7F6-B498-43B3-948B-1728B52AA6E4}">
                <adec:decorative xmlns:adec="http://schemas.microsoft.com/office/drawing/2017/decorative" val="1"/>
              </a:ext>
            </a:extLst>
          </p:cNvPr>
          <p:cNvSpPr/>
          <p:nvPr/>
        </p:nvSpPr>
        <p:spPr>
          <a:xfrm>
            <a:off x="8167044" y="1779874"/>
            <a:ext cx="3442344" cy="1248140"/>
          </a:xfrm>
          <a:prstGeom prst="roundRect">
            <a:avLst>
              <a:gd name="adj" fmla="val 114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904B6031-BF5F-834E-B3F3-F07CA6570AB4}"/>
              </a:ext>
              <a:ext uri="{C183D7F6-B498-43B3-948B-1728B52AA6E4}">
                <adec:decorative xmlns:adec="http://schemas.microsoft.com/office/drawing/2017/decorative" val="1"/>
              </a:ext>
            </a:extLst>
          </p:cNvPr>
          <p:cNvSpPr/>
          <p:nvPr/>
        </p:nvSpPr>
        <p:spPr>
          <a:xfrm>
            <a:off x="8167044" y="2582984"/>
            <a:ext cx="3442344" cy="3562984"/>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6256550-B6B2-41EF-80A9-48513E8263DE}"/>
              </a:ext>
            </a:extLst>
          </p:cNvPr>
          <p:cNvSpPr>
            <a:spLocks noGrp="1"/>
          </p:cNvSpPr>
          <p:nvPr>
            <p:ph type="title"/>
          </p:nvPr>
        </p:nvSpPr>
        <p:spPr>
          <a:xfrm>
            <a:off x="588263" y="457200"/>
            <a:ext cx="11018520" cy="553998"/>
          </a:xfrm>
        </p:spPr>
        <p:txBody>
          <a:bodyPr/>
          <a:lstStyle/>
          <a:p>
            <a:r>
              <a:rPr lang="en-US">
                <a:solidFill>
                  <a:schemeClr val="tx1"/>
                </a:solidFill>
              </a:rPr>
              <a:t>Get started today!</a:t>
            </a:r>
            <a:endParaRPr lang="en-US" dirty="0">
              <a:solidFill>
                <a:schemeClr val="tx1"/>
              </a:solidFill>
            </a:endParaRPr>
          </a:p>
        </p:txBody>
      </p:sp>
      <p:pic>
        <p:nvPicPr>
          <p:cNvPr id="3" name="Graphic 2" descr="Icon portraying Azure SQL">
            <a:extLst>
              <a:ext uri="{FF2B5EF4-FFF2-40B4-BE49-F238E27FC236}">
                <a16:creationId xmlns:a16="http://schemas.microsoft.com/office/drawing/2014/main" id="{4F2C5BBE-73A1-424F-9A7F-5006208A1B8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193896" y="117977"/>
            <a:ext cx="1527142" cy="1527142"/>
          </a:xfrm>
          <a:prstGeom prst="rect">
            <a:avLst/>
          </a:prstGeom>
        </p:spPr>
      </p:pic>
      <p:sp>
        <p:nvSpPr>
          <p:cNvPr id="6" name="Text Placeholder 5">
            <a:extLst>
              <a:ext uri="{FF2B5EF4-FFF2-40B4-BE49-F238E27FC236}">
                <a16:creationId xmlns:a16="http://schemas.microsoft.com/office/drawing/2014/main" id="{057D16CA-3276-4E9D-B7AA-36794AEFB880}"/>
              </a:ext>
            </a:extLst>
          </p:cNvPr>
          <p:cNvSpPr>
            <a:spLocks noGrp="1"/>
          </p:cNvSpPr>
          <p:nvPr>
            <p:ph type="body" sz="quarter" idx="10"/>
          </p:nvPr>
        </p:nvSpPr>
        <p:spPr>
          <a:xfrm>
            <a:off x="777504" y="2022056"/>
            <a:ext cx="3119939" cy="3334246"/>
          </a:xfrm>
        </p:spPr>
        <p:txBody>
          <a:bodyPr/>
          <a:lstStyle/>
          <a:p>
            <a:pPr>
              <a:spcBef>
                <a:spcPts val="800"/>
              </a:spcBef>
            </a:pPr>
            <a:r>
              <a:rPr lang="en-US" sz="1800" b="1" dirty="0">
                <a:solidFill>
                  <a:schemeClr val="bg1"/>
                </a:solidFill>
                <a:latin typeface="+mn-lt"/>
              </a:rPr>
              <a:t>Web pages</a:t>
            </a:r>
          </a:p>
          <a:p>
            <a:pPr>
              <a:spcBef>
                <a:spcPts val="800"/>
              </a:spcBef>
            </a:pPr>
            <a:endParaRPr lang="en-US" sz="1800" dirty="0">
              <a:latin typeface="+mj-lt"/>
            </a:endParaRPr>
          </a:p>
          <a:p>
            <a:pPr>
              <a:spcBef>
                <a:spcPts val="800"/>
              </a:spcBef>
            </a:pPr>
            <a:r>
              <a:rPr lang="en-US" sz="1400" dirty="0">
                <a:latin typeface="+mn-lt"/>
                <a:hlinkClick r:id="rId5"/>
              </a:rPr>
              <a:t>Azure SQL family</a:t>
            </a:r>
            <a:endParaRPr lang="en-US" sz="1400" dirty="0">
              <a:latin typeface="+mn-lt"/>
              <a:hlinkClick r:id="rId6"/>
            </a:endParaRPr>
          </a:p>
          <a:p>
            <a:pPr lvl="1">
              <a:spcBef>
                <a:spcPts val="800"/>
              </a:spcBef>
            </a:pPr>
            <a:r>
              <a:rPr lang="en-US" sz="1100" dirty="0">
                <a:hlinkClick r:id="rId7"/>
              </a:rPr>
              <a:t>SQL Server on Azure Virtual Machines</a:t>
            </a:r>
            <a:endParaRPr lang="en-US" sz="1100" dirty="0"/>
          </a:p>
          <a:p>
            <a:pPr lvl="1">
              <a:spcBef>
                <a:spcPts val="800"/>
              </a:spcBef>
            </a:pPr>
            <a:r>
              <a:rPr lang="en-US" sz="1100" dirty="0">
                <a:hlinkClick r:id="rId8"/>
              </a:rPr>
              <a:t>Azure SQL Managed Instance</a:t>
            </a:r>
            <a:r>
              <a:rPr lang="en-US" sz="1100" dirty="0"/>
              <a:t> </a:t>
            </a:r>
          </a:p>
          <a:p>
            <a:pPr lvl="1">
              <a:spcBef>
                <a:spcPts val="800"/>
              </a:spcBef>
            </a:pPr>
            <a:r>
              <a:rPr lang="en-US" sz="1100" dirty="0">
                <a:hlinkClick r:id="rId9"/>
              </a:rPr>
              <a:t>Azure SQL Database</a:t>
            </a:r>
            <a:endParaRPr lang="en-US" sz="1100" dirty="0"/>
          </a:p>
          <a:p>
            <a:pPr lvl="1">
              <a:spcBef>
                <a:spcPts val="800"/>
              </a:spcBef>
            </a:pPr>
            <a:r>
              <a:rPr lang="en-US" sz="1100" dirty="0">
                <a:hlinkClick r:id="rId10"/>
              </a:rPr>
              <a:t>Azure SQL Edge</a:t>
            </a:r>
            <a:endParaRPr lang="en-US" sz="1100" dirty="0">
              <a:hlinkClick r:id="rId6"/>
            </a:endParaRPr>
          </a:p>
          <a:p>
            <a:pPr>
              <a:spcBef>
                <a:spcPts val="800"/>
              </a:spcBef>
            </a:pPr>
            <a:r>
              <a:rPr lang="en-US" sz="1400" dirty="0">
                <a:latin typeface="+mn-lt"/>
                <a:hlinkClick r:id="rId11"/>
              </a:rPr>
              <a:t>Choose Your Azure SQL database tool</a:t>
            </a:r>
            <a:endParaRPr lang="en-US" sz="1400" dirty="0">
              <a:latin typeface="+mn-lt"/>
              <a:hlinkClick r:id="rId6"/>
            </a:endParaRPr>
          </a:p>
          <a:p>
            <a:pPr>
              <a:spcBef>
                <a:spcPts val="800"/>
              </a:spcBef>
            </a:pPr>
            <a:r>
              <a:rPr lang="en-US" sz="1400" dirty="0">
                <a:latin typeface="+mn-lt"/>
                <a:hlinkClick r:id="rId12"/>
              </a:rPr>
              <a:t>Azure Hybrid Benefit for SQL Server </a:t>
            </a:r>
            <a:endParaRPr lang="en-US" sz="1400" dirty="0">
              <a:latin typeface="+mn-lt"/>
            </a:endParaRPr>
          </a:p>
          <a:p>
            <a:pPr>
              <a:spcBef>
                <a:spcPts val="800"/>
              </a:spcBef>
            </a:pPr>
            <a:r>
              <a:rPr lang="en-US" sz="1400" dirty="0">
                <a:latin typeface="+mn-lt"/>
                <a:hlinkClick r:id="rId13"/>
              </a:rPr>
              <a:t>Azure Database Migration Service </a:t>
            </a:r>
            <a:endParaRPr lang="en-US" sz="1400" dirty="0">
              <a:latin typeface="+mn-lt"/>
            </a:endParaRPr>
          </a:p>
          <a:p>
            <a:pPr>
              <a:spcBef>
                <a:spcPts val="800"/>
              </a:spcBef>
            </a:pPr>
            <a:r>
              <a:rPr lang="en-US" sz="1400" dirty="0">
                <a:latin typeface="+mn-lt"/>
                <a:hlinkClick r:id="rId14"/>
              </a:rPr>
              <a:t>Migration guide </a:t>
            </a:r>
            <a:endParaRPr lang="en-US" sz="1400" dirty="0">
              <a:latin typeface="+mn-lt"/>
            </a:endParaRPr>
          </a:p>
        </p:txBody>
      </p:sp>
      <p:sp>
        <p:nvSpPr>
          <p:cNvPr id="7" name="Text Placeholder 5">
            <a:extLst>
              <a:ext uri="{FF2B5EF4-FFF2-40B4-BE49-F238E27FC236}">
                <a16:creationId xmlns:a16="http://schemas.microsoft.com/office/drawing/2014/main" id="{81EF52F9-8E32-4C3E-A647-86FDBB17C89E}"/>
              </a:ext>
            </a:extLst>
          </p:cNvPr>
          <p:cNvSpPr txBox="1">
            <a:spLocks/>
          </p:cNvSpPr>
          <p:nvPr/>
        </p:nvSpPr>
        <p:spPr>
          <a:xfrm>
            <a:off x="4549406" y="2082017"/>
            <a:ext cx="3140548" cy="22570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800"/>
              </a:spcBef>
            </a:pPr>
            <a:r>
              <a:rPr lang="en-US" sz="1800" b="1" dirty="0">
                <a:solidFill>
                  <a:schemeClr val="bg1"/>
                </a:solidFill>
                <a:latin typeface="+mn-lt"/>
              </a:rPr>
              <a:t>3</a:t>
            </a:r>
            <a:r>
              <a:rPr lang="en-US" sz="1800" b="1" baseline="30000" dirty="0">
                <a:solidFill>
                  <a:schemeClr val="bg1"/>
                </a:solidFill>
                <a:latin typeface="+mn-lt"/>
              </a:rPr>
              <a:t>rd</a:t>
            </a:r>
            <a:r>
              <a:rPr lang="en-US" sz="1800" b="1" dirty="0">
                <a:solidFill>
                  <a:schemeClr val="bg1"/>
                </a:solidFill>
                <a:latin typeface="+mn-lt"/>
              </a:rPr>
              <a:t> party studies</a:t>
            </a:r>
          </a:p>
          <a:p>
            <a:pPr>
              <a:spcBef>
                <a:spcPts val="800"/>
              </a:spcBef>
            </a:pPr>
            <a:endParaRPr lang="en-US" sz="1800" dirty="0">
              <a:latin typeface="+mj-lt"/>
            </a:endParaRPr>
          </a:p>
          <a:p>
            <a:pPr>
              <a:spcBef>
                <a:spcPts val="800"/>
              </a:spcBef>
            </a:pPr>
            <a:r>
              <a:rPr lang="en-US" sz="1400" dirty="0">
                <a:latin typeface="+mn-lt"/>
                <a:hlinkClick r:id="rId15"/>
              </a:rPr>
              <a:t>ESG Economic Value report on migrating to Azure SQL</a:t>
            </a:r>
            <a:endParaRPr lang="en-US" sz="1400" dirty="0">
              <a:latin typeface="+mn-lt"/>
            </a:endParaRPr>
          </a:p>
          <a:p>
            <a:pPr>
              <a:spcBef>
                <a:spcPts val="800"/>
              </a:spcBef>
            </a:pPr>
            <a:r>
              <a:rPr lang="en-US" sz="1400">
                <a:latin typeface="+mn-lt"/>
                <a:hlinkClick r:id="rId16"/>
              </a:rPr>
              <a:t>Principled Technologies price-performance study</a:t>
            </a:r>
            <a:endParaRPr lang="en-US" sz="1400" dirty="0">
              <a:latin typeface="+mn-lt"/>
              <a:hlinkClick r:id="rId17"/>
            </a:endParaRPr>
          </a:p>
          <a:p>
            <a:pPr>
              <a:spcBef>
                <a:spcPts val="800"/>
              </a:spcBef>
            </a:pPr>
            <a:r>
              <a:rPr lang="en-US" sz="1400" dirty="0">
                <a:latin typeface="+mn-lt"/>
                <a:hlinkClick r:id="rId17"/>
              </a:rPr>
              <a:t>Forrester Consulting Total Economic Impact™ study</a:t>
            </a:r>
            <a:endParaRPr lang="en-US" sz="1400" dirty="0">
              <a:latin typeface="+mn-lt"/>
            </a:endParaRPr>
          </a:p>
        </p:txBody>
      </p:sp>
      <p:sp>
        <p:nvSpPr>
          <p:cNvPr id="20" name="Text Placeholder 5">
            <a:extLst>
              <a:ext uri="{FF2B5EF4-FFF2-40B4-BE49-F238E27FC236}">
                <a16:creationId xmlns:a16="http://schemas.microsoft.com/office/drawing/2014/main" id="{D797C361-C5DE-6947-A0EC-4B73AD866C99}"/>
              </a:ext>
            </a:extLst>
          </p:cNvPr>
          <p:cNvSpPr txBox="1">
            <a:spLocks/>
          </p:cNvSpPr>
          <p:nvPr/>
        </p:nvSpPr>
        <p:spPr>
          <a:xfrm>
            <a:off x="8308316" y="1917126"/>
            <a:ext cx="3174150" cy="198002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800"/>
              </a:spcBef>
            </a:pPr>
            <a:r>
              <a:rPr lang="en-US" sz="1800" b="1" dirty="0">
                <a:solidFill>
                  <a:schemeClr val="bg1"/>
                </a:solidFill>
                <a:latin typeface="+mn-lt"/>
              </a:rPr>
              <a:t>Other Resources – </a:t>
            </a:r>
            <a:br>
              <a:rPr lang="en-US" sz="1800" b="1" dirty="0">
                <a:solidFill>
                  <a:schemeClr val="bg1"/>
                </a:solidFill>
                <a:latin typeface="+mn-lt"/>
              </a:rPr>
            </a:br>
            <a:r>
              <a:rPr lang="en-US" sz="1800" b="1" dirty="0">
                <a:solidFill>
                  <a:schemeClr val="bg1"/>
                </a:solidFill>
                <a:latin typeface="+mn-lt"/>
              </a:rPr>
              <a:t>infographics</a:t>
            </a:r>
          </a:p>
          <a:p>
            <a:pPr>
              <a:spcBef>
                <a:spcPts val="800"/>
              </a:spcBef>
            </a:pPr>
            <a:endParaRPr lang="en-US" sz="1000" dirty="0">
              <a:latin typeface="+mj-lt"/>
            </a:endParaRPr>
          </a:p>
          <a:p>
            <a:pPr>
              <a:spcBef>
                <a:spcPts val="800"/>
              </a:spcBef>
            </a:pPr>
            <a:r>
              <a:rPr lang="en-US" sz="1400" dirty="0">
                <a:latin typeface="+mn-lt"/>
                <a:hlinkClick r:id="rId18"/>
              </a:rPr>
              <a:t>Infographic: Azure SQL family </a:t>
            </a:r>
            <a:endParaRPr lang="en-US" sz="1400" dirty="0">
              <a:latin typeface="+mn-lt"/>
            </a:endParaRPr>
          </a:p>
          <a:p>
            <a:pPr>
              <a:spcBef>
                <a:spcPts val="800"/>
              </a:spcBef>
            </a:pPr>
            <a:r>
              <a:rPr lang="en-US" sz="1400" dirty="0">
                <a:latin typeface="+mn-lt"/>
                <a:hlinkClick r:id="rId19"/>
              </a:rPr>
              <a:t>Azure SQL Jumpstart Guide</a:t>
            </a:r>
            <a:endParaRPr lang="en-US" sz="1400" dirty="0">
              <a:latin typeface="+mn-lt"/>
            </a:endParaRPr>
          </a:p>
          <a:p>
            <a:pPr>
              <a:spcBef>
                <a:spcPts val="800"/>
              </a:spcBef>
            </a:pPr>
            <a:r>
              <a:rPr lang="en-US" sz="1400" dirty="0">
                <a:latin typeface="+mn-lt"/>
                <a:hlinkClick r:id="rId20"/>
              </a:rPr>
              <a:t>Infographic: Forrester Consulting Total Economic </a:t>
            </a:r>
            <a:r>
              <a:rPr lang="en-US" sz="1400" dirty="0" err="1">
                <a:latin typeface="+mn-lt"/>
                <a:hlinkClick r:id="rId20"/>
              </a:rPr>
              <a:t>Impact</a:t>
            </a:r>
            <a:r>
              <a:rPr lang="en-US" sz="1400" baseline="30000" dirty="0" err="1">
                <a:latin typeface="+mn-lt"/>
                <a:hlinkClick r:id="rId20"/>
              </a:rPr>
              <a:t>TM</a:t>
            </a:r>
            <a:r>
              <a:rPr lang="en-US" sz="1400" dirty="0">
                <a:latin typeface="+mn-lt"/>
                <a:hlinkClick r:id="rId20"/>
              </a:rPr>
              <a:t> study </a:t>
            </a:r>
            <a:endParaRPr lang="en-US" sz="1400" dirty="0">
              <a:latin typeface="+mn-lt"/>
            </a:endParaRPr>
          </a:p>
        </p:txBody>
      </p:sp>
    </p:spTree>
    <p:extLst>
      <p:ext uri="{BB962C8B-B14F-4D97-AF65-F5344CB8AC3E}">
        <p14:creationId xmlns:p14="http://schemas.microsoft.com/office/powerpoint/2010/main" val="37399344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E3BB-2413-4741-B618-DE14EAF6A95A}"/>
              </a:ext>
            </a:extLst>
          </p:cNvPr>
          <p:cNvSpPr>
            <a:spLocks noGrp="1"/>
          </p:cNvSpPr>
          <p:nvPr>
            <p:ph type="title"/>
          </p:nvPr>
        </p:nvSpPr>
        <p:spPr>
          <a:xfrm>
            <a:off x="588263" y="457200"/>
            <a:ext cx="11018520" cy="553998"/>
          </a:xfrm>
        </p:spPr>
        <p:txBody>
          <a:bodyPr/>
          <a:lstStyle/>
          <a:p>
            <a:pPr algn="ctr"/>
            <a:r>
              <a:rPr lang="en-US" dirty="0">
                <a:solidFill>
                  <a:schemeClr val="bg1"/>
                </a:solidFill>
              </a:rPr>
              <a:t>Thank You.</a:t>
            </a:r>
          </a:p>
        </p:txBody>
      </p:sp>
      <p:pic>
        <p:nvPicPr>
          <p:cNvPr id="4" name="Picture 3" descr="Microsoft logo">
            <a:extLst>
              <a:ext uri="{FF2B5EF4-FFF2-40B4-BE49-F238E27FC236}">
                <a16:creationId xmlns:a16="http://schemas.microsoft.com/office/drawing/2014/main" id="{8EDF928A-C39B-486C-B4C6-98669AFCC51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
        <p:nvSpPr>
          <p:cNvPr id="3" name="Text Placeholder 4">
            <a:extLst>
              <a:ext uri="{FF2B5EF4-FFF2-40B4-BE49-F238E27FC236}">
                <a16:creationId xmlns:a16="http://schemas.microsoft.com/office/drawing/2014/main" id="{2334D1BF-DCD7-406B-B727-2B5E4E10230D}"/>
              </a:ext>
            </a:extLst>
          </p:cNvPr>
          <p:cNvSpPr>
            <a:spLocks noGrp="1"/>
          </p:cNvSpPr>
          <p:nvPr>
            <p:ph type="body" sz="quarter" idx="10"/>
          </p:nvPr>
        </p:nvSpPr>
        <p:spPr>
          <a:xfrm>
            <a:off x="428682" y="6318364"/>
            <a:ext cx="3962400" cy="107722"/>
          </a:xfrm>
        </p:spPr>
        <p:txBody>
          <a:bodyPr/>
          <a:lstStyle/>
          <a:p>
            <a:pPr marL="0" lvl="0" indent="0" defTabSz="932290" eaLnBrk="0" hangingPunct="0">
              <a:spcBef>
                <a:spcPts val="0"/>
              </a:spcBef>
              <a:buSzTx/>
              <a:buNone/>
            </a:pPr>
            <a:r>
              <a:rPr lang="en-US" sz="700" dirty="0">
                <a:solidFill>
                  <a:prstClr val="white"/>
                </a:solidFill>
                <a:latin typeface="Segoe UI"/>
                <a:cs typeface="Segoe UI" pitchFamily="34" charset="0"/>
              </a:rPr>
              <a:t>© Copyright Microsoft Corporation. All rights reserved. </a:t>
            </a:r>
          </a:p>
        </p:txBody>
      </p:sp>
    </p:spTree>
    <p:extLst>
      <p:ext uri="{BB962C8B-B14F-4D97-AF65-F5344CB8AC3E}">
        <p14:creationId xmlns:p14="http://schemas.microsoft.com/office/powerpoint/2010/main" val="41887780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FB24A16-B8FD-4C3B-B6AA-BD156CEC2DAB}"/>
              </a:ext>
            </a:extLst>
          </p:cNvPr>
          <p:cNvSpPr>
            <a:spLocks noGrp="1"/>
          </p:cNvSpPr>
          <p:nvPr>
            <p:ph type="title"/>
          </p:nvPr>
        </p:nvSpPr>
        <p:spPr/>
        <p:txBody>
          <a:bodyPr/>
          <a:lstStyle/>
          <a:p>
            <a:r>
              <a:rPr lang="en-US" dirty="0"/>
              <a:t>Migration and modernization triggers</a:t>
            </a:r>
          </a:p>
        </p:txBody>
      </p:sp>
      <p:grpSp>
        <p:nvGrpSpPr>
          <p:cNvPr id="2" name="Group 1" descr="Circular graphic with Migration and modernization in the middle surrounded by wedges for each of the mentioned triggers">
            <a:extLst>
              <a:ext uri="{FF2B5EF4-FFF2-40B4-BE49-F238E27FC236}">
                <a16:creationId xmlns:a16="http://schemas.microsoft.com/office/drawing/2014/main" id="{3CB3980A-DD09-9C4B-BCB5-2E983CA9A563}"/>
              </a:ext>
            </a:extLst>
          </p:cNvPr>
          <p:cNvGrpSpPr/>
          <p:nvPr/>
        </p:nvGrpSpPr>
        <p:grpSpPr>
          <a:xfrm>
            <a:off x="3710867" y="1558151"/>
            <a:ext cx="4608347" cy="4618571"/>
            <a:chOff x="3710867" y="1558151"/>
            <a:chExt cx="4608347" cy="4618571"/>
          </a:xfrm>
        </p:grpSpPr>
        <p:sp>
          <p:nvSpPr>
            <p:cNvPr id="91" name="Freeform 67">
              <a:extLst>
                <a:ext uri="{FF2B5EF4-FFF2-40B4-BE49-F238E27FC236}">
                  <a16:creationId xmlns:a16="http://schemas.microsoft.com/office/drawing/2014/main" id="{FE54A6E5-7D9F-426E-910B-6F930ED34BFF}"/>
                </a:ext>
                <a:ext uri="{C183D7F6-B498-43B3-948B-1728B52AA6E4}">
                  <adec:decorative xmlns:adec="http://schemas.microsoft.com/office/drawing/2017/decorative" val="1"/>
                </a:ext>
              </a:extLst>
            </p:cNvPr>
            <p:cNvSpPr>
              <a:spLocks/>
            </p:cNvSpPr>
            <p:nvPr/>
          </p:nvSpPr>
          <p:spPr bwMode="auto">
            <a:xfrm>
              <a:off x="4882123" y="3817206"/>
              <a:ext cx="2231329" cy="1118221"/>
            </a:xfrm>
            <a:custGeom>
              <a:avLst/>
              <a:gdLst>
                <a:gd name="T0" fmla="*/ 0 w 14552"/>
                <a:gd name="T1" fmla="*/ 0 h 7288"/>
                <a:gd name="T2" fmla="*/ 14552 w 14552"/>
                <a:gd name="T3" fmla="*/ 0 h 7288"/>
                <a:gd name="T4" fmla="*/ 14515 w 14552"/>
                <a:gd name="T5" fmla="*/ 746 h 7288"/>
                <a:gd name="T6" fmla="*/ 7276 w 14552"/>
                <a:gd name="T7" fmla="*/ 7288 h 7288"/>
                <a:gd name="T8" fmla="*/ 38 w 14552"/>
                <a:gd name="T9" fmla="*/ 746 h 7288"/>
                <a:gd name="T10" fmla="*/ 0 w 14552"/>
                <a:gd name="T11" fmla="*/ 0 h 7288"/>
              </a:gdLst>
              <a:ahLst/>
              <a:cxnLst>
                <a:cxn ang="0">
                  <a:pos x="T0" y="T1"/>
                </a:cxn>
                <a:cxn ang="0">
                  <a:pos x="T2" y="T3"/>
                </a:cxn>
                <a:cxn ang="0">
                  <a:pos x="T4" y="T5"/>
                </a:cxn>
                <a:cxn ang="0">
                  <a:pos x="T6" y="T7"/>
                </a:cxn>
                <a:cxn ang="0">
                  <a:pos x="T8" y="T9"/>
                </a:cxn>
                <a:cxn ang="0">
                  <a:pos x="T10" y="T11"/>
                </a:cxn>
              </a:cxnLst>
              <a:rect l="0" t="0" r="r" b="b"/>
              <a:pathLst>
                <a:path w="14552" h="7288">
                  <a:moveTo>
                    <a:pt x="0" y="0"/>
                  </a:moveTo>
                  <a:lnTo>
                    <a:pt x="14552" y="0"/>
                  </a:lnTo>
                  <a:lnTo>
                    <a:pt x="14515" y="746"/>
                  </a:lnTo>
                  <a:cubicBezTo>
                    <a:pt x="14142" y="4421"/>
                    <a:pt x="11044" y="7288"/>
                    <a:pt x="7276" y="7288"/>
                  </a:cubicBezTo>
                  <a:cubicBezTo>
                    <a:pt x="3509" y="7288"/>
                    <a:pt x="411" y="4421"/>
                    <a:pt x="38" y="746"/>
                  </a:cubicBezTo>
                  <a:lnTo>
                    <a:pt x="0" y="0"/>
                  </a:lnTo>
                  <a:close/>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72D812B5-8599-4C7A-91D8-4E92A1034C10}"/>
                </a:ext>
                <a:ext uri="{C183D7F6-B498-43B3-948B-1728B52AA6E4}">
                  <adec:decorative xmlns:adec="http://schemas.microsoft.com/office/drawing/2017/decorative" val="1"/>
                </a:ext>
              </a:extLst>
            </p:cNvPr>
            <p:cNvSpPr>
              <a:spLocks/>
            </p:cNvSpPr>
            <p:nvPr/>
          </p:nvSpPr>
          <p:spPr bwMode="auto">
            <a:xfrm>
              <a:off x="6936454" y="3501938"/>
              <a:ext cx="1382760" cy="1493943"/>
            </a:xfrm>
            <a:custGeom>
              <a:avLst/>
              <a:gdLst>
                <a:gd name="T0" fmla="*/ 8810 w 9016"/>
                <a:gd name="T1" fmla="*/ 0 h 9744"/>
                <a:gd name="T2" fmla="*/ 8939 w 9016"/>
                <a:gd name="T3" fmla="*/ 849 h 9744"/>
                <a:gd name="T4" fmla="*/ 9016 w 9016"/>
                <a:gd name="T5" fmla="*/ 2389 h 9744"/>
                <a:gd name="T6" fmla="*/ 7203 w 9016"/>
                <a:gd name="T7" fmla="*/ 9567 h 9744"/>
                <a:gd name="T8" fmla="*/ 7095 w 9016"/>
                <a:gd name="T9" fmla="*/ 9744 h 9744"/>
                <a:gd name="T10" fmla="*/ 0 w 9016"/>
                <a:gd name="T11" fmla="*/ 5633 h 9744"/>
                <a:gd name="T12" fmla="*/ 280 w 9016"/>
                <a:gd name="T13" fmla="*/ 5052 h 9744"/>
                <a:gd name="T14" fmla="*/ 816 w 9016"/>
                <a:gd name="T15" fmla="*/ 2389 h 9744"/>
                <a:gd name="T16" fmla="*/ 781 w 9016"/>
                <a:gd name="T17" fmla="*/ 1689 h 9744"/>
                <a:gd name="T18" fmla="*/ 739 w 9016"/>
                <a:gd name="T19" fmla="*/ 1412 h 9744"/>
                <a:gd name="T20" fmla="*/ 8810 w 9016"/>
                <a:gd name="T21" fmla="*/ 0 h 9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16" h="9744">
                  <a:moveTo>
                    <a:pt x="8810" y="0"/>
                  </a:moveTo>
                  <a:lnTo>
                    <a:pt x="8939" y="849"/>
                  </a:lnTo>
                  <a:cubicBezTo>
                    <a:pt x="8990" y="1355"/>
                    <a:pt x="9016" y="1869"/>
                    <a:pt x="9016" y="2389"/>
                  </a:cubicBezTo>
                  <a:cubicBezTo>
                    <a:pt x="9016" y="4988"/>
                    <a:pt x="8359" y="7433"/>
                    <a:pt x="7203" y="9567"/>
                  </a:cubicBezTo>
                  <a:lnTo>
                    <a:pt x="7095" y="9744"/>
                  </a:lnTo>
                  <a:lnTo>
                    <a:pt x="0" y="5633"/>
                  </a:lnTo>
                  <a:lnTo>
                    <a:pt x="280" y="5052"/>
                  </a:lnTo>
                  <a:cubicBezTo>
                    <a:pt x="625" y="4233"/>
                    <a:pt x="816" y="3334"/>
                    <a:pt x="816" y="2389"/>
                  </a:cubicBezTo>
                  <a:cubicBezTo>
                    <a:pt x="816" y="2153"/>
                    <a:pt x="804" y="1919"/>
                    <a:pt x="781" y="1689"/>
                  </a:cubicBezTo>
                  <a:lnTo>
                    <a:pt x="739" y="1412"/>
                  </a:lnTo>
                  <a:lnTo>
                    <a:pt x="881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6" descr="Icon for cash flow challenges">
              <a:extLst>
                <a:ext uri="{FF2B5EF4-FFF2-40B4-BE49-F238E27FC236}">
                  <a16:creationId xmlns:a16="http://schemas.microsoft.com/office/drawing/2014/main" id="{CC850F64-D3DE-4A8D-BEB8-B5306229C8B4}"/>
                </a:ext>
              </a:extLst>
            </p:cNvPr>
            <p:cNvSpPr>
              <a:spLocks/>
            </p:cNvSpPr>
            <p:nvPr/>
          </p:nvSpPr>
          <p:spPr bwMode="auto">
            <a:xfrm>
              <a:off x="4560715" y="1558151"/>
              <a:ext cx="1430045" cy="1486275"/>
            </a:xfrm>
            <a:custGeom>
              <a:avLst/>
              <a:gdLst>
                <a:gd name="T0" fmla="*/ 18656 w 18656"/>
                <a:gd name="T1" fmla="*/ 0 h 19376"/>
                <a:gd name="T2" fmla="*/ 18656 w 18656"/>
                <a:gd name="T3" fmla="*/ 16459 h 19376"/>
                <a:gd name="T4" fmla="*/ 16880 w 18656"/>
                <a:gd name="T5" fmla="*/ 16593 h 19376"/>
                <a:gd name="T6" fmla="*/ 11327 w 18656"/>
                <a:gd name="T7" fmla="*/ 18774 h 19376"/>
                <a:gd name="T8" fmla="*/ 10600 w 18656"/>
                <a:gd name="T9" fmla="*/ 19376 h 19376"/>
                <a:gd name="T10" fmla="*/ 0 w 18656"/>
                <a:gd name="T11" fmla="*/ 6758 h 19376"/>
                <a:gd name="T12" fmla="*/ 2161 w 18656"/>
                <a:gd name="T13" fmla="*/ 5136 h 19376"/>
                <a:gd name="T14" fmla="*/ 16647 w 18656"/>
                <a:gd name="T15" fmla="*/ 77 h 19376"/>
                <a:gd name="T16" fmla="*/ 18656 w 18656"/>
                <a:gd name="T17" fmla="*/ 0 h 19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6" h="19376">
                  <a:moveTo>
                    <a:pt x="18656" y="0"/>
                  </a:moveTo>
                  <a:lnTo>
                    <a:pt x="18656" y="16459"/>
                  </a:lnTo>
                  <a:lnTo>
                    <a:pt x="16880" y="16593"/>
                  </a:lnTo>
                  <a:cubicBezTo>
                    <a:pt x="14846" y="16905"/>
                    <a:pt x="12961" y="17667"/>
                    <a:pt x="11327" y="18774"/>
                  </a:cubicBezTo>
                  <a:lnTo>
                    <a:pt x="10600" y="19376"/>
                  </a:lnTo>
                  <a:lnTo>
                    <a:pt x="0" y="6758"/>
                  </a:lnTo>
                  <a:lnTo>
                    <a:pt x="2161" y="5136"/>
                  </a:lnTo>
                  <a:cubicBezTo>
                    <a:pt x="6357" y="2293"/>
                    <a:pt x="11307" y="485"/>
                    <a:pt x="16647" y="77"/>
                  </a:cubicBezTo>
                  <a:lnTo>
                    <a:pt x="18656"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7" descr="Icon for cybersecurity threats">
              <a:extLst>
                <a:ext uri="{FF2B5EF4-FFF2-40B4-BE49-F238E27FC236}">
                  <a16:creationId xmlns:a16="http://schemas.microsoft.com/office/drawing/2014/main" id="{AF509AE2-655D-4366-903C-DD88DD20C1C3}"/>
                </a:ext>
              </a:extLst>
            </p:cNvPr>
            <p:cNvSpPr>
              <a:spLocks/>
            </p:cNvSpPr>
            <p:nvPr/>
          </p:nvSpPr>
          <p:spPr bwMode="auto">
            <a:xfrm>
              <a:off x="6050824" y="1559429"/>
              <a:ext cx="1431322" cy="1496499"/>
            </a:xfrm>
            <a:custGeom>
              <a:avLst/>
              <a:gdLst>
                <a:gd name="T0" fmla="*/ 0 w 9336"/>
                <a:gd name="T1" fmla="*/ 0 h 9760"/>
                <a:gd name="T2" fmla="*/ 1116 w 9336"/>
                <a:gd name="T3" fmla="*/ 50 h 9760"/>
                <a:gd name="T4" fmla="*/ 9332 w 9336"/>
                <a:gd name="T5" fmla="*/ 3430 h 9760"/>
                <a:gd name="T6" fmla="*/ 9336 w 9336"/>
                <a:gd name="T7" fmla="*/ 3435 h 9760"/>
                <a:gd name="T8" fmla="*/ 4048 w 9336"/>
                <a:gd name="T9" fmla="*/ 9760 h 9760"/>
                <a:gd name="T10" fmla="*/ 3588 w 9336"/>
                <a:gd name="T11" fmla="*/ 9380 h 9760"/>
                <a:gd name="T12" fmla="*/ 809 w 9336"/>
                <a:gd name="T13" fmla="*/ 8290 h 9760"/>
                <a:gd name="T14" fmla="*/ 0 w 9336"/>
                <a:gd name="T15" fmla="*/ 8228 h 9760"/>
                <a:gd name="T16" fmla="*/ 0 w 9336"/>
                <a:gd name="T17" fmla="*/ 0 h 9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6" h="9760">
                  <a:moveTo>
                    <a:pt x="0" y="0"/>
                  </a:moveTo>
                  <a:lnTo>
                    <a:pt x="1116" y="50"/>
                  </a:lnTo>
                  <a:cubicBezTo>
                    <a:pt x="4223" y="326"/>
                    <a:pt x="7058" y="1550"/>
                    <a:pt x="9332" y="3430"/>
                  </a:cubicBezTo>
                  <a:lnTo>
                    <a:pt x="9336" y="3435"/>
                  </a:lnTo>
                  <a:lnTo>
                    <a:pt x="4048" y="9760"/>
                  </a:lnTo>
                  <a:lnTo>
                    <a:pt x="3588" y="9380"/>
                  </a:lnTo>
                  <a:cubicBezTo>
                    <a:pt x="2770" y="8826"/>
                    <a:pt x="1827" y="8446"/>
                    <a:pt x="809" y="8290"/>
                  </a:cubicBezTo>
                  <a:lnTo>
                    <a:pt x="0" y="8228"/>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8" descr="Icon for datacenter contract expiration">
              <a:extLst>
                <a:ext uri="{FF2B5EF4-FFF2-40B4-BE49-F238E27FC236}">
                  <a16:creationId xmlns:a16="http://schemas.microsoft.com/office/drawing/2014/main" id="{7903B6D5-F7CC-4582-BC02-0B758A5EBEAF}"/>
                </a:ext>
              </a:extLst>
            </p:cNvPr>
            <p:cNvSpPr>
              <a:spLocks/>
            </p:cNvSpPr>
            <p:nvPr/>
          </p:nvSpPr>
          <p:spPr bwMode="auto">
            <a:xfrm>
              <a:off x="3751762" y="2111511"/>
              <a:ext cx="1580845" cy="1545062"/>
            </a:xfrm>
            <a:custGeom>
              <a:avLst/>
              <a:gdLst>
                <a:gd name="T0" fmla="*/ 10025 w 20624"/>
                <a:gd name="T1" fmla="*/ 0 h 20144"/>
                <a:gd name="T2" fmla="*/ 20624 w 20624"/>
                <a:gd name="T3" fmla="*/ 12605 h 20144"/>
                <a:gd name="T4" fmla="*/ 19872 w 20624"/>
                <a:gd name="T5" fmla="*/ 13227 h 20144"/>
                <a:gd name="T6" fmla="*/ 16485 w 20624"/>
                <a:gd name="T7" fmla="*/ 18837 h 20144"/>
                <a:gd name="T8" fmla="*/ 16149 w 20624"/>
                <a:gd name="T9" fmla="*/ 20144 h 20144"/>
                <a:gd name="T10" fmla="*/ 0 w 20624"/>
                <a:gd name="T11" fmla="*/ 17303 h 20144"/>
                <a:gd name="T12" fmla="*/ 72 w 20624"/>
                <a:gd name="T13" fmla="*/ 16835 h 20144"/>
                <a:gd name="T14" fmla="*/ 8269 w 20624"/>
                <a:gd name="T15" fmla="*/ 1600 h 20144"/>
                <a:gd name="T16" fmla="*/ 10025 w 20624"/>
                <a:gd name="T17" fmla="*/ 0 h 20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24" h="20144">
                  <a:moveTo>
                    <a:pt x="10025" y="0"/>
                  </a:moveTo>
                  <a:lnTo>
                    <a:pt x="20624" y="12605"/>
                  </a:lnTo>
                  <a:lnTo>
                    <a:pt x="19872" y="13227"/>
                  </a:lnTo>
                  <a:cubicBezTo>
                    <a:pt x="18327" y="14776"/>
                    <a:pt x="17150" y="16694"/>
                    <a:pt x="16485" y="18837"/>
                  </a:cubicBezTo>
                  <a:lnTo>
                    <a:pt x="16149" y="20144"/>
                  </a:lnTo>
                  <a:lnTo>
                    <a:pt x="0" y="17303"/>
                  </a:lnTo>
                  <a:lnTo>
                    <a:pt x="72" y="16835"/>
                  </a:lnTo>
                  <a:cubicBezTo>
                    <a:pt x="1274" y="10950"/>
                    <a:pt x="4187" y="5690"/>
                    <a:pt x="8269" y="1600"/>
                  </a:cubicBezTo>
                  <a:lnTo>
                    <a:pt x="10025"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9" descr="Icon for budget and resource constraints">
              <a:extLst>
                <a:ext uri="{FF2B5EF4-FFF2-40B4-BE49-F238E27FC236}">
                  <a16:creationId xmlns:a16="http://schemas.microsoft.com/office/drawing/2014/main" id="{6D78E507-1574-422A-8DF0-C5F71093BC7B}"/>
                </a:ext>
              </a:extLst>
            </p:cNvPr>
            <p:cNvSpPr>
              <a:spLocks/>
            </p:cNvSpPr>
            <p:nvPr/>
          </p:nvSpPr>
          <p:spPr bwMode="auto">
            <a:xfrm>
              <a:off x="6712811" y="2121735"/>
              <a:ext cx="1565509" cy="1542506"/>
            </a:xfrm>
            <a:custGeom>
              <a:avLst/>
              <a:gdLst>
                <a:gd name="T0" fmla="*/ 5274 w 10216"/>
                <a:gd name="T1" fmla="*/ 0 h 10064"/>
                <a:gd name="T2" fmla="*/ 6076 w 10216"/>
                <a:gd name="T3" fmla="*/ 732 h 10064"/>
                <a:gd name="T4" fmla="*/ 10171 w 10216"/>
                <a:gd name="T5" fmla="*/ 8352 h 10064"/>
                <a:gd name="T6" fmla="*/ 10216 w 10216"/>
                <a:gd name="T7" fmla="*/ 8651 h 10064"/>
                <a:gd name="T8" fmla="*/ 2149 w 10216"/>
                <a:gd name="T9" fmla="*/ 10064 h 10064"/>
                <a:gd name="T10" fmla="*/ 2140 w 10216"/>
                <a:gd name="T11" fmla="*/ 10010 h 10064"/>
                <a:gd name="T12" fmla="*/ 280 w 10216"/>
                <a:gd name="T13" fmla="*/ 6548 h 10064"/>
                <a:gd name="T14" fmla="*/ 0 w 10216"/>
                <a:gd name="T15" fmla="*/ 6316 h 10064"/>
                <a:gd name="T16" fmla="*/ 5274 w 10216"/>
                <a:gd name="T17" fmla="*/ 0 h 10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16" h="10064">
                  <a:moveTo>
                    <a:pt x="5274" y="0"/>
                  </a:moveTo>
                  <a:lnTo>
                    <a:pt x="6076" y="732"/>
                  </a:lnTo>
                  <a:cubicBezTo>
                    <a:pt x="8115" y="2778"/>
                    <a:pt x="9571" y="5409"/>
                    <a:pt x="10171" y="8352"/>
                  </a:cubicBezTo>
                  <a:lnTo>
                    <a:pt x="10216" y="8651"/>
                  </a:lnTo>
                  <a:lnTo>
                    <a:pt x="2149" y="10064"/>
                  </a:lnTo>
                  <a:lnTo>
                    <a:pt x="2140" y="10010"/>
                  </a:lnTo>
                  <a:cubicBezTo>
                    <a:pt x="1868" y="8673"/>
                    <a:pt x="1206" y="7477"/>
                    <a:pt x="280" y="6548"/>
                  </a:cubicBezTo>
                  <a:lnTo>
                    <a:pt x="0" y="6316"/>
                  </a:lnTo>
                  <a:lnTo>
                    <a:pt x="5274"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0" descr="Icon for enabling remote work">
              <a:extLst>
                <a:ext uri="{FF2B5EF4-FFF2-40B4-BE49-F238E27FC236}">
                  <a16:creationId xmlns:a16="http://schemas.microsoft.com/office/drawing/2014/main" id="{8D83357A-0024-4C40-9243-0BC9F6848450}"/>
                </a:ext>
              </a:extLst>
            </p:cNvPr>
            <p:cNvSpPr>
              <a:spLocks/>
            </p:cNvSpPr>
            <p:nvPr/>
          </p:nvSpPr>
          <p:spPr bwMode="auto">
            <a:xfrm>
              <a:off x="3710867" y="3491714"/>
              <a:ext cx="1386594" cy="1504167"/>
            </a:xfrm>
            <a:custGeom>
              <a:avLst/>
              <a:gdLst>
                <a:gd name="T0" fmla="*/ 217 w 9040"/>
                <a:gd name="T1" fmla="*/ 0 h 9808"/>
                <a:gd name="T2" fmla="*/ 8287 w 9040"/>
                <a:gd name="T3" fmla="*/ 1421 h 9808"/>
                <a:gd name="T4" fmla="*/ 8236 w 9040"/>
                <a:gd name="T5" fmla="*/ 1755 h 9808"/>
                <a:gd name="T6" fmla="*/ 8201 w 9040"/>
                <a:gd name="T7" fmla="*/ 2454 h 9808"/>
                <a:gd name="T8" fmla="*/ 9025 w 9040"/>
                <a:gd name="T9" fmla="*/ 5716 h 9808"/>
                <a:gd name="T10" fmla="*/ 9040 w 9040"/>
                <a:gd name="T11" fmla="*/ 5741 h 9808"/>
                <a:gd name="T12" fmla="*/ 1920 w 9040"/>
                <a:gd name="T13" fmla="*/ 9808 h 9808"/>
                <a:gd name="T14" fmla="*/ 1814 w 9040"/>
                <a:gd name="T15" fmla="*/ 9634 h 9808"/>
                <a:gd name="T16" fmla="*/ 0 w 9040"/>
                <a:gd name="T17" fmla="*/ 2454 h 9808"/>
                <a:gd name="T18" fmla="*/ 78 w 9040"/>
                <a:gd name="T19" fmla="*/ 914 h 9808"/>
                <a:gd name="T20" fmla="*/ 217 w 9040"/>
                <a:gd name="T21" fmla="*/ 0 h 9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40" h="9808">
                  <a:moveTo>
                    <a:pt x="217" y="0"/>
                  </a:moveTo>
                  <a:lnTo>
                    <a:pt x="8287" y="1421"/>
                  </a:lnTo>
                  <a:lnTo>
                    <a:pt x="8236" y="1755"/>
                  </a:lnTo>
                  <a:cubicBezTo>
                    <a:pt x="8213" y="1985"/>
                    <a:pt x="8201" y="2218"/>
                    <a:pt x="8201" y="2454"/>
                  </a:cubicBezTo>
                  <a:cubicBezTo>
                    <a:pt x="8201" y="3635"/>
                    <a:pt x="8500" y="4746"/>
                    <a:pt x="9025" y="5716"/>
                  </a:cubicBezTo>
                  <a:lnTo>
                    <a:pt x="9040" y="5741"/>
                  </a:lnTo>
                  <a:lnTo>
                    <a:pt x="1920" y="9808"/>
                  </a:lnTo>
                  <a:lnTo>
                    <a:pt x="1814" y="9634"/>
                  </a:lnTo>
                  <a:cubicBezTo>
                    <a:pt x="658" y="7500"/>
                    <a:pt x="0" y="5054"/>
                    <a:pt x="0" y="2454"/>
                  </a:cubicBezTo>
                  <a:cubicBezTo>
                    <a:pt x="0" y="1934"/>
                    <a:pt x="27" y="1421"/>
                    <a:pt x="78" y="914"/>
                  </a:cubicBezTo>
                  <a:lnTo>
                    <a:pt x="21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11" descr="Icon for drive innovation">
              <a:extLst>
                <a:ext uri="{FF2B5EF4-FFF2-40B4-BE49-F238E27FC236}">
                  <a16:creationId xmlns:a16="http://schemas.microsoft.com/office/drawing/2014/main" id="{B47EAE7D-8D87-4C8F-B5CE-9A16B107A0DF}"/>
                </a:ext>
              </a:extLst>
            </p:cNvPr>
            <p:cNvSpPr>
              <a:spLocks/>
            </p:cNvSpPr>
            <p:nvPr/>
          </p:nvSpPr>
          <p:spPr bwMode="auto">
            <a:xfrm>
              <a:off x="6404820" y="4411850"/>
              <a:ext cx="1592346" cy="1614072"/>
            </a:xfrm>
            <a:custGeom>
              <a:avLst/>
              <a:gdLst>
                <a:gd name="T0" fmla="*/ 3291 w 10384"/>
                <a:gd name="T1" fmla="*/ 0 h 10528"/>
                <a:gd name="T2" fmla="*/ 10384 w 10384"/>
                <a:gd name="T3" fmla="*/ 4111 h 10528"/>
                <a:gd name="T4" fmla="*/ 9922 w 10384"/>
                <a:gd name="T5" fmla="*/ 4875 h 10528"/>
                <a:gd name="T6" fmla="*/ 3310 w 10384"/>
                <a:gd name="T7" fmla="*/ 10331 h 10528"/>
                <a:gd name="T8" fmla="*/ 2771 w 10384"/>
                <a:gd name="T9" fmla="*/ 10528 h 10528"/>
                <a:gd name="T10" fmla="*/ 0 w 10384"/>
                <a:gd name="T11" fmla="*/ 2802 h 10528"/>
                <a:gd name="T12" fmla="*/ 118 w 10384"/>
                <a:gd name="T13" fmla="*/ 2759 h 10528"/>
                <a:gd name="T14" fmla="*/ 3122 w 10384"/>
                <a:gd name="T15" fmla="*/ 280 h 10528"/>
                <a:gd name="T16" fmla="*/ 3291 w 10384"/>
                <a:gd name="T17" fmla="*/ 0 h 10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4" h="10528">
                  <a:moveTo>
                    <a:pt x="3291" y="0"/>
                  </a:moveTo>
                  <a:lnTo>
                    <a:pt x="10384" y="4111"/>
                  </a:lnTo>
                  <a:lnTo>
                    <a:pt x="9922" y="4875"/>
                  </a:lnTo>
                  <a:cubicBezTo>
                    <a:pt x="8301" y="7278"/>
                    <a:pt x="6007" y="9188"/>
                    <a:pt x="3310" y="10331"/>
                  </a:cubicBezTo>
                  <a:lnTo>
                    <a:pt x="2771" y="10528"/>
                  </a:lnTo>
                  <a:lnTo>
                    <a:pt x="0" y="2802"/>
                  </a:lnTo>
                  <a:lnTo>
                    <a:pt x="118" y="2759"/>
                  </a:lnTo>
                  <a:cubicBezTo>
                    <a:pt x="1343" y="2239"/>
                    <a:pt x="2385" y="1372"/>
                    <a:pt x="3122" y="280"/>
                  </a:cubicBezTo>
                  <a:lnTo>
                    <a:pt x="3291"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12" descr="Icon for faster time to market">
              <a:extLst>
                <a:ext uri="{FF2B5EF4-FFF2-40B4-BE49-F238E27FC236}">
                  <a16:creationId xmlns:a16="http://schemas.microsoft.com/office/drawing/2014/main" id="{00008CAD-6067-4ED4-9F67-EEC90B4367AF}"/>
                </a:ext>
              </a:extLst>
            </p:cNvPr>
            <p:cNvSpPr>
              <a:spLocks/>
            </p:cNvSpPr>
            <p:nvPr/>
          </p:nvSpPr>
          <p:spPr bwMode="auto">
            <a:xfrm>
              <a:off x="4032915" y="4418240"/>
              <a:ext cx="1591069" cy="1608960"/>
            </a:xfrm>
            <a:custGeom>
              <a:avLst/>
              <a:gdLst>
                <a:gd name="T0" fmla="*/ 7120 w 10376"/>
                <a:gd name="T1" fmla="*/ 0 h 10496"/>
                <a:gd name="T2" fmla="*/ 7264 w 10376"/>
                <a:gd name="T3" fmla="*/ 239 h 10496"/>
                <a:gd name="T4" fmla="*/ 10268 w 10376"/>
                <a:gd name="T5" fmla="*/ 2719 h 10496"/>
                <a:gd name="T6" fmla="*/ 10376 w 10376"/>
                <a:gd name="T7" fmla="*/ 2759 h 10496"/>
                <a:gd name="T8" fmla="*/ 7627 w 10376"/>
                <a:gd name="T9" fmla="*/ 10496 h 10496"/>
                <a:gd name="T10" fmla="*/ 7076 w 10376"/>
                <a:gd name="T11" fmla="*/ 10294 h 10496"/>
                <a:gd name="T12" fmla="*/ 465 w 10376"/>
                <a:gd name="T13" fmla="*/ 4836 h 10496"/>
                <a:gd name="T14" fmla="*/ 0 w 10376"/>
                <a:gd name="T15" fmla="*/ 4069 h 10496"/>
                <a:gd name="T16" fmla="*/ 7120 w 10376"/>
                <a:gd name="T17" fmla="*/ 0 h 10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6" h="10496">
                  <a:moveTo>
                    <a:pt x="7120" y="0"/>
                  </a:moveTo>
                  <a:lnTo>
                    <a:pt x="7264" y="239"/>
                  </a:lnTo>
                  <a:cubicBezTo>
                    <a:pt x="8001" y="1331"/>
                    <a:pt x="9043" y="2199"/>
                    <a:pt x="10268" y="2719"/>
                  </a:cubicBezTo>
                  <a:lnTo>
                    <a:pt x="10376" y="2759"/>
                  </a:lnTo>
                  <a:lnTo>
                    <a:pt x="7627" y="10496"/>
                  </a:lnTo>
                  <a:lnTo>
                    <a:pt x="7076" y="10294"/>
                  </a:lnTo>
                  <a:cubicBezTo>
                    <a:pt x="4380" y="9151"/>
                    <a:pt x="2085" y="7240"/>
                    <a:pt x="465" y="4836"/>
                  </a:cubicBezTo>
                  <a:lnTo>
                    <a:pt x="0" y="4069"/>
                  </a:lnTo>
                  <a:lnTo>
                    <a:pt x="712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13">
              <a:extLst>
                <a:ext uri="{FF2B5EF4-FFF2-40B4-BE49-F238E27FC236}">
                  <a16:creationId xmlns:a16="http://schemas.microsoft.com/office/drawing/2014/main" id="{1935460E-55FA-414F-9399-BBFC83BBDB6B}"/>
                </a:ext>
                <a:ext uri="{C183D7F6-B498-43B3-948B-1728B52AA6E4}">
                  <adec:decorative xmlns:adec="http://schemas.microsoft.com/office/drawing/2017/decorative" val="1"/>
                </a:ext>
              </a:extLst>
            </p:cNvPr>
            <p:cNvSpPr>
              <a:spLocks/>
            </p:cNvSpPr>
            <p:nvPr/>
          </p:nvSpPr>
          <p:spPr bwMode="auto">
            <a:xfrm>
              <a:off x="5253373" y="4859138"/>
              <a:ext cx="1525892" cy="1317584"/>
            </a:xfrm>
            <a:custGeom>
              <a:avLst/>
              <a:gdLst>
                <a:gd name="T0" fmla="*/ 2750 w 9952"/>
                <a:gd name="T1" fmla="*/ 0 h 8592"/>
                <a:gd name="T2" fmla="*/ 2940 w 9952"/>
                <a:gd name="T3" fmla="*/ 70 h 8592"/>
                <a:gd name="T4" fmla="*/ 4970 w 9952"/>
                <a:gd name="T5" fmla="*/ 377 h 8592"/>
                <a:gd name="T6" fmla="*/ 7001 w 9952"/>
                <a:gd name="T7" fmla="*/ 70 h 8592"/>
                <a:gd name="T8" fmla="*/ 7181 w 9952"/>
                <a:gd name="T9" fmla="*/ 4 h 8592"/>
                <a:gd name="T10" fmla="*/ 9952 w 9952"/>
                <a:gd name="T11" fmla="*/ 7728 h 8592"/>
                <a:gd name="T12" fmla="*/ 9440 w 9952"/>
                <a:gd name="T13" fmla="*/ 7916 h 8592"/>
                <a:gd name="T14" fmla="*/ 4970 w 9952"/>
                <a:gd name="T15" fmla="*/ 8592 h 8592"/>
                <a:gd name="T16" fmla="*/ 501 w 9952"/>
                <a:gd name="T17" fmla="*/ 7916 h 8592"/>
                <a:gd name="T18" fmla="*/ 0 w 9952"/>
                <a:gd name="T19" fmla="*/ 7732 h 8592"/>
                <a:gd name="T20" fmla="*/ 2750 w 9952"/>
                <a:gd name="T21" fmla="*/ 0 h 8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52" h="8592">
                  <a:moveTo>
                    <a:pt x="2750" y="0"/>
                  </a:moveTo>
                  <a:lnTo>
                    <a:pt x="2940" y="70"/>
                  </a:lnTo>
                  <a:cubicBezTo>
                    <a:pt x="3581" y="270"/>
                    <a:pt x="4263" y="377"/>
                    <a:pt x="4970" y="377"/>
                  </a:cubicBezTo>
                  <a:cubicBezTo>
                    <a:pt x="5677" y="377"/>
                    <a:pt x="6359" y="270"/>
                    <a:pt x="7001" y="70"/>
                  </a:cubicBezTo>
                  <a:lnTo>
                    <a:pt x="7181" y="4"/>
                  </a:lnTo>
                  <a:lnTo>
                    <a:pt x="9952" y="7728"/>
                  </a:lnTo>
                  <a:lnTo>
                    <a:pt x="9440" y="7916"/>
                  </a:lnTo>
                  <a:cubicBezTo>
                    <a:pt x="8028" y="8356"/>
                    <a:pt x="6527" y="8592"/>
                    <a:pt x="4970" y="8592"/>
                  </a:cubicBezTo>
                  <a:cubicBezTo>
                    <a:pt x="3414" y="8592"/>
                    <a:pt x="1913" y="8356"/>
                    <a:pt x="501" y="7916"/>
                  </a:cubicBezTo>
                  <a:lnTo>
                    <a:pt x="0" y="7732"/>
                  </a:lnTo>
                  <a:lnTo>
                    <a:pt x="275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001261C0-C55E-4824-B394-3B994351A2C2}"/>
                </a:ext>
                <a:ext uri="{C183D7F6-B498-43B3-948B-1728B52AA6E4}">
                  <adec:decorative xmlns:adec="http://schemas.microsoft.com/office/drawing/2017/decorative" val="1"/>
                </a:ext>
              </a:extLst>
            </p:cNvPr>
            <p:cNvGrpSpPr/>
            <p:nvPr/>
          </p:nvGrpSpPr>
          <p:grpSpPr>
            <a:xfrm>
              <a:off x="5195864" y="1958155"/>
              <a:ext cx="387224" cy="387224"/>
              <a:chOff x="5078413" y="893763"/>
              <a:chExt cx="481013" cy="481013"/>
            </a:xfrm>
          </p:grpSpPr>
          <p:sp>
            <p:nvSpPr>
              <p:cNvPr id="43" name="Freeform 19">
                <a:extLst>
                  <a:ext uri="{FF2B5EF4-FFF2-40B4-BE49-F238E27FC236}">
                    <a16:creationId xmlns:a16="http://schemas.microsoft.com/office/drawing/2014/main" id="{784E3E5E-AEE9-48BA-AF28-74088B14F304}"/>
                  </a:ext>
                </a:extLst>
              </p:cNvPr>
              <p:cNvSpPr>
                <a:spLocks/>
              </p:cNvSpPr>
              <p:nvPr/>
            </p:nvSpPr>
            <p:spPr bwMode="auto">
              <a:xfrm>
                <a:off x="5078413" y="893763"/>
                <a:ext cx="412750" cy="481013"/>
              </a:xfrm>
              <a:custGeom>
                <a:avLst/>
                <a:gdLst>
                  <a:gd name="T0" fmla="*/ 2531 w 4336"/>
                  <a:gd name="T1" fmla="*/ 3977 h 5056"/>
                  <a:gd name="T2" fmla="*/ 1081 w 4336"/>
                  <a:gd name="T3" fmla="*/ 2528 h 5056"/>
                  <a:gd name="T4" fmla="*/ 2531 w 4336"/>
                  <a:gd name="T5" fmla="*/ 1080 h 5056"/>
                  <a:gd name="T6" fmla="*/ 2531 w 4336"/>
                  <a:gd name="T7" fmla="*/ 0 h 5056"/>
                  <a:gd name="T8" fmla="*/ 0 w 4336"/>
                  <a:gd name="T9" fmla="*/ 2528 h 5056"/>
                  <a:gd name="T10" fmla="*/ 2531 w 4336"/>
                  <a:gd name="T11" fmla="*/ 5056 h 5056"/>
                  <a:gd name="T12" fmla="*/ 4336 w 4336"/>
                  <a:gd name="T13" fmla="*/ 4293 h 5056"/>
                  <a:gd name="T14" fmla="*/ 3572 w 4336"/>
                  <a:gd name="T15" fmla="*/ 3529 h 5056"/>
                  <a:gd name="T16" fmla="*/ 2531 w 4336"/>
                  <a:gd name="T17" fmla="*/ 3977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6" h="5056">
                    <a:moveTo>
                      <a:pt x="2531" y="3977"/>
                    </a:moveTo>
                    <a:cubicBezTo>
                      <a:pt x="1727" y="3977"/>
                      <a:pt x="1081" y="3332"/>
                      <a:pt x="1081" y="2528"/>
                    </a:cubicBezTo>
                    <a:cubicBezTo>
                      <a:pt x="1081" y="1725"/>
                      <a:pt x="1727" y="1080"/>
                      <a:pt x="2531" y="1080"/>
                    </a:cubicBezTo>
                    <a:cubicBezTo>
                      <a:pt x="2531" y="0"/>
                      <a:pt x="2531" y="0"/>
                      <a:pt x="2531" y="0"/>
                    </a:cubicBezTo>
                    <a:cubicBezTo>
                      <a:pt x="1134" y="0"/>
                      <a:pt x="0" y="1133"/>
                      <a:pt x="0" y="2528"/>
                    </a:cubicBezTo>
                    <a:cubicBezTo>
                      <a:pt x="0" y="3924"/>
                      <a:pt x="1134" y="5056"/>
                      <a:pt x="2531" y="5056"/>
                    </a:cubicBezTo>
                    <a:cubicBezTo>
                      <a:pt x="3243" y="5056"/>
                      <a:pt x="3875" y="4767"/>
                      <a:pt x="4336" y="4293"/>
                    </a:cubicBezTo>
                    <a:cubicBezTo>
                      <a:pt x="3572" y="3529"/>
                      <a:pt x="3572" y="3529"/>
                      <a:pt x="3572" y="3529"/>
                    </a:cubicBezTo>
                    <a:cubicBezTo>
                      <a:pt x="3308" y="3806"/>
                      <a:pt x="2939" y="3977"/>
                      <a:pt x="2531" y="3977"/>
                    </a:cubicBezTo>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20">
                <a:extLst>
                  <a:ext uri="{FF2B5EF4-FFF2-40B4-BE49-F238E27FC236}">
                    <a16:creationId xmlns:a16="http://schemas.microsoft.com/office/drawing/2014/main" id="{AFAA6F15-1434-4294-8986-7AA5C41A6ABB}"/>
                  </a:ext>
                </a:extLst>
              </p:cNvPr>
              <p:cNvSpPr>
                <a:spLocks/>
              </p:cNvSpPr>
              <p:nvPr/>
            </p:nvSpPr>
            <p:spPr bwMode="auto">
              <a:xfrm>
                <a:off x="5318126" y="893763"/>
                <a:ext cx="241300" cy="238125"/>
              </a:xfrm>
              <a:custGeom>
                <a:avLst/>
                <a:gdLst>
                  <a:gd name="T0" fmla="*/ 1449 w 2528"/>
                  <a:gd name="T1" fmla="*/ 2496 h 2496"/>
                  <a:gd name="T2" fmla="*/ 2528 w 2528"/>
                  <a:gd name="T3" fmla="*/ 2496 h 2496"/>
                  <a:gd name="T4" fmla="*/ 0 w 2528"/>
                  <a:gd name="T5" fmla="*/ 0 h 2496"/>
                  <a:gd name="T6" fmla="*/ 0 w 2528"/>
                  <a:gd name="T7" fmla="*/ 1083 h 2496"/>
                  <a:gd name="T8" fmla="*/ 1449 w 2528"/>
                  <a:gd name="T9" fmla="*/ 2496 h 2496"/>
                </a:gdLst>
                <a:ahLst/>
                <a:cxnLst>
                  <a:cxn ang="0">
                    <a:pos x="T0" y="T1"/>
                  </a:cxn>
                  <a:cxn ang="0">
                    <a:pos x="T2" y="T3"/>
                  </a:cxn>
                  <a:cxn ang="0">
                    <a:pos x="T4" y="T5"/>
                  </a:cxn>
                  <a:cxn ang="0">
                    <a:pos x="T6" y="T7"/>
                  </a:cxn>
                  <a:cxn ang="0">
                    <a:pos x="T8" y="T9"/>
                  </a:cxn>
                </a:cxnLst>
                <a:rect l="0" t="0" r="r" b="b"/>
                <a:pathLst>
                  <a:path w="2528" h="2496">
                    <a:moveTo>
                      <a:pt x="1449" y="2496"/>
                    </a:moveTo>
                    <a:cubicBezTo>
                      <a:pt x="2528" y="2496"/>
                      <a:pt x="2528" y="2496"/>
                      <a:pt x="2528" y="2496"/>
                    </a:cubicBezTo>
                    <a:cubicBezTo>
                      <a:pt x="2502" y="1110"/>
                      <a:pt x="1383" y="0"/>
                      <a:pt x="0" y="0"/>
                    </a:cubicBezTo>
                    <a:cubicBezTo>
                      <a:pt x="0" y="1083"/>
                      <a:pt x="0" y="1083"/>
                      <a:pt x="0" y="1083"/>
                    </a:cubicBezTo>
                    <a:cubicBezTo>
                      <a:pt x="790" y="1083"/>
                      <a:pt x="1422" y="1717"/>
                      <a:pt x="1449" y="2496"/>
                    </a:cubicBezTo>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21">
                <a:extLst>
                  <a:ext uri="{FF2B5EF4-FFF2-40B4-BE49-F238E27FC236}">
                    <a16:creationId xmlns:a16="http://schemas.microsoft.com/office/drawing/2014/main" id="{E1A07D18-1799-4A21-AC2E-52437AA7F37F}"/>
                  </a:ext>
                </a:extLst>
              </p:cNvPr>
              <p:cNvSpPr>
                <a:spLocks noChangeArrowheads="1"/>
              </p:cNvSpPr>
              <p:nvPr/>
            </p:nvSpPr>
            <p:spPr bwMode="auto">
              <a:xfrm>
                <a:off x="5203826" y="1019175"/>
                <a:ext cx="230188" cy="227013"/>
              </a:xfrm>
              <a:prstGeom prst="ellipse">
                <a:avLst/>
              </a:pr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22">
                <a:extLst>
                  <a:ext uri="{FF2B5EF4-FFF2-40B4-BE49-F238E27FC236}">
                    <a16:creationId xmlns:a16="http://schemas.microsoft.com/office/drawing/2014/main" id="{28A0BC5E-4E6F-4219-8663-E5B67CBCB7F6}"/>
                  </a:ext>
                </a:extLst>
              </p:cNvPr>
              <p:cNvSpPr>
                <a:spLocks noEditPoints="1"/>
              </p:cNvSpPr>
              <p:nvPr/>
            </p:nvSpPr>
            <p:spPr bwMode="auto">
              <a:xfrm>
                <a:off x="5278438" y="1065213"/>
                <a:ext cx="73025" cy="136525"/>
              </a:xfrm>
              <a:custGeom>
                <a:avLst/>
                <a:gdLst>
                  <a:gd name="T0" fmla="*/ 701 w 768"/>
                  <a:gd name="T1" fmla="*/ 780 h 1440"/>
                  <a:gd name="T2" fmla="*/ 445 w 768"/>
                  <a:gd name="T3" fmla="*/ 635 h 1440"/>
                  <a:gd name="T4" fmla="*/ 445 w 768"/>
                  <a:gd name="T5" fmla="*/ 331 h 1440"/>
                  <a:gd name="T6" fmla="*/ 701 w 768"/>
                  <a:gd name="T7" fmla="*/ 410 h 1440"/>
                  <a:gd name="T8" fmla="*/ 701 w 768"/>
                  <a:gd name="T9" fmla="*/ 199 h 1440"/>
                  <a:gd name="T10" fmla="*/ 445 w 768"/>
                  <a:gd name="T11" fmla="*/ 146 h 1440"/>
                  <a:gd name="T12" fmla="*/ 445 w 768"/>
                  <a:gd name="T13" fmla="*/ 0 h 1440"/>
                  <a:gd name="T14" fmla="*/ 324 w 768"/>
                  <a:gd name="T15" fmla="*/ 0 h 1440"/>
                  <a:gd name="T16" fmla="*/ 324 w 768"/>
                  <a:gd name="T17" fmla="*/ 146 h 1440"/>
                  <a:gd name="T18" fmla="*/ 95 w 768"/>
                  <a:gd name="T19" fmla="*/ 251 h 1440"/>
                  <a:gd name="T20" fmla="*/ 0 w 768"/>
                  <a:gd name="T21" fmla="*/ 463 h 1440"/>
                  <a:gd name="T22" fmla="*/ 68 w 768"/>
                  <a:gd name="T23" fmla="*/ 661 h 1440"/>
                  <a:gd name="T24" fmla="*/ 324 w 768"/>
                  <a:gd name="T25" fmla="*/ 806 h 1440"/>
                  <a:gd name="T26" fmla="*/ 324 w 768"/>
                  <a:gd name="T27" fmla="*/ 1097 h 1440"/>
                  <a:gd name="T28" fmla="*/ 162 w 768"/>
                  <a:gd name="T29" fmla="*/ 1057 h 1440"/>
                  <a:gd name="T30" fmla="*/ 14 w 768"/>
                  <a:gd name="T31" fmla="*/ 991 h 1440"/>
                  <a:gd name="T32" fmla="*/ 14 w 768"/>
                  <a:gd name="T33" fmla="*/ 1203 h 1440"/>
                  <a:gd name="T34" fmla="*/ 324 w 768"/>
                  <a:gd name="T35" fmla="*/ 1282 h 1440"/>
                  <a:gd name="T36" fmla="*/ 324 w 768"/>
                  <a:gd name="T37" fmla="*/ 1440 h 1440"/>
                  <a:gd name="T38" fmla="*/ 445 w 768"/>
                  <a:gd name="T39" fmla="*/ 1440 h 1440"/>
                  <a:gd name="T40" fmla="*/ 445 w 768"/>
                  <a:gd name="T41" fmla="*/ 1282 h 1440"/>
                  <a:gd name="T42" fmla="*/ 688 w 768"/>
                  <a:gd name="T43" fmla="*/ 1176 h 1440"/>
                  <a:gd name="T44" fmla="*/ 768 w 768"/>
                  <a:gd name="T45" fmla="*/ 965 h 1440"/>
                  <a:gd name="T46" fmla="*/ 701 w 768"/>
                  <a:gd name="T47" fmla="*/ 780 h 1440"/>
                  <a:gd name="T48" fmla="*/ 324 w 768"/>
                  <a:gd name="T49" fmla="*/ 582 h 1440"/>
                  <a:gd name="T50" fmla="*/ 216 w 768"/>
                  <a:gd name="T51" fmla="*/ 450 h 1440"/>
                  <a:gd name="T52" fmla="*/ 324 w 768"/>
                  <a:gd name="T53" fmla="*/ 331 h 1440"/>
                  <a:gd name="T54" fmla="*/ 324 w 768"/>
                  <a:gd name="T55" fmla="*/ 582 h 1440"/>
                  <a:gd name="T56" fmla="*/ 445 w 768"/>
                  <a:gd name="T57" fmla="*/ 1097 h 1440"/>
                  <a:gd name="T58" fmla="*/ 445 w 768"/>
                  <a:gd name="T59" fmla="*/ 846 h 1440"/>
                  <a:gd name="T60" fmla="*/ 553 w 768"/>
                  <a:gd name="T61" fmla="*/ 978 h 1440"/>
                  <a:gd name="T62" fmla="*/ 445 w 768"/>
                  <a:gd name="T63" fmla="*/ 1097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8" h="1440">
                    <a:moveTo>
                      <a:pt x="701" y="780"/>
                    </a:moveTo>
                    <a:cubicBezTo>
                      <a:pt x="647" y="727"/>
                      <a:pt x="566" y="674"/>
                      <a:pt x="445" y="635"/>
                    </a:cubicBezTo>
                    <a:cubicBezTo>
                      <a:pt x="445" y="331"/>
                      <a:pt x="445" y="331"/>
                      <a:pt x="445" y="331"/>
                    </a:cubicBezTo>
                    <a:cubicBezTo>
                      <a:pt x="539" y="344"/>
                      <a:pt x="620" y="370"/>
                      <a:pt x="701" y="410"/>
                    </a:cubicBezTo>
                    <a:cubicBezTo>
                      <a:pt x="701" y="199"/>
                      <a:pt x="701" y="199"/>
                      <a:pt x="701" y="199"/>
                    </a:cubicBezTo>
                    <a:cubicBezTo>
                      <a:pt x="647" y="172"/>
                      <a:pt x="553" y="146"/>
                      <a:pt x="445" y="146"/>
                    </a:cubicBezTo>
                    <a:cubicBezTo>
                      <a:pt x="445" y="0"/>
                      <a:pt x="445" y="0"/>
                      <a:pt x="445" y="0"/>
                    </a:cubicBezTo>
                    <a:cubicBezTo>
                      <a:pt x="324" y="0"/>
                      <a:pt x="324" y="0"/>
                      <a:pt x="324" y="0"/>
                    </a:cubicBezTo>
                    <a:cubicBezTo>
                      <a:pt x="324" y="146"/>
                      <a:pt x="324" y="146"/>
                      <a:pt x="324" y="146"/>
                    </a:cubicBezTo>
                    <a:cubicBezTo>
                      <a:pt x="230" y="159"/>
                      <a:pt x="149" y="185"/>
                      <a:pt x="95" y="251"/>
                    </a:cubicBezTo>
                    <a:cubicBezTo>
                      <a:pt x="27" y="304"/>
                      <a:pt x="0" y="384"/>
                      <a:pt x="0" y="463"/>
                    </a:cubicBezTo>
                    <a:cubicBezTo>
                      <a:pt x="0" y="542"/>
                      <a:pt x="27" y="608"/>
                      <a:pt x="68" y="661"/>
                    </a:cubicBezTo>
                    <a:cubicBezTo>
                      <a:pt x="122" y="714"/>
                      <a:pt x="203" y="767"/>
                      <a:pt x="324" y="806"/>
                    </a:cubicBezTo>
                    <a:cubicBezTo>
                      <a:pt x="324" y="1097"/>
                      <a:pt x="324" y="1097"/>
                      <a:pt x="324" y="1097"/>
                    </a:cubicBezTo>
                    <a:cubicBezTo>
                      <a:pt x="270" y="1097"/>
                      <a:pt x="216" y="1084"/>
                      <a:pt x="162" y="1057"/>
                    </a:cubicBezTo>
                    <a:cubicBezTo>
                      <a:pt x="95" y="1031"/>
                      <a:pt x="41" y="1018"/>
                      <a:pt x="14" y="991"/>
                    </a:cubicBezTo>
                    <a:cubicBezTo>
                      <a:pt x="14" y="1203"/>
                      <a:pt x="14" y="1203"/>
                      <a:pt x="14" y="1203"/>
                    </a:cubicBezTo>
                    <a:cubicBezTo>
                      <a:pt x="108" y="1256"/>
                      <a:pt x="216" y="1282"/>
                      <a:pt x="324" y="1282"/>
                    </a:cubicBezTo>
                    <a:cubicBezTo>
                      <a:pt x="324" y="1440"/>
                      <a:pt x="324" y="1440"/>
                      <a:pt x="324" y="1440"/>
                    </a:cubicBezTo>
                    <a:cubicBezTo>
                      <a:pt x="445" y="1440"/>
                      <a:pt x="445" y="1440"/>
                      <a:pt x="445" y="1440"/>
                    </a:cubicBezTo>
                    <a:cubicBezTo>
                      <a:pt x="445" y="1282"/>
                      <a:pt x="445" y="1282"/>
                      <a:pt x="445" y="1282"/>
                    </a:cubicBezTo>
                    <a:cubicBezTo>
                      <a:pt x="553" y="1269"/>
                      <a:pt x="634" y="1229"/>
                      <a:pt x="688" y="1176"/>
                    </a:cubicBezTo>
                    <a:cubicBezTo>
                      <a:pt x="742" y="1123"/>
                      <a:pt x="768" y="1057"/>
                      <a:pt x="768" y="965"/>
                    </a:cubicBezTo>
                    <a:cubicBezTo>
                      <a:pt x="768" y="886"/>
                      <a:pt x="755" y="820"/>
                      <a:pt x="701" y="780"/>
                    </a:cubicBezTo>
                    <a:close/>
                    <a:moveTo>
                      <a:pt x="324" y="582"/>
                    </a:moveTo>
                    <a:cubicBezTo>
                      <a:pt x="243" y="542"/>
                      <a:pt x="216" y="502"/>
                      <a:pt x="216" y="450"/>
                    </a:cubicBezTo>
                    <a:cubicBezTo>
                      <a:pt x="216" y="384"/>
                      <a:pt x="243" y="344"/>
                      <a:pt x="324" y="331"/>
                    </a:cubicBezTo>
                    <a:lnTo>
                      <a:pt x="324" y="582"/>
                    </a:lnTo>
                    <a:close/>
                    <a:moveTo>
                      <a:pt x="445" y="1097"/>
                    </a:moveTo>
                    <a:cubicBezTo>
                      <a:pt x="445" y="846"/>
                      <a:pt x="445" y="846"/>
                      <a:pt x="445" y="846"/>
                    </a:cubicBezTo>
                    <a:cubicBezTo>
                      <a:pt x="512" y="886"/>
                      <a:pt x="553" y="925"/>
                      <a:pt x="553" y="978"/>
                    </a:cubicBezTo>
                    <a:cubicBezTo>
                      <a:pt x="553" y="1044"/>
                      <a:pt x="512" y="1084"/>
                      <a:pt x="445" y="1097"/>
                    </a:cubicBez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23">
                <a:extLst>
                  <a:ext uri="{FF2B5EF4-FFF2-40B4-BE49-F238E27FC236}">
                    <a16:creationId xmlns:a16="http://schemas.microsoft.com/office/drawing/2014/main" id="{B981857A-39B2-40E0-BB18-C681528CDF5F}"/>
                  </a:ext>
                </a:extLst>
              </p:cNvPr>
              <p:cNvSpPr>
                <a:spLocks/>
              </p:cNvSpPr>
              <p:nvPr/>
            </p:nvSpPr>
            <p:spPr bwMode="auto">
              <a:xfrm>
                <a:off x="5419726" y="1131888"/>
                <a:ext cx="139700" cy="171450"/>
              </a:xfrm>
              <a:custGeom>
                <a:avLst/>
                <a:gdLst>
                  <a:gd name="T0" fmla="*/ 1472 w 1472"/>
                  <a:gd name="T1" fmla="*/ 40 h 1808"/>
                  <a:gd name="T2" fmla="*/ 1472 w 1472"/>
                  <a:gd name="T3" fmla="*/ 0 h 1808"/>
                  <a:gd name="T4" fmla="*/ 404 w 1472"/>
                  <a:gd name="T5" fmla="*/ 0 h 1808"/>
                  <a:gd name="T6" fmla="*/ 404 w 1472"/>
                  <a:gd name="T7" fmla="*/ 40 h 1808"/>
                  <a:gd name="T8" fmla="*/ 0 w 1472"/>
                  <a:gd name="T9" fmla="*/ 1043 h 1808"/>
                  <a:gd name="T10" fmla="*/ 756 w 1472"/>
                  <a:gd name="T11" fmla="*/ 1808 h 1808"/>
                  <a:gd name="T12" fmla="*/ 1472 w 1472"/>
                  <a:gd name="T13" fmla="*/ 40 h 1808"/>
                </a:gdLst>
                <a:ahLst/>
                <a:cxnLst>
                  <a:cxn ang="0">
                    <a:pos x="T0" y="T1"/>
                  </a:cxn>
                  <a:cxn ang="0">
                    <a:pos x="T2" y="T3"/>
                  </a:cxn>
                  <a:cxn ang="0">
                    <a:pos x="T4" y="T5"/>
                  </a:cxn>
                  <a:cxn ang="0">
                    <a:pos x="T6" y="T7"/>
                  </a:cxn>
                  <a:cxn ang="0">
                    <a:pos x="T8" y="T9"/>
                  </a:cxn>
                  <a:cxn ang="0">
                    <a:pos x="T10" y="T11"/>
                  </a:cxn>
                  <a:cxn ang="0">
                    <a:pos x="T12" y="T13"/>
                  </a:cxn>
                </a:cxnLst>
                <a:rect l="0" t="0" r="r" b="b"/>
                <a:pathLst>
                  <a:path w="1472" h="1808">
                    <a:moveTo>
                      <a:pt x="1472" y="40"/>
                    </a:moveTo>
                    <a:cubicBezTo>
                      <a:pt x="1472" y="27"/>
                      <a:pt x="1472" y="14"/>
                      <a:pt x="1472" y="0"/>
                    </a:cubicBezTo>
                    <a:cubicBezTo>
                      <a:pt x="404" y="0"/>
                      <a:pt x="404" y="0"/>
                      <a:pt x="404" y="0"/>
                    </a:cubicBezTo>
                    <a:cubicBezTo>
                      <a:pt x="404" y="14"/>
                      <a:pt x="404" y="27"/>
                      <a:pt x="404" y="40"/>
                    </a:cubicBezTo>
                    <a:cubicBezTo>
                      <a:pt x="404" y="436"/>
                      <a:pt x="248" y="792"/>
                      <a:pt x="0" y="1043"/>
                    </a:cubicBezTo>
                    <a:cubicBezTo>
                      <a:pt x="756" y="1808"/>
                      <a:pt x="756" y="1808"/>
                      <a:pt x="756" y="1808"/>
                    </a:cubicBezTo>
                    <a:cubicBezTo>
                      <a:pt x="1199" y="1360"/>
                      <a:pt x="1472" y="726"/>
                      <a:pt x="1472" y="40"/>
                    </a:cubicBezTo>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3CDDB22-371B-4268-B4C7-40C76F8BC6A2}"/>
                </a:ext>
                <a:ext uri="{C183D7F6-B498-43B3-948B-1728B52AA6E4}">
                  <adec:decorative xmlns:adec="http://schemas.microsoft.com/office/drawing/2017/decorative" val="1"/>
                </a:ext>
              </a:extLst>
            </p:cNvPr>
            <p:cNvGrpSpPr/>
            <p:nvPr/>
          </p:nvGrpSpPr>
          <p:grpSpPr>
            <a:xfrm>
              <a:off x="3998410" y="3992677"/>
              <a:ext cx="397448" cy="402560"/>
              <a:chOff x="3590926" y="3421063"/>
              <a:chExt cx="493713" cy="500063"/>
            </a:xfrm>
          </p:grpSpPr>
          <p:sp>
            <p:nvSpPr>
              <p:cNvPr id="49" name="Rectangle 25">
                <a:extLst>
                  <a:ext uri="{FF2B5EF4-FFF2-40B4-BE49-F238E27FC236}">
                    <a16:creationId xmlns:a16="http://schemas.microsoft.com/office/drawing/2014/main" id="{3FA78C05-2C55-4937-B513-F45BC7D1E08B}"/>
                  </a:ext>
                </a:extLst>
              </p:cNvPr>
              <p:cNvSpPr>
                <a:spLocks noChangeArrowheads="1"/>
              </p:cNvSpPr>
              <p:nvPr/>
            </p:nvSpPr>
            <p:spPr bwMode="auto">
              <a:xfrm>
                <a:off x="3740151" y="3421063"/>
                <a:ext cx="344488" cy="4445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Line 26">
                <a:extLst>
                  <a:ext uri="{FF2B5EF4-FFF2-40B4-BE49-F238E27FC236}">
                    <a16:creationId xmlns:a16="http://schemas.microsoft.com/office/drawing/2014/main" id="{874EE25A-D327-40E0-9DEB-F79625EF0FD7}"/>
                  </a:ext>
                </a:extLst>
              </p:cNvPr>
              <p:cNvSpPr>
                <a:spLocks noChangeShapeType="1"/>
              </p:cNvSpPr>
              <p:nvPr/>
            </p:nvSpPr>
            <p:spPr bwMode="auto">
              <a:xfrm>
                <a:off x="3784601" y="3482975"/>
                <a:ext cx="257175" cy="0"/>
              </a:xfrm>
              <a:prstGeom prst="line">
                <a:avLst/>
              </a:prstGeom>
              <a:noFill/>
              <a:ln w="38100"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Line 27">
                <a:extLst>
                  <a:ext uri="{FF2B5EF4-FFF2-40B4-BE49-F238E27FC236}">
                    <a16:creationId xmlns:a16="http://schemas.microsoft.com/office/drawing/2014/main" id="{C634E9B7-F51E-4F10-9EEB-8ED93EAC1DF0}"/>
                  </a:ext>
                </a:extLst>
              </p:cNvPr>
              <p:cNvSpPr>
                <a:spLocks noChangeShapeType="1"/>
              </p:cNvSpPr>
              <p:nvPr/>
            </p:nvSpPr>
            <p:spPr bwMode="auto">
              <a:xfrm>
                <a:off x="3784601" y="3589338"/>
                <a:ext cx="257175" cy="0"/>
              </a:xfrm>
              <a:prstGeom prst="line">
                <a:avLst/>
              </a:prstGeom>
              <a:noFill/>
              <a:ln w="38100"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Line 28">
                <a:extLst>
                  <a:ext uri="{FF2B5EF4-FFF2-40B4-BE49-F238E27FC236}">
                    <a16:creationId xmlns:a16="http://schemas.microsoft.com/office/drawing/2014/main" id="{C5B8C473-CC35-4AC4-A919-E9EE7D304DC4}"/>
                  </a:ext>
                </a:extLst>
              </p:cNvPr>
              <p:cNvSpPr>
                <a:spLocks noChangeShapeType="1"/>
              </p:cNvSpPr>
              <p:nvPr/>
            </p:nvSpPr>
            <p:spPr bwMode="auto">
              <a:xfrm>
                <a:off x="3784601" y="3694113"/>
                <a:ext cx="257175" cy="0"/>
              </a:xfrm>
              <a:prstGeom prst="line">
                <a:avLst/>
              </a:prstGeom>
              <a:noFill/>
              <a:ln w="38100"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Line 29">
                <a:extLst>
                  <a:ext uri="{FF2B5EF4-FFF2-40B4-BE49-F238E27FC236}">
                    <a16:creationId xmlns:a16="http://schemas.microsoft.com/office/drawing/2014/main" id="{98478963-0538-4201-9D6E-6F94EA0AC8BB}"/>
                  </a:ext>
                </a:extLst>
              </p:cNvPr>
              <p:cNvSpPr>
                <a:spLocks noChangeShapeType="1"/>
              </p:cNvSpPr>
              <p:nvPr/>
            </p:nvSpPr>
            <p:spPr bwMode="auto">
              <a:xfrm>
                <a:off x="3784601" y="3798888"/>
                <a:ext cx="257175" cy="0"/>
              </a:xfrm>
              <a:prstGeom prst="line">
                <a:avLst/>
              </a:prstGeom>
              <a:noFill/>
              <a:ln w="38100"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Oval 30">
                <a:extLst>
                  <a:ext uri="{FF2B5EF4-FFF2-40B4-BE49-F238E27FC236}">
                    <a16:creationId xmlns:a16="http://schemas.microsoft.com/office/drawing/2014/main" id="{189697B0-8030-4940-AF7C-9842DEB29F97}"/>
                  </a:ext>
                </a:extLst>
              </p:cNvPr>
              <p:cNvSpPr>
                <a:spLocks noChangeArrowheads="1"/>
              </p:cNvSpPr>
              <p:nvPr/>
            </p:nvSpPr>
            <p:spPr bwMode="auto">
              <a:xfrm>
                <a:off x="3590926" y="3595688"/>
                <a:ext cx="325438" cy="325438"/>
              </a:xfrm>
              <a:prstGeom prst="ellipse">
                <a:avLst/>
              </a:pr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5DF2A9EF-6A98-421A-B156-A63B91B81032}"/>
                  </a:ext>
                </a:extLst>
              </p:cNvPr>
              <p:cNvSpPr>
                <a:spLocks/>
              </p:cNvSpPr>
              <p:nvPr/>
            </p:nvSpPr>
            <p:spPr bwMode="auto">
              <a:xfrm>
                <a:off x="3613151" y="3616325"/>
                <a:ext cx="261938" cy="279400"/>
              </a:xfrm>
              <a:custGeom>
                <a:avLst/>
                <a:gdLst>
                  <a:gd name="T0" fmla="*/ 416 w 1375"/>
                  <a:gd name="T1" fmla="*/ 1289 h 1463"/>
                  <a:gd name="T2" fmla="*/ 174 w 1375"/>
                  <a:gd name="T3" fmla="*/ 417 h 1463"/>
                  <a:gd name="T4" fmla="*/ 1047 w 1375"/>
                  <a:gd name="T5" fmla="*/ 174 h 1463"/>
                  <a:gd name="T6" fmla="*/ 1373 w 1375"/>
                  <a:gd name="T7" fmla="*/ 739 h 1463"/>
                  <a:gd name="T8" fmla="*/ 1372 w 1375"/>
                  <a:gd name="T9" fmla="*/ 799 h 1463"/>
                  <a:gd name="T10" fmla="*/ 1252 w 1375"/>
                  <a:gd name="T11" fmla="*/ 798 h 1463"/>
                  <a:gd name="T12" fmla="*/ 1252 w 1375"/>
                  <a:gd name="T13" fmla="*/ 738 h 1463"/>
                  <a:gd name="T14" fmla="*/ 988 w 1375"/>
                  <a:gd name="T15" fmla="*/ 279 h 1463"/>
                  <a:gd name="T16" fmla="*/ 278 w 1375"/>
                  <a:gd name="T17" fmla="*/ 476 h 1463"/>
                  <a:gd name="T18" fmla="*/ 475 w 1375"/>
                  <a:gd name="T19" fmla="*/ 1185 h 1463"/>
                  <a:gd name="T20" fmla="*/ 1184 w 1375"/>
                  <a:gd name="T21" fmla="*/ 989 h 1463"/>
                  <a:gd name="T22" fmla="*/ 1184 w 1375"/>
                  <a:gd name="T23" fmla="*/ 989 h 1463"/>
                  <a:gd name="T24" fmla="*/ 1289 w 1375"/>
                  <a:gd name="T25" fmla="*/ 1048 h 1463"/>
                  <a:gd name="T26" fmla="*/ 1289 w 1375"/>
                  <a:gd name="T27" fmla="*/ 1048 h 1463"/>
                  <a:gd name="T28" fmla="*/ 416 w 1375"/>
                  <a:gd name="T29" fmla="*/ 128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5" h="1463">
                    <a:moveTo>
                      <a:pt x="416" y="1289"/>
                    </a:moveTo>
                    <a:cubicBezTo>
                      <a:pt x="108" y="1115"/>
                      <a:pt x="0" y="724"/>
                      <a:pt x="174" y="417"/>
                    </a:cubicBezTo>
                    <a:cubicBezTo>
                      <a:pt x="348" y="109"/>
                      <a:pt x="740" y="0"/>
                      <a:pt x="1047" y="174"/>
                    </a:cubicBezTo>
                    <a:cubicBezTo>
                      <a:pt x="1250" y="289"/>
                      <a:pt x="1375" y="505"/>
                      <a:pt x="1373" y="739"/>
                    </a:cubicBezTo>
                    <a:cubicBezTo>
                      <a:pt x="1372" y="799"/>
                      <a:pt x="1372" y="799"/>
                      <a:pt x="1372" y="799"/>
                    </a:cubicBezTo>
                    <a:cubicBezTo>
                      <a:pt x="1252" y="798"/>
                      <a:pt x="1252" y="798"/>
                      <a:pt x="1252" y="798"/>
                    </a:cubicBezTo>
                    <a:cubicBezTo>
                      <a:pt x="1252" y="738"/>
                      <a:pt x="1252" y="738"/>
                      <a:pt x="1252" y="738"/>
                    </a:cubicBezTo>
                    <a:cubicBezTo>
                      <a:pt x="1254" y="548"/>
                      <a:pt x="1153" y="372"/>
                      <a:pt x="988" y="279"/>
                    </a:cubicBezTo>
                    <a:cubicBezTo>
                      <a:pt x="738" y="137"/>
                      <a:pt x="420" y="226"/>
                      <a:pt x="278" y="476"/>
                    </a:cubicBezTo>
                    <a:cubicBezTo>
                      <a:pt x="137" y="725"/>
                      <a:pt x="225" y="1043"/>
                      <a:pt x="475" y="1185"/>
                    </a:cubicBezTo>
                    <a:cubicBezTo>
                      <a:pt x="725" y="1326"/>
                      <a:pt x="1043" y="1238"/>
                      <a:pt x="1184" y="989"/>
                    </a:cubicBezTo>
                    <a:cubicBezTo>
                      <a:pt x="1184" y="989"/>
                      <a:pt x="1184" y="989"/>
                      <a:pt x="1184" y="989"/>
                    </a:cubicBezTo>
                    <a:cubicBezTo>
                      <a:pt x="1289" y="1048"/>
                      <a:pt x="1289" y="1048"/>
                      <a:pt x="1289" y="1048"/>
                    </a:cubicBezTo>
                    <a:cubicBezTo>
                      <a:pt x="1289" y="1048"/>
                      <a:pt x="1289" y="1048"/>
                      <a:pt x="1289" y="1048"/>
                    </a:cubicBezTo>
                    <a:cubicBezTo>
                      <a:pt x="1115" y="1355"/>
                      <a:pt x="723" y="1463"/>
                      <a:pt x="416" y="1289"/>
                    </a:cubicBezTo>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32">
                <a:extLst>
                  <a:ext uri="{FF2B5EF4-FFF2-40B4-BE49-F238E27FC236}">
                    <a16:creationId xmlns:a16="http://schemas.microsoft.com/office/drawing/2014/main" id="{0E9E5B92-C6E2-42D7-AED6-08E14D08E0A4}"/>
                  </a:ext>
                </a:extLst>
              </p:cNvPr>
              <p:cNvSpPr>
                <a:spLocks/>
              </p:cNvSpPr>
              <p:nvPr/>
            </p:nvSpPr>
            <p:spPr bwMode="auto">
              <a:xfrm>
                <a:off x="3813176" y="3719513"/>
                <a:ext cx="93663" cy="69850"/>
              </a:xfrm>
              <a:custGeom>
                <a:avLst/>
                <a:gdLst>
                  <a:gd name="T0" fmla="*/ 0 w 59"/>
                  <a:gd name="T1" fmla="*/ 23 h 44"/>
                  <a:gd name="T2" fmla="*/ 7 w 59"/>
                  <a:gd name="T3" fmla="*/ 11 h 44"/>
                  <a:gd name="T4" fmla="*/ 32 w 59"/>
                  <a:gd name="T5" fmla="*/ 25 h 44"/>
                  <a:gd name="T6" fmla="*/ 46 w 59"/>
                  <a:gd name="T7" fmla="*/ 0 h 44"/>
                  <a:gd name="T8" fmla="*/ 59 w 59"/>
                  <a:gd name="T9" fmla="*/ 7 h 44"/>
                  <a:gd name="T10" fmla="*/ 38 w 59"/>
                  <a:gd name="T11" fmla="*/ 44 h 44"/>
                  <a:gd name="T12" fmla="*/ 0 w 59"/>
                  <a:gd name="T13" fmla="*/ 23 h 44"/>
                </a:gdLst>
                <a:ahLst/>
                <a:cxnLst>
                  <a:cxn ang="0">
                    <a:pos x="T0" y="T1"/>
                  </a:cxn>
                  <a:cxn ang="0">
                    <a:pos x="T2" y="T3"/>
                  </a:cxn>
                  <a:cxn ang="0">
                    <a:pos x="T4" y="T5"/>
                  </a:cxn>
                  <a:cxn ang="0">
                    <a:pos x="T6" y="T7"/>
                  </a:cxn>
                  <a:cxn ang="0">
                    <a:pos x="T8" y="T9"/>
                  </a:cxn>
                  <a:cxn ang="0">
                    <a:pos x="T10" y="T11"/>
                  </a:cxn>
                  <a:cxn ang="0">
                    <a:pos x="T12" y="T13"/>
                  </a:cxn>
                </a:cxnLst>
                <a:rect l="0" t="0" r="r" b="b"/>
                <a:pathLst>
                  <a:path w="59" h="44">
                    <a:moveTo>
                      <a:pt x="0" y="23"/>
                    </a:moveTo>
                    <a:lnTo>
                      <a:pt x="7" y="11"/>
                    </a:lnTo>
                    <a:lnTo>
                      <a:pt x="32" y="25"/>
                    </a:lnTo>
                    <a:lnTo>
                      <a:pt x="46" y="0"/>
                    </a:lnTo>
                    <a:lnTo>
                      <a:pt x="59" y="7"/>
                    </a:lnTo>
                    <a:lnTo>
                      <a:pt x="38" y="44"/>
                    </a:lnTo>
                    <a:lnTo>
                      <a:pt x="0"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Line 33">
                <a:extLst>
                  <a:ext uri="{FF2B5EF4-FFF2-40B4-BE49-F238E27FC236}">
                    <a16:creationId xmlns:a16="http://schemas.microsoft.com/office/drawing/2014/main" id="{6254C79F-E9D9-459E-B5CA-4FBB41B18A5F}"/>
                  </a:ext>
                </a:extLst>
              </p:cNvPr>
              <p:cNvSpPr>
                <a:spLocks noChangeShapeType="1"/>
              </p:cNvSpPr>
              <p:nvPr/>
            </p:nvSpPr>
            <p:spPr bwMode="auto">
              <a:xfrm flipH="1">
                <a:off x="3659188" y="3675063"/>
                <a:ext cx="174625" cy="155575"/>
              </a:xfrm>
              <a:prstGeom prst="line">
                <a:avLst/>
              </a:prstGeom>
              <a:noFill/>
              <a:ln w="381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8A958E49-6119-4A36-927A-A8226ECA5D17}"/>
                </a:ext>
                <a:ext uri="{C183D7F6-B498-43B3-948B-1728B52AA6E4}">
                  <adec:decorative xmlns:adec="http://schemas.microsoft.com/office/drawing/2017/decorative" val="1"/>
                </a:ext>
              </a:extLst>
            </p:cNvPr>
            <p:cNvGrpSpPr/>
            <p:nvPr/>
          </p:nvGrpSpPr>
          <p:grpSpPr>
            <a:xfrm>
              <a:off x="7433584" y="2808002"/>
              <a:ext cx="350163" cy="350163"/>
              <a:chOff x="7858126" y="1949450"/>
              <a:chExt cx="434975" cy="434975"/>
            </a:xfrm>
          </p:grpSpPr>
          <p:sp>
            <p:nvSpPr>
              <p:cNvPr id="58" name="Freeform 34">
                <a:extLst>
                  <a:ext uri="{FF2B5EF4-FFF2-40B4-BE49-F238E27FC236}">
                    <a16:creationId xmlns:a16="http://schemas.microsoft.com/office/drawing/2014/main" id="{B11CDCCE-818C-4A29-8EAD-765A01BAC75C}"/>
                  </a:ext>
                </a:extLst>
              </p:cNvPr>
              <p:cNvSpPr>
                <a:spLocks/>
              </p:cNvSpPr>
              <p:nvPr/>
            </p:nvSpPr>
            <p:spPr bwMode="auto">
              <a:xfrm>
                <a:off x="7858126" y="2178050"/>
                <a:ext cx="206375" cy="206375"/>
              </a:xfrm>
              <a:custGeom>
                <a:avLst/>
                <a:gdLst>
                  <a:gd name="T0" fmla="*/ 130 w 130"/>
                  <a:gd name="T1" fmla="*/ 130 h 130"/>
                  <a:gd name="T2" fmla="*/ 0 w 130"/>
                  <a:gd name="T3" fmla="*/ 130 h 130"/>
                  <a:gd name="T4" fmla="*/ 0 w 130"/>
                  <a:gd name="T5" fmla="*/ 0 h 130"/>
                  <a:gd name="T6" fmla="*/ 130 w 130"/>
                  <a:gd name="T7" fmla="*/ 0 h 130"/>
                  <a:gd name="T8" fmla="*/ 130 w 130"/>
                  <a:gd name="T9" fmla="*/ 130 h 130"/>
                  <a:gd name="T10" fmla="*/ 130 w 130"/>
                  <a:gd name="T11" fmla="*/ 130 h 130"/>
                </a:gdLst>
                <a:ahLst/>
                <a:cxnLst>
                  <a:cxn ang="0">
                    <a:pos x="T0" y="T1"/>
                  </a:cxn>
                  <a:cxn ang="0">
                    <a:pos x="T2" y="T3"/>
                  </a:cxn>
                  <a:cxn ang="0">
                    <a:pos x="T4" y="T5"/>
                  </a:cxn>
                  <a:cxn ang="0">
                    <a:pos x="T6" y="T7"/>
                  </a:cxn>
                  <a:cxn ang="0">
                    <a:pos x="T8" y="T9"/>
                  </a:cxn>
                  <a:cxn ang="0">
                    <a:pos x="T10" y="T11"/>
                  </a:cxn>
                </a:cxnLst>
                <a:rect l="0" t="0" r="r" b="b"/>
                <a:pathLst>
                  <a:path w="130" h="130">
                    <a:moveTo>
                      <a:pt x="130" y="130"/>
                    </a:moveTo>
                    <a:lnTo>
                      <a:pt x="0" y="130"/>
                    </a:lnTo>
                    <a:lnTo>
                      <a:pt x="0" y="0"/>
                    </a:lnTo>
                    <a:lnTo>
                      <a:pt x="130" y="0"/>
                    </a:lnTo>
                    <a:lnTo>
                      <a:pt x="130" y="130"/>
                    </a:lnTo>
                    <a:lnTo>
                      <a:pt x="130" y="1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35">
                <a:extLst>
                  <a:ext uri="{FF2B5EF4-FFF2-40B4-BE49-F238E27FC236}">
                    <a16:creationId xmlns:a16="http://schemas.microsoft.com/office/drawing/2014/main" id="{F47AD7BA-BBA0-4943-9F0E-388AA68E9360}"/>
                  </a:ext>
                </a:extLst>
              </p:cNvPr>
              <p:cNvSpPr>
                <a:spLocks/>
              </p:cNvSpPr>
              <p:nvPr/>
            </p:nvSpPr>
            <p:spPr bwMode="auto">
              <a:xfrm>
                <a:off x="7858126" y="1949450"/>
                <a:ext cx="434975" cy="434975"/>
              </a:xfrm>
              <a:custGeom>
                <a:avLst/>
                <a:gdLst>
                  <a:gd name="T0" fmla="*/ 274 w 274"/>
                  <a:gd name="T1" fmla="*/ 0 h 274"/>
                  <a:gd name="T2" fmla="*/ 274 w 274"/>
                  <a:gd name="T3" fmla="*/ 0 h 274"/>
                  <a:gd name="T4" fmla="*/ 274 w 274"/>
                  <a:gd name="T5" fmla="*/ 0 h 274"/>
                  <a:gd name="T6" fmla="*/ 144 w 274"/>
                  <a:gd name="T7" fmla="*/ 0 h 274"/>
                  <a:gd name="T8" fmla="*/ 144 w 274"/>
                  <a:gd name="T9" fmla="*/ 0 h 274"/>
                  <a:gd name="T10" fmla="*/ 0 w 274"/>
                  <a:gd name="T11" fmla="*/ 0 h 274"/>
                  <a:gd name="T12" fmla="*/ 0 w 274"/>
                  <a:gd name="T13" fmla="*/ 130 h 274"/>
                  <a:gd name="T14" fmla="*/ 144 w 274"/>
                  <a:gd name="T15" fmla="*/ 130 h 274"/>
                  <a:gd name="T16" fmla="*/ 144 w 274"/>
                  <a:gd name="T17" fmla="*/ 274 h 274"/>
                  <a:gd name="T18" fmla="*/ 274 w 274"/>
                  <a:gd name="T19" fmla="*/ 274 h 274"/>
                  <a:gd name="T20" fmla="*/ 274 w 274"/>
                  <a:gd name="T21" fmla="*/ 130 h 274"/>
                  <a:gd name="T22" fmla="*/ 274 w 274"/>
                  <a:gd name="T23" fmla="*/ 130 h 274"/>
                  <a:gd name="T24" fmla="*/ 274 w 274"/>
                  <a:gd name="T25" fmla="*/ 0 h 274"/>
                  <a:gd name="T26" fmla="*/ 274 w 274"/>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4" h="274">
                    <a:moveTo>
                      <a:pt x="274" y="0"/>
                    </a:moveTo>
                    <a:lnTo>
                      <a:pt x="274" y="0"/>
                    </a:lnTo>
                    <a:lnTo>
                      <a:pt x="274" y="0"/>
                    </a:lnTo>
                    <a:lnTo>
                      <a:pt x="144" y="0"/>
                    </a:lnTo>
                    <a:lnTo>
                      <a:pt x="144" y="0"/>
                    </a:lnTo>
                    <a:lnTo>
                      <a:pt x="0" y="0"/>
                    </a:lnTo>
                    <a:lnTo>
                      <a:pt x="0" y="130"/>
                    </a:lnTo>
                    <a:lnTo>
                      <a:pt x="144" y="130"/>
                    </a:lnTo>
                    <a:lnTo>
                      <a:pt x="144" y="274"/>
                    </a:lnTo>
                    <a:lnTo>
                      <a:pt x="274" y="274"/>
                    </a:lnTo>
                    <a:lnTo>
                      <a:pt x="274" y="130"/>
                    </a:lnTo>
                    <a:lnTo>
                      <a:pt x="274" y="130"/>
                    </a:lnTo>
                    <a:lnTo>
                      <a:pt x="274" y="0"/>
                    </a:lnTo>
                    <a:lnTo>
                      <a:pt x="27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descr="Icon">
              <a:extLst>
                <a:ext uri="{FF2B5EF4-FFF2-40B4-BE49-F238E27FC236}">
                  <a16:creationId xmlns:a16="http://schemas.microsoft.com/office/drawing/2014/main" id="{1353B4A7-58B0-4D64-A841-6DAD6D290754}"/>
                </a:ext>
              </a:extLst>
            </p:cNvPr>
            <p:cNvGrpSpPr/>
            <p:nvPr/>
          </p:nvGrpSpPr>
          <p:grpSpPr>
            <a:xfrm>
              <a:off x="7530709" y="3969674"/>
              <a:ext cx="509908" cy="504797"/>
              <a:chOff x="7978776" y="3392488"/>
              <a:chExt cx="633412" cy="627063"/>
            </a:xfrm>
          </p:grpSpPr>
          <p:sp>
            <p:nvSpPr>
              <p:cNvPr id="60" name="Freeform 36">
                <a:extLst>
                  <a:ext uri="{FF2B5EF4-FFF2-40B4-BE49-F238E27FC236}">
                    <a16:creationId xmlns:a16="http://schemas.microsoft.com/office/drawing/2014/main" id="{7D43DDD9-8AED-4BAB-BA7E-3C227F99881D}"/>
                  </a:ext>
                </a:extLst>
              </p:cNvPr>
              <p:cNvSpPr>
                <a:spLocks noEditPoints="1"/>
              </p:cNvSpPr>
              <p:nvPr/>
            </p:nvSpPr>
            <p:spPr bwMode="auto">
              <a:xfrm>
                <a:off x="8148638" y="3413125"/>
                <a:ext cx="463550" cy="409575"/>
              </a:xfrm>
              <a:custGeom>
                <a:avLst/>
                <a:gdLst>
                  <a:gd name="T0" fmla="*/ 1222 w 2440"/>
                  <a:gd name="T1" fmla="*/ 308 h 2152"/>
                  <a:gd name="T2" fmla="*/ 1505 w 2440"/>
                  <a:gd name="T3" fmla="*/ 363 h 2152"/>
                  <a:gd name="T4" fmla="*/ 1926 w 2440"/>
                  <a:gd name="T5" fmla="*/ 774 h 2152"/>
                  <a:gd name="T6" fmla="*/ 1936 w 2440"/>
                  <a:gd name="T7" fmla="*/ 1362 h 2152"/>
                  <a:gd name="T8" fmla="*/ 1647 w 2440"/>
                  <a:gd name="T9" fmla="*/ 1718 h 2152"/>
                  <a:gd name="T10" fmla="*/ 1443 w 2440"/>
                  <a:gd name="T11" fmla="*/ 1814 h 2152"/>
                  <a:gd name="T12" fmla="*/ 1219 w 2440"/>
                  <a:gd name="T13" fmla="*/ 1845 h 2152"/>
                  <a:gd name="T14" fmla="*/ 936 w 2440"/>
                  <a:gd name="T15" fmla="*/ 1792 h 2152"/>
                  <a:gd name="T16" fmla="*/ 515 w 2440"/>
                  <a:gd name="T17" fmla="*/ 1381 h 2152"/>
                  <a:gd name="T18" fmla="*/ 505 w 2440"/>
                  <a:gd name="T19" fmla="*/ 793 h 2152"/>
                  <a:gd name="T20" fmla="*/ 794 w 2440"/>
                  <a:gd name="T21" fmla="*/ 438 h 2152"/>
                  <a:gd name="T22" fmla="*/ 998 w 2440"/>
                  <a:gd name="T23" fmla="*/ 342 h 2152"/>
                  <a:gd name="T24" fmla="*/ 1222 w 2440"/>
                  <a:gd name="T25" fmla="*/ 308 h 2152"/>
                  <a:gd name="T26" fmla="*/ 1222 w 2440"/>
                  <a:gd name="T27" fmla="*/ 308 h 2152"/>
                  <a:gd name="T28" fmla="*/ 1222 w 2440"/>
                  <a:gd name="T29" fmla="*/ 308 h 2152"/>
                  <a:gd name="T30" fmla="*/ 1222 w 2440"/>
                  <a:gd name="T31" fmla="*/ 0 h 2152"/>
                  <a:gd name="T32" fmla="*/ 219 w 2440"/>
                  <a:gd name="T33" fmla="*/ 680 h 2152"/>
                  <a:gd name="T34" fmla="*/ 823 w 2440"/>
                  <a:gd name="T35" fmla="*/ 2076 h 2152"/>
                  <a:gd name="T36" fmla="*/ 1219 w 2440"/>
                  <a:gd name="T37" fmla="*/ 2152 h 2152"/>
                  <a:gd name="T38" fmla="*/ 2219 w 2440"/>
                  <a:gd name="T39" fmla="*/ 1475 h 2152"/>
                  <a:gd name="T40" fmla="*/ 1618 w 2440"/>
                  <a:gd name="T41" fmla="*/ 77 h 2152"/>
                  <a:gd name="T42" fmla="*/ 1222 w 2440"/>
                  <a:gd name="T43" fmla="*/ 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0" h="2152">
                    <a:moveTo>
                      <a:pt x="1222" y="308"/>
                    </a:moveTo>
                    <a:cubicBezTo>
                      <a:pt x="1318" y="308"/>
                      <a:pt x="1414" y="327"/>
                      <a:pt x="1505" y="363"/>
                    </a:cubicBezTo>
                    <a:cubicBezTo>
                      <a:pt x="1695" y="440"/>
                      <a:pt x="1847" y="587"/>
                      <a:pt x="1926" y="774"/>
                    </a:cubicBezTo>
                    <a:cubicBezTo>
                      <a:pt x="2008" y="964"/>
                      <a:pt x="2010" y="1173"/>
                      <a:pt x="1936" y="1362"/>
                    </a:cubicBezTo>
                    <a:cubicBezTo>
                      <a:pt x="1876" y="1509"/>
                      <a:pt x="1777" y="1631"/>
                      <a:pt x="1647" y="1718"/>
                    </a:cubicBezTo>
                    <a:cubicBezTo>
                      <a:pt x="1585" y="1759"/>
                      <a:pt x="1515" y="1790"/>
                      <a:pt x="1443" y="1814"/>
                    </a:cubicBezTo>
                    <a:cubicBezTo>
                      <a:pt x="1371" y="1835"/>
                      <a:pt x="1296" y="1845"/>
                      <a:pt x="1219" y="1845"/>
                    </a:cubicBezTo>
                    <a:cubicBezTo>
                      <a:pt x="1123" y="1845"/>
                      <a:pt x="1027" y="1828"/>
                      <a:pt x="936" y="1792"/>
                    </a:cubicBezTo>
                    <a:cubicBezTo>
                      <a:pt x="746" y="1715"/>
                      <a:pt x="594" y="1569"/>
                      <a:pt x="515" y="1381"/>
                    </a:cubicBezTo>
                    <a:cubicBezTo>
                      <a:pt x="433" y="1192"/>
                      <a:pt x="431" y="983"/>
                      <a:pt x="505" y="793"/>
                    </a:cubicBezTo>
                    <a:cubicBezTo>
                      <a:pt x="565" y="647"/>
                      <a:pt x="664" y="524"/>
                      <a:pt x="794" y="438"/>
                    </a:cubicBezTo>
                    <a:cubicBezTo>
                      <a:pt x="856" y="397"/>
                      <a:pt x="926" y="363"/>
                      <a:pt x="998" y="342"/>
                    </a:cubicBezTo>
                    <a:cubicBezTo>
                      <a:pt x="1070" y="320"/>
                      <a:pt x="1145" y="308"/>
                      <a:pt x="1222" y="308"/>
                    </a:cubicBezTo>
                    <a:cubicBezTo>
                      <a:pt x="1222" y="308"/>
                      <a:pt x="1222" y="308"/>
                      <a:pt x="1222" y="308"/>
                    </a:cubicBezTo>
                    <a:cubicBezTo>
                      <a:pt x="1222" y="308"/>
                      <a:pt x="1222" y="308"/>
                      <a:pt x="1222" y="308"/>
                    </a:cubicBezTo>
                    <a:moveTo>
                      <a:pt x="1222" y="0"/>
                    </a:moveTo>
                    <a:cubicBezTo>
                      <a:pt x="794" y="0"/>
                      <a:pt x="388" y="257"/>
                      <a:pt x="219" y="680"/>
                    </a:cubicBezTo>
                    <a:cubicBezTo>
                      <a:pt x="0" y="1230"/>
                      <a:pt x="270" y="1857"/>
                      <a:pt x="823" y="2076"/>
                    </a:cubicBezTo>
                    <a:cubicBezTo>
                      <a:pt x="952" y="2128"/>
                      <a:pt x="1087" y="2152"/>
                      <a:pt x="1219" y="2152"/>
                    </a:cubicBezTo>
                    <a:cubicBezTo>
                      <a:pt x="1647" y="2152"/>
                      <a:pt x="2053" y="1898"/>
                      <a:pt x="2219" y="1475"/>
                    </a:cubicBezTo>
                    <a:cubicBezTo>
                      <a:pt x="2440" y="925"/>
                      <a:pt x="2171" y="298"/>
                      <a:pt x="1618" y="77"/>
                    </a:cubicBezTo>
                    <a:cubicBezTo>
                      <a:pt x="1489" y="27"/>
                      <a:pt x="1354" y="0"/>
                      <a:pt x="1222"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37">
                <a:extLst>
                  <a:ext uri="{FF2B5EF4-FFF2-40B4-BE49-F238E27FC236}">
                    <a16:creationId xmlns:a16="http://schemas.microsoft.com/office/drawing/2014/main" id="{23011FF1-266E-46A8-B018-296CF9B53DA7}"/>
                  </a:ext>
                </a:extLst>
              </p:cNvPr>
              <p:cNvSpPr>
                <a:spLocks/>
              </p:cNvSpPr>
              <p:nvPr/>
            </p:nvSpPr>
            <p:spPr bwMode="auto">
              <a:xfrm>
                <a:off x="8428038" y="3392488"/>
                <a:ext cx="61913" cy="53975"/>
              </a:xfrm>
              <a:custGeom>
                <a:avLst/>
                <a:gdLst>
                  <a:gd name="T0" fmla="*/ 31 w 39"/>
                  <a:gd name="T1" fmla="*/ 34 h 34"/>
                  <a:gd name="T2" fmla="*/ 0 w 39"/>
                  <a:gd name="T3" fmla="*/ 23 h 34"/>
                  <a:gd name="T4" fmla="*/ 9 w 39"/>
                  <a:gd name="T5" fmla="*/ 0 h 34"/>
                  <a:gd name="T6" fmla="*/ 39 w 39"/>
                  <a:gd name="T7" fmla="*/ 12 h 34"/>
                  <a:gd name="T8" fmla="*/ 31 w 39"/>
                  <a:gd name="T9" fmla="*/ 34 h 34"/>
                </a:gdLst>
                <a:ahLst/>
                <a:cxnLst>
                  <a:cxn ang="0">
                    <a:pos x="T0" y="T1"/>
                  </a:cxn>
                  <a:cxn ang="0">
                    <a:pos x="T2" y="T3"/>
                  </a:cxn>
                  <a:cxn ang="0">
                    <a:pos x="T4" y="T5"/>
                  </a:cxn>
                  <a:cxn ang="0">
                    <a:pos x="T6" y="T7"/>
                  </a:cxn>
                  <a:cxn ang="0">
                    <a:pos x="T8" y="T9"/>
                  </a:cxn>
                </a:cxnLst>
                <a:rect l="0" t="0" r="r" b="b"/>
                <a:pathLst>
                  <a:path w="39" h="34">
                    <a:moveTo>
                      <a:pt x="31" y="34"/>
                    </a:moveTo>
                    <a:lnTo>
                      <a:pt x="0" y="23"/>
                    </a:lnTo>
                    <a:lnTo>
                      <a:pt x="9" y="0"/>
                    </a:lnTo>
                    <a:lnTo>
                      <a:pt x="39" y="12"/>
                    </a:lnTo>
                    <a:lnTo>
                      <a:pt x="31"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38">
                <a:extLst>
                  <a:ext uri="{FF2B5EF4-FFF2-40B4-BE49-F238E27FC236}">
                    <a16:creationId xmlns:a16="http://schemas.microsoft.com/office/drawing/2014/main" id="{02EB3D0C-2CA8-4727-8DFC-517DACC67DF4}"/>
                  </a:ext>
                </a:extLst>
              </p:cNvPr>
              <p:cNvSpPr>
                <a:spLocks/>
              </p:cNvSpPr>
              <p:nvPr/>
            </p:nvSpPr>
            <p:spPr bwMode="auto">
              <a:xfrm>
                <a:off x="8269288" y="3787775"/>
                <a:ext cx="63500" cy="55563"/>
              </a:xfrm>
              <a:custGeom>
                <a:avLst/>
                <a:gdLst>
                  <a:gd name="T0" fmla="*/ 31 w 40"/>
                  <a:gd name="T1" fmla="*/ 35 h 35"/>
                  <a:gd name="T2" fmla="*/ 0 w 40"/>
                  <a:gd name="T3" fmla="*/ 23 h 35"/>
                  <a:gd name="T4" fmla="*/ 9 w 40"/>
                  <a:gd name="T5" fmla="*/ 0 h 35"/>
                  <a:gd name="T6" fmla="*/ 40 w 40"/>
                  <a:gd name="T7" fmla="*/ 12 h 35"/>
                  <a:gd name="T8" fmla="*/ 31 w 40"/>
                  <a:gd name="T9" fmla="*/ 35 h 35"/>
                </a:gdLst>
                <a:ahLst/>
                <a:cxnLst>
                  <a:cxn ang="0">
                    <a:pos x="T0" y="T1"/>
                  </a:cxn>
                  <a:cxn ang="0">
                    <a:pos x="T2" y="T3"/>
                  </a:cxn>
                  <a:cxn ang="0">
                    <a:pos x="T4" y="T5"/>
                  </a:cxn>
                  <a:cxn ang="0">
                    <a:pos x="T6" y="T7"/>
                  </a:cxn>
                  <a:cxn ang="0">
                    <a:pos x="T8" y="T9"/>
                  </a:cxn>
                </a:cxnLst>
                <a:rect l="0" t="0" r="r" b="b"/>
                <a:pathLst>
                  <a:path w="40" h="35">
                    <a:moveTo>
                      <a:pt x="31" y="35"/>
                    </a:moveTo>
                    <a:lnTo>
                      <a:pt x="0" y="23"/>
                    </a:lnTo>
                    <a:lnTo>
                      <a:pt x="9" y="0"/>
                    </a:lnTo>
                    <a:lnTo>
                      <a:pt x="40" y="12"/>
                    </a:lnTo>
                    <a:lnTo>
                      <a:pt x="31"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39">
                <a:extLst>
                  <a:ext uri="{FF2B5EF4-FFF2-40B4-BE49-F238E27FC236}">
                    <a16:creationId xmlns:a16="http://schemas.microsoft.com/office/drawing/2014/main" id="{1FF8A1DD-FDBF-4884-96EB-2C94A82071B8}"/>
                  </a:ext>
                </a:extLst>
              </p:cNvPr>
              <p:cNvSpPr>
                <a:spLocks/>
              </p:cNvSpPr>
              <p:nvPr/>
            </p:nvSpPr>
            <p:spPr bwMode="auto">
              <a:xfrm>
                <a:off x="8551863" y="3665538"/>
                <a:ext cx="52388" cy="63500"/>
              </a:xfrm>
              <a:custGeom>
                <a:avLst/>
                <a:gdLst>
                  <a:gd name="T0" fmla="*/ 33 w 33"/>
                  <a:gd name="T1" fmla="*/ 9 h 40"/>
                  <a:gd name="T2" fmla="*/ 22 w 33"/>
                  <a:gd name="T3" fmla="*/ 40 h 40"/>
                  <a:gd name="T4" fmla="*/ 0 w 33"/>
                  <a:gd name="T5" fmla="*/ 31 h 40"/>
                  <a:gd name="T6" fmla="*/ 11 w 33"/>
                  <a:gd name="T7" fmla="*/ 0 h 40"/>
                  <a:gd name="T8" fmla="*/ 33 w 33"/>
                  <a:gd name="T9" fmla="*/ 9 h 40"/>
                </a:gdLst>
                <a:ahLst/>
                <a:cxnLst>
                  <a:cxn ang="0">
                    <a:pos x="T0" y="T1"/>
                  </a:cxn>
                  <a:cxn ang="0">
                    <a:pos x="T2" y="T3"/>
                  </a:cxn>
                  <a:cxn ang="0">
                    <a:pos x="T4" y="T5"/>
                  </a:cxn>
                  <a:cxn ang="0">
                    <a:pos x="T6" y="T7"/>
                  </a:cxn>
                  <a:cxn ang="0">
                    <a:pos x="T8" y="T9"/>
                  </a:cxn>
                </a:cxnLst>
                <a:rect l="0" t="0" r="r" b="b"/>
                <a:pathLst>
                  <a:path w="33" h="40">
                    <a:moveTo>
                      <a:pt x="33" y="9"/>
                    </a:moveTo>
                    <a:lnTo>
                      <a:pt x="22" y="40"/>
                    </a:lnTo>
                    <a:lnTo>
                      <a:pt x="0" y="31"/>
                    </a:lnTo>
                    <a:lnTo>
                      <a:pt x="11"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40">
                <a:extLst>
                  <a:ext uri="{FF2B5EF4-FFF2-40B4-BE49-F238E27FC236}">
                    <a16:creationId xmlns:a16="http://schemas.microsoft.com/office/drawing/2014/main" id="{ABF47D21-4585-4087-8458-EBC9235F14F5}"/>
                  </a:ext>
                </a:extLst>
              </p:cNvPr>
              <p:cNvSpPr>
                <a:spLocks/>
              </p:cNvSpPr>
              <p:nvPr/>
            </p:nvSpPr>
            <p:spPr bwMode="auto">
              <a:xfrm>
                <a:off x="8154988" y="3506788"/>
                <a:ext cx="55563" cy="63500"/>
              </a:xfrm>
              <a:custGeom>
                <a:avLst/>
                <a:gdLst>
                  <a:gd name="T0" fmla="*/ 35 w 35"/>
                  <a:gd name="T1" fmla="*/ 9 h 40"/>
                  <a:gd name="T2" fmla="*/ 23 w 35"/>
                  <a:gd name="T3" fmla="*/ 40 h 40"/>
                  <a:gd name="T4" fmla="*/ 0 w 35"/>
                  <a:gd name="T5" fmla="*/ 31 h 40"/>
                  <a:gd name="T6" fmla="*/ 12 w 35"/>
                  <a:gd name="T7" fmla="*/ 0 h 40"/>
                  <a:gd name="T8" fmla="*/ 35 w 35"/>
                  <a:gd name="T9" fmla="*/ 9 h 40"/>
                </a:gdLst>
                <a:ahLst/>
                <a:cxnLst>
                  <a:cxn ang="0">
                    <a:pos x="T0" y="T1"/>
                  </a:cxn>
                  <a:cxn ang="0">
                    <a:pos x="T2" y="T3"/>
                  </a:cxn>
                  <a:cxn ang="0">
                    <a:pos x="T4" y="T5"/>
                  </a:cxn>
                  <a:cxn ang="0">
                    <a:pos x="T6" y="T7"/>
                  </a:cxn>
                  <a:cxn ang="0">
                    <a:pos x="T8" y="T9"/>
                  </a:cxn>
                </a:cxnLst>
                <a:rect l="0" t="0" r="r" b="b"/>
                <a:pathLst>
                  <a:path w="35" h="40">
                    <a:moveTo>
                      <a:pt x="35" y="9"/>
                    </a:moveTo>
                    <a:lnTo>
                      <a:pt x="23" y="40"/>
                    </a:lnTo>
                    <a:lnTo>
                      <a:pt x="0" y="31"/>
                    </a:lnTo>
                    <a:lnTo>
                      <a:pt x="12" y="0"/>
                    </a:lnTo>
                    <a:lnTo>
                      <a:pt x="35"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41">
                <a:extLst>
                  <a:ext uri="{FF2B5EF4-FFF2-40B4-BE49-F238E27FC236}">
                    <a16:creationId xmlns:a16="http://schemas.microsoft.com/office/drawing/2014/main" id="{C2461019-C2D2-4C56-9604-273C6D344B47}"/>
                  </a:ext>
                </a:extLst>
              </p:cNvPr>
              <p:cNvSpPr>
                <a:spLocks/>
              </p:cNvSpPr>
              <p:nvPr/>
            </p:nvSpPr>
            <p:spPr bwMode="auto">
              <a:xfrm>
                <a:off x="8156576" y="3670300"/>
                <a:ext cx="57150" cy="63500"/>
              </a:xfrm>
              <a:custGeom>
                <a:avLst/>
                <a:gdLst>
                  <a:gd name="T0" fmla="*/ 22 w 36"/>
                  <a:gd name="T1" fmla="*/ 0 h 40"/>
                  <a:gd name="T2" fmla="*/ 36 w 36"/>
                  <a:gd name="T3" fmla="*/ 30 h 40"/>
                  <a:gd name="T4" fmla="*/ 13 w 36"/>
                  <a:gd name="T5" fmla="*/ 40 h 40"/>
                  <a:gd name="T6" fmla="*/ 0 w 36"/>
                  <a:gd name="T7" fmla="*/ 10 h 40"/>
                  <a:gd name="T8" fmla="*/ 22 w 36"/>
                  <a:gd name="T9" fmla="*/ 0 h 40"/>
                </a:gdLst>
                <a:ahLst/>
                <a:cxnLst>
                  <a:cxn ang="0">
                    <a:pos x="T0" y="T1"/>
                  </a:cxn>
                  <a:cxn ang="0">
                    <a:pos x="T2" y="T3"/>
                  </a:cxn>
                  <a:cxn ang="0">
                    <a:pos x="T4" y="T5"/>
                  </a:cxn>
                  <a:cxn ang="0">
                    <a:pos x="T6" y="T7"/>
                  </a:cxn>
                  <a:cxn ang="0">
                    <a:pos x="T8" y="T9"/>
                  </a:cxn>
                </a:cxnLst>
                <a:rect l="0" t="0" r="r" b="b"/>
                <a:pathLst>
                  <a:path w="36" h="40">
                    <a:moveTo>
                      <a:pt x="22" y="0"/>
                    </a:moveTo>
                    <a:lnTo>
                      <a:pt x="36" y="30"/>
                    </a:lnTo>
                    <a:lnTo>
                      <a:pt x="13" y="40"/>
                    </a:lnTo>
                    <a:lnTo>
                      <a:pt x="0" y="10"/>
                    </a:lnTo>
                    <a:lnTo>
                      <a:pt x="2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42">
                <a:extLst>
                  <a:ext uri="{FF2B5EF4-FFF2-40B4-BE49-F238E27FC236}">
                    <a16:creationId xmlns:a16="http://schemas.microsoft.com/office/drawing/2014/main" id="{29FEB7B6-FAD3-4134-AA44-A7317A8F0734}"/>
                  </a:ext>
                </a:extLst>
              </p:cNvPr>
              <p:cNvSpPr>
                <a:spLocks/>
              </p:cNvSpPr>
              <p:nvPr/>
            </p:nvSpPr>
            <p:spPr bwMode="auto">
              <a:xfrm>
                <a:off x="8547101" y="3502025"/>
                <a:ext cx="55563" cy="63500"/>
              </a:xfrm>
              <a:custGeom>
                <a:avLst/>
                <a:gdLst>
                  <a:gd name="T0" fmla="*/ 23 w 35"/>
                  <a:gd name="T1" fmla="*/ 0 h 40"/>
                  <a:gd name="T2" fmla="*/ 35 w 35"/>
                  <a:gd name="T3" fmla="*/ 30 h 40"/>
                  <a:gd name="T4" fmla="*/ 14 w 35"/>
                  <a:gd name="T5" fmla="*/ 40 h 40"/>
                  <a:gd name="T6" fmla="*/ 0 w 35"/>
                  <a:gd name="T7" fmla="*/ 9 h 40"/>
                  <a:gd name="T8" fmla="*/ 23 w 35"/>
                  <a:gd name="T9" fmla="*/ 0 h 40"/>
                </a:gdLst>
                <a:ahLst/>
                <a:cxnLst>
                  <a:cxn ang="0">
                    <a:pos x="T0" y="T1"/>
                  </a:cxn>
                  <a:cxn ang="0">
                    <a:pos x="T2" y="T3"/>
                  </a:cxn>
                  <a:cxn ang="0">
                    <a:pos x="T4" y="T5"/>
                  </a:cxn>
                  <a:cxn ang="0">
                    <a:pos x="T6" y="T7"/>
                  </a:cxn>
                  <a:cxn ang="0">
                    <a:pos x="T8" y="T9"/>
                  </a:cxn>
                </a:cxnLst>
                <a:rect l="0" t="0" r="r" b="b"/>
                <a:pathLst>
                  <a:path w="35" h="40">
                    <a:moveTo>
                      <a:pt x="23" y="0"/>
                    </a:moveTo>
                    <a:lnTo>
                      <a:pt x="35" y="30"/>
                    </a:lnTo>
                    <a:lnTo>
                      <a:pt x="14" y="40"/>
                    </a:lnTo>
                    <a:lnTo>
                      <a:pt x="0" y="9"/>
                    </a:lnTo>
                    <a:lnTo>
                      <a:pt x="2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43">
                <a:extLst>
                  <a:ext uri="{FF2B5EF4-FFF2-40B4-BE49-F238E27FC236}">
                    <a16:creationId xmlns:a16="http://schemas.microsoft.com/office/drawing/2014/main" id="{5D30C8DF-DBA6-411C-BCC5-CD4BB96E7BBE}"/>
                  </a:ext>
                </a:extLst>
              </p:cNvPr>
              <p:cNvSpPr>
                <a:spLocks/>
              </p:cNvSpPr>
              <p:nvPr/>
            </p:nvSpPr>
            <p:spPr bwMode="auto">
              <a:xfrm>
                <a:off x="8432801" y="3786188"/>
                <a:ext cx="61913" cy="55563"/>
              </a:xfrm>
              <a:custGeom>
                <a:avLst/>
                <a:gdLst>
                  <a:gd name="T0" fmla="*/ 0 w 39"/>
                  <a:gd name="T1" fmla="*/ 13 h 35"/>
                  <a:gd name="T2" fmla="*/ 30 w 39"/>
                  <a:gd name="T3" fmla="*/ 0 h 35"/>
                  <a:gd name="T4" fmla="*/ 39 w 39"/>
                  <a:gd name="T5" fmla="*/ 22 h 35"/>
                  <a:gd name="T6" fmla="*/ 10 w 39"/>
                  <a:gd name="T7" fmla="*/ 35 h 35"/>
                  <a:gd name="T8" fmla="*/ 0 w 39"/>
                  <a:gd name="T9" fmla="*/ 13 h 35"/>
                </a:gdLst>
                <a:ahLst/>
                <a:cxnLst>
                  <a:cxn ang="0">
                    <a:pos x="T0" y="T1"/>
                  </a:cxn>
                  <a:cxn ang="0">
                    <a:pos x="T2" y="T3"/>
                  </a:cxn>
                  <a:cxn ang="0">
                    <a:pos x="T4" y="T5"/>
                  </a:cxn>
                  <a:cxn ang="0">
                    <a:pos x="T6" y="T7"/>
                  </a:cxn>
                  <a:cxn ang="0">
                    <a:pos x="T8" y="T9"/>
                  </a:cxn>
                </a:cxnLst>
                <a:rect l="0" t="0" r="r" b="b"/>
                <a:pathLst>
                  <a:path w="39" h="35">
                    <a:moveTo>
                      <a:pt x="0" y="13"/>
                    </a:moveTo>
                    <a:lnTo>
                      <a:pt x="30" y="0"/>
                    </a:lnTo>
                    <a:lnTo>
                      <a:pt x="39" y="22"/>
                    </a:lnTo>
                    <a:lnTo>
                      <a:pt x="10" y="35"/>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44">
                <a:extLst>
                  <a:ext uri="{FF2B5EF4-FFF2-40B4-BE49-F238E27FC236}">
                    <a16:creationId xmlns:a16="http://schemas.microsoft.com/office/drawing/2014/main" id="{D05AC9F7-9669-4D40-AEE9-C0D5EC9C2F44}"/>
                  </a:ext>
                </a:extLst>
              </p:cNvPr>
              <p:cNvSpPr>
                <a:spLocks/>
              </p:cNvSpPr>
              <p:nvPr/>
            </p:nvSpPr>
            <p:spPr bwMode="auto">
              <a:xfrm>
                <a:off x="8262938" y="3394075"/>
                <a:ext cx="65088" cy="57150"/>
              </a:xfrm>
              <a:custGeom>
                <a:avLst/>
                <a:gdLst>
                  <a:gd name="T0" fmla="*/ 0 w 41"/>
                  <a:gd name="T1" fmla="*/ 13 h 36"/>
                  <a:gd name="T2" fmla="*/ 31 w 41"/>
                  <a:gd name="T3" fmla="*/ 0 h 36"/>
                  <a:gd name="T4" fmla="*/ 41 w 41"/>
                  <a:gd name="T5" fmla="*/ 23 h 36"/>
                  <a:gd name="T6" fmla="*/ 11 w 41"/>
                  <a:gd name="T7" fmla="*/ 36 h 36"/>
                  <a:gd name="T8" fmla="*/ 0 w 41"/>
                  <a:gd name="T9" fmla="*/ 13 h 36"/>
                </a:gdLst>
                <a:ahLst/>
                <a:cxnLst>
                  <a:cxn ang="0">
                    <a:pos x="T0" y="T1"/>
                  </a:cxn>
                  <a:cxn ang="0">
                    <a:pos x="T2" y="T3"/>
                  </a:cxn>
                  <a:cxn ang="0">
                    <a:pos x="T4" y="T5"/>
                  </a:cxn>
                  <a:cxn ang="0">
                    <a:pos x="T6" y="T7"/>
                  </a:cxn>
                  <a:cxn ang="0">
                    <a:pos x="T8" y="T9"/>
                  </a:cxn>
                </a:cxnLst>
                <a:rect l="0" t="0" r="r" b="b"/>
                <a:pathLst>
                  <a:path w="41" h="36">
                    <a:moveTo>
                      <a:pt x="0" y="13"/>
                    </a:moveTo>
                    <a:lnTo>
                      <a:pt x="31" y="0"/>
                    </a:lnTo>
                    <a:lnTo>
                      <a:pt x="41" y="23"/>
                    </a:lnTo>
                    <a:lnTo>
                      <a:pt x="11" y="36"/>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5">
                <a:extLst>
                  <a:ext uri="{FF2B5EF4-FFF2-40B4-BE49-F238E27FC236}">
                    <a16:creationId xmlns:a16="http://schemas.microsoft.com/office/drawing/2014/main" id="{97D9CAB5-820B-4171-BD53-7AFF3E9A811E}"/>
                  </a:ext>
                </a:extLst>
              </p:cNvPr>
              <p:cNvSpPr>
                <a:spLocks noEditPoints="1"/>
              </p:cNvSpPr>
              <p:nvPr/>
            </p:nvSpPr>
            <p:spPr bwMode="auto">
              <a:xfrm>
                <a:off x="7996238" y="3767138"/>
                <a:ext cx="236538" cy="233363"/>
              </a:xfrm>
              <a:custGeom>
                <a:avLst/>
                <a:gdLst>
                  <a:gd name="T0" fmla="*/ 619 w 1240"/>
                  <a:gd name="T1" fmla="*/ 308 h 1232"/>
                  <a:gd name="T2" fmla="*/ 836 w 1240"/>
                  <a:gd name="T3" fmla="*/ 397 h 1232"/>
                  <a:gd name="T4" fmla="*/ 927 w 1240"/>
                  <a:gd name="T5" fmla="*/ 612 h 1232"/>
                  <a:gd name="T6" fmla="*/ 841 w 1240"/>
                  <a:gd name="T7" fmla="*/ 831 h 1232"/>
                  <a:gd name="T8" fmla="*/ 624 w 1240"/>
                  <a:gd name="T9" fmla="*/ 924 h 1232"/>
                  <a:gd name="T10" fmla="*/ 619 w 1240"/>
                  <a:gd name="T11" fmla="*/ 924 h 1232"/>
                  <a:gd name="T12" fmla="*/ 403 w 1240"/>
                  <a:gd name="T13" fmla="*/ 835 h 1232"/>
                  <a:gd name="T14" fmla="*/ 311 w 1240"/>
                  <a:gd name="T15" fmla="*/ 621 h 1232"/>
                  <a:gd name="T16" fmla="*/ 400 w 1240"/>
                  <a:gd name="T17" fmla="*/ 402 h 1232"/>
                  <a:gd name="T18" fmla="*/ 617 w 1240"/>
                  <a:gd name="T19" fmla="*/ 308 h 1232"/>
                  <a:gd name="T20" fmla="*/ 619 w 1240"/>
                  <a:gd name="T21" fmla="*/ 308 h 1232"/>
                  <a:gd name="T22" fmla="*/ 619 w 1240"/>
                  <a:gd name="T23" fmla="*/ 308 h 1232"/>
                  <a:gd name="T24" fmla="*/ 619 w 1240"/>
                  <a:gd name="T25" fmla="*/ 308 h 1232"/>
                  <a:gd name="T26" fmla="*/ 619 w 1240"/>
                  <a:gd name="T27" fmla="*/ 0 h 1232"/>
                  <a:gd name="T28" fmla="*/ 612 w 1240"/>
                  <a:gd name="T29" fmla="*/ 0 h 1232"/>
                  <a:gd name="T30" fmla="*/ 3 w 1240"/>
                  <a:gd name="T31" fmla="*/ 624 h 1232"/>
                  <a:gd name="T32" fmla="*/ 619 w 1240"/>
                  <a:gd name="T33" fmla="*/ 1232 h 1232"/>
                  <a:gd name="T34" fmla="*/ 629 w 1240"/>
                  <a:gd name="T35" fmla="*/ 1232 h 1232"/>
                  <a:gd name="T36" fmla="*/ 1236 w 1240"/>
                  <a:gd name="T37" fmla="*/ 609 h 1232"/>
                  <a:gd name="T38" fmla="*/ 619 w 1240"/>
                  <a:gd name="T39" fmla="*/ 0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0" h="1232">
                    <a:moveTo>
                      <a:pt x="619" y="308"/>
                    </a:moveTo>
                    <a:cubicBezTo>
                      <a:pt x="701" y="308"/>
                      <a:pt x="778" y="340"/>
                      <a:pt x="836" y="397"/>
                    </a:cubicBezTo>
                    <a:cubicBezTo>
                      <a:pt x="894" y="455"/>
                      <a:pt x="927" y="532"/>
                      <a:pt x="927" y="612"/>
                    </a:cubicBezTo>
                    <a:cubicBezTo>
                      <a:pt x="930" y="696"/>
                      <a:pt x="899" y="773"/>
                      <a:pt x="841" y="831"/>
                    </a:cubicBezTo>
                    <a:cubicBezTo>
                      <a:pt x="783" y="891"/>
                      <a:pt x="706" y="924"/>
                      <a:pt x="624" y="924"/>
                    </a:cubicBezTo>
                    <a:cubicBezTo>
                      <a:pt x="622" y="924"/>
                      <a:pt x="622" y="924"/>
                      <a:pt x="619" y="924"/>
                    </a:cubicBezTo>
                    <a:cubicBezTo>
                      <a:pt x="537" y="924"/>
                      <a:pt x="463" y="893"/>
                      <a:pt x="403" y="835"/>
                    </a:cubicBezTo>
                    <a:cubicBezTo>
                      <a:pt x="345" y="778"/>
                      <a:pt x="313" y="703"/>
                      <a:pt x="311" y="621"/>
                    </a:cubicBezTo>
                    <a:cubicBezTo>
                      <a:pt x="311" y="539"/>
                      <a:pt x="342" y="460"/>
                      <a:pt x="400" y="402"/>
                    </a:cubicBezTo>
                    <a:cubicBezTo>
                      <a:pt x="458" y="342"/>
                      <a:pt x="535" y="311"/>
                      <a:pt x="617" y="308"/>
                    </a:cubicBezTo>
                    <a:cubicBezTo>
                      <a:pt x="617" y="308"/>
                      <a:pt x="619" y="308"/>
                      <a:pt x="619" y="308"/>
                    </a:cubicBezTo>
                    <a:cubicBezTo>
                      <a:pt x="619" y="308"/>
                      <a:pt x="619" y="308"/>
                      <a:pt x="619" y="308"/>
                    </a:cubicBezTo>
                    <a:cubicBezTo>
                      <a:pt x="619" y="308"/>
                      <a:pt x="619" y="308"/>
                      <a:pt x="619" y="308"/>
                    </a:cubicBezTo>
                    <a:moveTo>
                      <a:pt x="619" y="0"/>
                    </a:moveTo>
                    <a:cubicBezTo>
                      <a:pt x="617" y="0"/>
                      <a:pt x="614" y="0"/>
                      <a:pt x="612" y="0"/>
                    </a:cubicBezTo>
                    <a:cubicBezTo>
                      <a:pt x="273" y="5"/>
                      <a:pt x="0" y="284"/>
                      <a:pt x="3" y="624"/>
                    </a:cubicBezTo>
                    <a:cubicBezTo>
                      <a:pt x="8" y="963"/>
                      <a:pt x="282" y="1232"/>
                      <a:pt x="619" y="1232"/>
                    </a:cubicBezTo>
                    <a:cubicBezTo>
                      <a:pt x="622" y="1232"/>
                      <a:pt x="626" y="1232"/>
                      <a:pt x="629" y="1232"/>
                    </a:cubicBezTo>
                    <a:cubicBezTo>
                      <a:pt x="968" y="1228"/>
                      <a:pt x="1240" y="949"/>
                      <a:pt x="1236" y="609"/>
                    </a:cubicBezTo>
                    <a:cubicBezTo>
                      <a:pt x="1233" y="272"/>
                      <a:pt x="956" y="0"/>
                      <a:pt x="61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46">
                <a:extLst>
                  <a:ext uri="{FF2B5EF4-FFF2-40B4-BE49-F238E27FC236}">
                    <a16:creationId xmlns:a16="http://schemas.microsoft.com/office/drawing/2014/main" id="{F5EC1908-51F8-4E6D-968F-5E9B3508A3F4}"/>
                  </a:ext>
                </a:extLst>
              </p:cNvPr>
              <p:cNvSpPr>
                <a:spLocks/>
              </p:cNvSpPr>
              <p:nvPr/>
            </p:nvSpPr>
            <p:spPr bwMode="auto">
              <a:xfrm>
                <a:off x="8099426" y="3746500"/>
                <a:ext cx="28575" cy="23813"/>
              </a:xfrm>
              <a:custGeom>
                <a:avLst/>
                <a:gdLst>
                  <a:gd name="T0" fmla="*/ 18 w 18"/>
                  <a:gd name="T1" fmla="*/ 14 h 15"/>
                  <a:gd name="T2" fmla="*/ 0 w 18"/>
                  <a:gd name="T3" fmla="*/ 15 h 15"/>
                  <a:gd name="T4" fmla="*/ 0 w 18"/>
                  <a:gd name="T5" fmla="*/ 0 h 15"/>
                  <a:gd name="T6" fmla="*/ 18 w 18"/>
                  <a:gd name="T7" fmla="*/ 0 h 15"/>
                  <a:gd name="T8" fmla="*/ 18 w 18"/>
                  <a:gd name="T9" fmla="*/ 14 h 15"/>
                </a:gdLst>
                <a:ahLst/>
                <a:cxnLst>
                  <a:cxn ang="0">
                    <a:pos x="T0" y="T1"/>
                  </a:cxn>
                  <a:cxn ang="0">
                    <a:pos x="T2" y="T3"/>
                  </a:cxn>
                  <a:cxn ang="0">
                    <a:pos x="T4" y="T5"/>
                  </a:cxn>
                  <a:cxn ang="0">
                    <a:pos x="T6" y="T7"/>
                  </a:cxn>
                  <a:cxn ang="0">
                    <a:pos x="T8" y="T9"/>
                  </a:cxn>
                </a:cxnLst>
                <a:rect l="0" t="0" r="r" b="b"/>
                <a:pathLst>
                  <a:path w="18" h="15">
                    <a:moveTo>
                      <a:pt x="18" y="14"/>
                    </a:moveTo>
                    <a:lnTo>
                      <a:pt x="0" y="15"/>
                    </a:lnTo>
                    <a:lnTo>
                      <a:pt x="0" y="0"/>
                    </a:lnTo>
                    <a:lnTo>
                      <a:pt x="18" y="0"/>
                    </a:lnTo>
                    <a:lnTo>
                      <a:pt x="18"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47">
                <a:extLst>
                  <a:ext uri="{FF2B5EF4-FFF2-40B4-BE49-F238E27FC236}">
                    <a16:creationId xmlns:a16="http://schemas.microsoft.com/office/drawing/2014/main" id="{613F0230-E94C-4A59-95D7-2F88AC027523}"/>
                  </a:ext>
                </a:extLst>
              </p:cNvPr>
              <p:cNvSpPr>
                <a:spLocks noChangeArrowheads="1"/>
              </p:cNvSpPr>
              <p:nvPr/>
            </p:nvSpPr>
            <p:spPr bwMode="auto">
              <a:xfrm>
                <a:off x="8104188" y="3995738"/>
                <a:ext cx="30163" cy="2381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48">
                <a:extLst>
                  <a:ext uri="{FF2B5EF4-FFF2-40B4-BE49-F238E27FC236}">
                    <a16:creationId xmlns:a16="http://schemas.microsoft.com/office/drawing/2014/main" id="{1680244C-6918-4954-9589-2FCF1DF64242}"/>
                  </a:ext>
                </a:extLst>
              </p:cNvPr>
              <p:cNvSpPr>
                <a:spLocks/>
              </p:cNvSpPr>
              <p:nvPr/>
            </p:nvSpPr>
            <p:spPr bwMode="auto">
              <a:xfrm>
                <a:off x="8226426" y="3868738"/>
                <a:ext cx="28575" cy="28575"/>
              </a:xfrm>
              <a:custGeom>
                <a:avLst/>
                <a:gdLst>
                  <a:gd name="T0" fmla="*/ 16 w 18"/>
                  <a:gd name="T1" fmla="*/ 0 h 18"/>
                  <a:gd name="T2" fmla="*/ 18 w 18"/>
                  <a:gd name="T3" fmla="*/ 18 h 18"/>
                  <a:gd name="T4" fmla="*/ 0 w 18"/>
                  <a:gd name="T5" fmla="*/ 18 h 18"/>
                  <a:gd name="T6" fmla="*/ 0 w 18"/>
                  <a:gd name="T7" fmla="*/ 0 h 18"/>
                  <a:gd name="T8" fmla="*/ 16 w 18"/>
                  <a:gd name="T9" fmla="*/ 0 h 18"/>
                </a:gdLst>
                <a:ahLst/>
                <a:cxnLst>
                  <a:cxn ang="0">
                    <a:pos x="T0" y="T1"/>
                  </a:cxn>
                  <a:cxn ang="0">
                    <a:pos x="T2" y="T3"/>
                  </a:cxn>
                  <a:cxn ang="0">
                    <a:pos x="T4" y="T5"/>
                  </a:cxn>
                  <a:cxn ang="0">
                    <a:pos x="T6" y="T7"/>
                  </a:cxn>
                  <a:cxn ang="0">
                    <a:pos x="T8" y="T9"/>
                  </a:cxn>
                </a:cxnLst>
                <a:rect l="0" t="0" r="r" b="b"/>
                <a:pathLst>
                  <a:path w="18" h="18">
                    <a:moveTo>
                      <a:pt x="16" y="0"/>
                    </a:moveTo>
                    <a:lnTo>
                      <a:pt x="18" y="18"/>
                    </a:lnTo>
                    <a:lnTo>
                      <a:pt x="0" y="18"/>
                    </a:lnTo>
                    <a:lnTo>
                      <a:pt x="0" y="0"/>
                    </a:lnTo>
                    <a:lnTo>
                      <a:pt x="16"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9">
                <a:extLst>
                  <a:ext uri="{FF2B5EF4-FFF2-40B4-BE49-F238E27FC236}">
                    <a16:creationId xmlns:a16="http://schemas.microsoft.com/office/drawing/2014/main" id="{DF2D1173-B057-409A-97B9-E0DEE413EA8D}"/>
                  </a:ext>
                </a:extLst>
              </p:cNvPr>
              <p:cNvSpPr>
                <a:spLocks noChangeArrowheads="1"/>
              </p:cNvSpPr>
              <p:nvPr/>
            </p:nvSpPr>
            <p:spPr bwMode="auto">
              <a:xfrm>
                <a:off x="7978776" y="3868738"/>
                <a:ext cx="23813" cy="285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50">
                <a:extLst>
                  <a:ext uri="{FF2B5EF4-FFF2-40B4-BE49-F238E27FC236}">
                    <a16:creationId xmlns:a16="http://schemas.microsoft.com/office/drawing/2014/main" id="{5DEE3ABC-13AE-4BDB-8F99-76535ED0B287}"/>
                  </a:ext>
                </a:extLst>
              </p:cNvPr>
              <p:cNvSpPr>
                <a:spLocks/>
              </p:cNvSpPr>
              <p:nvPr/>
            </p:nvSpPr>
            <p:spPr bwMode="auto">
              <a:xfrm>
                <a:off x="8008938" y="3954463"/>
                <a:ext cx="38100" cy="34925"/>
              </a:xfrm>
              <a:custGeom>
                <a:avLst/>
                <a:gdLst>
                  <a:gd name="T0" fmla="*/ 10 w 24"/>
                  <a:gd name="T1" fmla="*/ 0 h 22"/>
                  <a:gd name="T2" fmla="*/ 24 w 24"/>
                  <a:gd name="T3" fmla="*/ 12 h 22"/>
                  <a:gd name="T4" fmla="*/ 14 w 24"/>
                  <a:gd name="T5" fmla="*/ 22 h 22"/>
                  <a:gd name="T6" fmla="*/ 0 w 24"/>
                  <a:gd name="T7" fmla="*/ 9 h 22"/>
                  <a:gd name="T8" fmla="*/ 10 w 24"/>
                  <a:gd name="T9" fmla="*/ 0 h 22"/>
                </a:gdLst>
                <a:ahLst/>
                <a:cxnLst>
                  <a:cxn ang="0">
                    <a:pos x="T0" y="T1"/>
                  </a:cxn>
                  <a:cxn ang="0">
                    <a:pos x="T2" y="T3"/>
                  </a:cxn>
                  <a:cxn ang="0">
                    <a:pos x="T4" y="T5"/>
                  </a:cxn>
                  <a:cxn ang="0">
                    <a:pos x="T6" y="T7"/>
                  </a:cxn>
                  <a:cxn ang="0">
                    <a:pos x="T8" y="T9"/>
                  </a:cxn>
                </a:cxnLst>
                <a:rect l="0" t="0" r="r" b="b"/>
                <a:pathLst>
                  <a:path w="24" h="22">
                    <a:moveTo>
                      <a:pt x="10" y="0"/>
                    </a:moveTo>
                    <a:lnTo>
                      <a:pt x="24" y="12"/>
                    </a:lnTo>
                    <a:lnTo>
                      <a:pt x="14" y="22"/>
                    </a:lnTo>
                    <a:lnTo>
                      <a:pt x="0" y="9"/>
                    </a:lnTo>
                    <a:lnTo>
                      <a:pt x="1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51">
                <a:extLst>
                  <a:ext uri="{FF2B5EF4-FFF2-40B4-BE49-F238E27FC236}">
                    <a16:creationId xmlns:a16="http://schemas.microsoft.com/office/drawing/2014/main" id="{A5675C3F-D98A-45E8-808A-558734412906}"/>
                  </a:ext>
                </a:extLst>
              </p:cNvPr>
              <p:cNvSpPr>
                <a:spLocks/>
              </p:cNvSpPr>
              <p:nvPr/>
            </p:nvSpPr>
            <p:spPr bwMode="auto">
              <a:xfrm>
                <a:off x="8186738" y="3776663"/>
                <a:ext cx="34925" cy="34925"/>
              </a:xfrm>
              <a:custGeom>
                <a:avLst/>
                <a:gdLst>
                  <a:gd name="T0" fmla="*/ 9 w 22"/>
                  <a:gd name="T1" fmla="*/ 0 h 22"/>
                  <a:gd name="T2" fmla="*/ 22 w 22"/>
                  <a:gd name="T3" fmla="*/ 13 h 22"/>
                  <a:gd name="T4" fmla="*/ 13 w 22"/>
                  <a:gd name="T5" fmla="*/ 22 h 22"/>
                  <a:gd name="T6" fmla="*/ 0 w 22"/>
                  <a:gd name="T7" fmla="*/ 10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22" y="13"/>
                    </a:lnTo>
                    <a:lnTo>
                      <a:pt x="13" y="22"/>
                    </a:lnTo>
                    <a:lnTo>
                      <a:pt x="0" y="10"/>
                    </a:lnTo>
                    <a:lnTo>
                      <a:pt x="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52">
                <a:extLst>
                  <a:ext uri="{FF2B5EF4-FFF2-40B4-BE49-F238E27FC236}">
                    <a16:creationId xmlns:a16="http://schemas.microsoft.com/office/drawing/2014/main" id="{C36E28DA-B5AF-4438-891B-7CA437141630}"/>
                  </a:ext>
                </a:extLst>
              </p:cNvPr>
              <p:cNvSpPr>
                <a:spLocks/>
              </p:cNvSpPr>
              <p:nvPr/>
            </p:nvSpPr>
            <p:spPr bwMode="auto">
              <a:xfrm>
                <a:off x="8186738" y="3951288"/>
                <a:ext cx="38100" cy="36513"/>
              </a:xfrm>
              <a:custGeom>
                <a:avLst/>
                <a:gdLst>
                  <a:gd name="T0" fmla="*/ 0 w 24"/>
                  <a:gd name="T1" fmla="*/ 13 h 23"/>
                  <a:gd name="T2" fmla="*/ 14 w 24"/>
                  <a:gd name="T3" fmla="*/ 0 h 23"/>
                  <a:gd name="T4" fmla="*/ 24 w 24"/>
                  <a:gd name="T5" fmla="*/ 10 h 23"/>
                  <a:gd name="T6" fmla="*/ 11 w 24"/>
                  <a:gd name="T7" fmla="*/ 23 h 23"/>
                  <a:gd name="T8" fmla="*/ 0 w 24"/>
                  <a:gd name="T9" fmla="*/ 13 h 23"/>
                </a:gdLst>
                <a:ahLst/>
                <a:cxnLst>
                  <a:cxn ang="0">
                    <a:pos x="T0" y="T1"/>
                  </a:cxn>
                  <a:cxn ang="0">
                    <a:pos x="T2" y="T3"/>
                  </a:cxn>
                  <a:cxn ang="0">
                    <a:pos x="T4" y="T5"/>
                  </a:cxn>
                  <a:cxn ang="0">
                    <a:pos x="T6" y="T7"/>
                  </a:cxn>
                  <a:cxn ang="0">
                    <a:pos x="T8" y="T9"/>
                  </a:cxn>
                </a:cxnLst>
                <a:rect l="0" t="0" r="r" b="b"/>
                <a:pathLst>
                  <a:path w="24" h="23">
                    <a:moveTo>
                      <a:pt x="0" y="13"/>
                    </a:moveTo>
                    <a:lnTo>
                      <a:pt x="14" y="0"/>
                    </a:lnTo>
                    <a:lnTo>
                      <a:pt x="24" y="10"/>
                    </a:lnTo>
                    <a:lnTo>
                      <a:pt x="11" y="23"/>
                    </a:lnTo>
                    <a:lnTo>
                      <a:pt x="0" y="1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53">
                <a:extLst>
                  <a:ext uri="{FF2B5EF4-FFF2-40B4-BE49-F238E27FC236}">
                    <a16:creationId xmlns:a16="http://schemas.microsoft.com/office/drawing/2014/main" id="{59734B7A-2950-41BF-BADE-5344D6AD6D28}"/>
                  </a:ext>
                </a:extLst>
              </p:cNvPr>
              <p:cNvSpPr>
                <a:spLocks/>
              </p:cNvSpPr>
              <p:nvPr/>
            </p:nvSpPr>
            <p:spPr bwMode="auto">
              <a:xfrm>
                <a:off x="8005763" y="3778250"/>
                <a:ext cx="39688" cy="36513"/>
              </a:xfrm>
              <a:custGeom>
                <a:avLst/>
                <a:gdLst>
                  <a:gd name="T0" fmla="*/ 0 w 25"/>
                  <a:gd name="T1" fmla="*/ 14 h 23"/>
                  <a:gd name="T2" fmla="*/ 15 w 25"/>
                  <a:gd name="T3" fmla="*/ 0 h 23"/>
                  <a:gd name="T4" fmla="*/ 25 w 25"/>
                  <a:gd name="T5" fmla="*/ 11 h 23"/>
                  <a:gd name="T6" fmla="*/ 11 w 25"/>
                  <a:gd name="T7" fmla="*/ 23 h 23"/>
                  <a:gd name="T8" fmla="*/ 0 w 25"/>
                  <a:gd name="T9" fmla="*/ 14 h 23"/>
                </a:gdLst>
                <a:ahLst/>
                <a:cxnLst>
                  <a:cxn ang="0">
                    <a:pos x="T0" y="T1"/>
                  </a:cxn>
                  <a:cxn ang="0">
                    <a:pos x="T2" y="T3"/>
                  </a:cxn>
                  <a:cxn ang="0">
                    <a:pos x="T4" y="T5"/>
                  </a:cxn>
                  <a:cxn ang="0">
                    <a:pos x="T6" y="T7"/>
                  </a:cxn>
                  <a:cxn ang="0">
                    <a:pos x="T8" y="T9"/>
                  </a:cxn>
                </a:cxnLst>
                <a:rect l="0" t="0" r="r" b="b"/>
                <a:pathLst>
                  <a:path w="25" h="23">
                    <a:moveTo>
                      <a:pt x="0" y="14"/>
                    </a:moveTo>
                    <a:lnTo>
                      <a:pt x="15" y="0"/>
                    </a:lnTo>
                    <a:lnTo>
                      <a:pt x="25" y="11"/>
                    </a:lnTo>
                    <a:lnTo>
                      <a:pt x="11" y="23"/>
                    </a:lnTo>
                    <a:lnTo>
                      <a:pt x="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54">
                <a:extLst>
                  <a:ext uri="{FF2B5EF4-FFF2-40B4-BE49-F238E27FC236}">
                    <a16:creationId xmlns:a16="http://schemas.microsoft.com/office/drawing/2014/main" id="{1A37B55F-1BB9-4D70-B470-21530E7FB759}"/>
                  </a:ext>
                </a:extLst>
              </p:cNvPr>
              <p:cNvSpPr>
                <a:spLocks noEditPoints="1"/>
              </p:cNvSpPr>
              <p:nvPr/>
            </p:nvSpPr>
            <p:spPr bwMode="auto">
              <a:xfrm>
                <a:off x="8318501" y="3500438"/>
                <a:ext cx="122238" cy="234950"/>
              </a:xfrm>
              <a:custGeom>
                <a:avLst/>
                <a:gdLst>
                  <a:gd name="T0" fmla="*/ 640 w 640"/>
                  <a:gd name="T1" fmla="*/ 830 h 1240"/>
                  <a:gd name="T2" fmla="*/ 571 w 640"/>
                  <a:gd name="T3" fmla="*/ 1008 h 1240"/>
                  <a:gd name="T4" fmla="*/ 371 w 640"/>
                  <a:gd name="T5" fmla="*/ 1091 h 1240"/>
                  <a:gd name="T6" fmla="*/ 371 w 640"/>
                  <a:gd name="T7" fmla="*/ 1238 h 1240"/>
                  <a:gd name="T8" fmla="*/ 270 w 640"/>
                  <a:gd name="T9" fmla="*/ 1240 h 1240"/>
                  <a:gd name="T10" fmla="*/ 270 w 640"/>
                  <a:gd name="T11" fmla="*/ 1098 h 1240"/>
                  <a:gd name="T12" fmla="*/ 17 w 640"/>
                  <a:gd name="T13" fmla="*/ 1035 h 1240"/>
                  <a:gd name="T14" fmla="*/ 17 w 640"/>
                  <a:gd name="T15" fmla="*/ 846 h 1240"/>
                  <a:gd name="T16" fmla="*/ 132 w 640"/>
                  <a:gd name="T17" fmla="*/ 904 h 1240"/>
                  <a:gd name="T18" fmla="*/ 270 w 640"/>
                  <a:gd name="T19" fmla="*/ 938 h 1240"/>
                  <a:gd name="T20" fmla="*/ 270 w 640"/>
                  <a:gd name="T21" fmla="*/ 692 h 1240"/>
                  <a:gd name="T22" fmla="*/ 60 w 640"/>
                  <a:gd name="T23" fmla="*/ 571 h 1240"/>
                  <a:gd name="T24" fmla="*/ 0 w 640"/>
                  <a:gd name="T25" fmla="*/ 397 h 1240"/>
                  <a:gd name="T26" fmla="*/ 74 w 640"/>
                  <a:gd name="T27" fmla="*/ 216 h 1240"/>
                  <a:gd name="T28" fmla="*/ 270 w 640"/>
                  <a:gd name="T29" fmla="*/ 129 h 1240"/>
                  <a:gd name="T30" fmla="*/ 270 w 640"/>
                  <a:gd name="T31" fmla="*/ 3 h 1240"/>
                  <a:gd name="T32" fmla="*/ 371 w 640"/>
                  <a:gd name="T33" fmla="*/ 0 h 1240"/>
                  <a:gd name="T34" fmla="*/ 371 w 640"/>
                  <a:gd name="T35" fmla="*/ 124 h 1240"/>
                  <a:gd name="T36" fmla="*/ 578 w 640"/>
                  <a:gd name="T37" fmla="*/ 172 h 1240"/>
                  <a:gd name="T38" fmla="*/ 578 w 640"/>
                  <a:gd name="T39" fmla="*/ 356 h 1240"/>
                  <a:gd name="T40" fmla="*/ 371 w 640"/>
                  <a:gd name="T41" fmla="*/ 283 h 1240"/>
                  <a:gd name="T42" fmla="*/ 371 w 640"/>
                  <a:gd name="T43" fmla="*/ 539 h 1240"/>
                  <a:gd name="T44" fmla="*/ 578 w 640"/>
                  <a:gd name="T45" fmla="*/ 663 h 1240"/>
                  <a:gd name="T46" fmla="*/ 640 w 640"/>
                  <a:gd name="T47" fmla="*/ 830 h 1240"/>
                  <a:gd name="T48" fmla="*/ 270 w 640"/>
                  <a:gd name="T49" fmla="*/ 501 h 1240"/>
                  <a:gd name="T50" fmla="*/ 270 w 640"/>
                  <a:gd name="T51" fmla="*/ 288 h 1240"/>
                  <a:gd name="T52" fmla="*/ 177 w 640"/>
                  <a:gd name="T53" fmla="*/ 385 h 1240"/>
                  <a:gd name="T54" fmla="*/ 270 w 640"/>
                  <a:gd name="T55" fmla="*/ 501 h 1240"/>
                  <a:gd name="T56" fmla="*/ 464 w 640"/>
                  <a:gd name="T57" fmla="*/ 837 h 1240"/>
                  <a:gd name="T58" fmla="*/ 371 w 640"/>
                  <a:gd name="T59" fmla="*/ 728 h 1240"/>
                  <a:gd name="T60" fmla="*/ 371 w 640"/>
                  <a:gd name="T61" fmla="*/ 931 h 1240"/>
                  <a:gd name="T62" fmla="*/ 464 w 640"/>
                  <a:gd name="T63" fmla="*/ 837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0" h="1240">
                    <a:moveTo>
                      <a:pt x="640" y="830"/>
                    </a:moveTo>
                    <a:cubicBezTo>
                      <a:pt x="640" y="902"/>
                      <a:pt x="617" y="962"/>
                      <a:pt x="571" y="1008"/>
                    </a:cubicBezTo>
                    <a:cubicBezTo>
                      <a:pt x="523" y="1054"/>
                      <a:pt x="459" y="1081"/>
                      <a:pt x="371" y="1091"/>
                    </a:cubicBezTo>
                    <a:cubicBezTo>
                      <a:pt x="371" y="1238"/>
                      <a:pt x="371" y="1238"/>
                      <a:pt x="371" y="1238"/>
                    </a:cubicBezTo>
                    <a:cubicBezTo>
                      <a:pt x="270" y="1240"/>
                      <a:pt x="270" y="1240"/>
                      <a:pt x="270" y="1240"/>
                    </a:cubicBezTo>
                    <a:cubicBezTo>
                      <a:pt x="270" y="1098"/>
                      <a:pt x="270" y="1098"/>
                      <a:pt x="270" y="1098"/>
                    </a:cubicBezTo>
                    <a:cubicBezTo>
                      <a:pt x="177" y="1095"/>
                      <a:pt x="94" y="1076"/>
                      <a:pt x="17" y="1035"/>
                    </a:cubicBezTo>
                    <a:cubicBezTo>
                      <a:pt x="17" y="846"/>
                      <a:pt x="17" y="846"/>
                      <a:pt x="17" y="846"/>
                    </a:cubicBezTo>
                    <a:cubicBezTo>
                      <a:pt x="41" y="868"/>
                      <a:pt x="79" y="888"/>
                      <a:pt x="132" y="904"/>
                    </a:cubicBezTo>
                    <a:cubicBezTo>
                      <a:pt x="184" y="924"/>
                      <a:pt x="232" y="933"/>
                      <a:pt x="270" y="938"/>
                    </a:cubicBezTo>
                    <a:cubicBezTo>
                      <a:pt x="270" y="692"/>
                      <a:pt x="270" y="692"/>
                      <a:pt x="270" y="692"/>
                    </a:cubicBezTo>
                    <a:cubicBezTo>
                      <a:pt x="172" y="656"/>
                      <a:pt x="101" y="614"/>
                      <a:pt x="60" y="571"/>
                    </a:cubicBezTo>
                    <a:cubicBezTo>
                      <a:pt x="20" y="525"/>
                      <a:pt x="0" y="469"/>
                      <a:pt x="0" y="397"/>
                    </a:cubicBezTo>
                    <a:cubicBezTo>
                      <a:pt x="0" y="324"/>
                      <a:pt x="24" y="264"/>
                      <a:pt x="74" y="216"/>
                    </a:cubicBezTo>
                    <a:cubicBezTo>
                      <a:pt x="125" y="165"/>
                      <a:pt x="189" y="138"/>
                      <a:pt x="270" y="129"/>
                    </a:cubicBezTo>
                    <a:cubicBezTo>
                      <a:pt x="270" y="3"/>
                      <a:pt x="270" y="3"/>
                      <a:pt x="270" y="3"/>
                    </a:cubicBezTo>
                    <a:cubicBezTo>
                      <a:pt x="371" y="0"/>
                      <a:pt x="371" y="0"/>
                      <a:pt x="371" y="0"/>
                    </a:cubicBezTo>
                    <a:cubicBezTo>
                      <a:pt x="371" y="124"/>
                      <a:pt x="371" y="124"/>
                      <a:pt x="371" y="124"/>
                    </a:cubicBezTo>
                    <a:cubicBezTo>
                      <a:pt x="466" y="129"/>
                      <a:pt x="531" y="145"/>
                      <a:pt x="578" y="172"/>
                    </a:cubicBezTo>
                    <a:cubicBezTo>
                      <a:pt x="578" y="356"/>
                      <a:pt x="578" y="356"/>
                      <a:pt x="578" y="356"/>
                    </a:cubicBezTo>
                    <a:cubicBezTo>
                      <a:pt x="516" y="317"/>
                      <a:pt x="449" y="291"/>
                      <a:pt x="371" y="283"/>
                    </a:cubicBezTo>
                    <a:cubicBezTo>
                      <a:pt x="371" y="539"/>
                      <a:pt x="371" y="539"/>
                      <a:pt x="371" y="539"/>
                    </a:cubicBezTo>
                    <a:cubicBezTo>
                      <a:pt x="469" y="573"/>
                      <a:pt x="535" y="617"/>
                      <a:pt x="578" y="663"/>
                    </a:cubicBezTo>
                    <a:cubicBezTo>
                      <a:pt x="619" y="706"/>
                      <a:pt x="640" y="762"/>
                      <a:pt x="640" y="830"/>
                    </a:cubicBezTo>
                    <a:close/>
                    <a:moveTo>
                      <a:pt x="270" y="501"/>
                    </a:moveTo>
                    <a:cubicBezTo>
                      <a:pt x="270" y="288"/>
                      <a:pt x="270" y="288"/>
                      <a:pt x="270" y="288"/>
                    </a:cubicBezTo>
                    <a:cubicBezTo>
                      <a:pt x="208" y="298"/>
                      <a:pt x="177" y="332"/>
                      <a:pt x="177" y="385"/>
                    </a:cubicBezTo>
                    <a:cubicBezTo>
                      <a:pt x="177" y="433"/>
                      <a:pt x="208" y="472"/>
                      <a:pt x="270" y="501"/>
                    </a:cubicBezTo>
                    <a:close/>
                    <a:moveTo>
                      <a:pt x="464" y="837"/>
                    </a:moveTo>
                    <a:cubicBezTo>
                      <a:pt x="464" y="793"/>
                      <a:pt x="435" y="757"/>
                      <a:pt x="371" y="728"/>
                    </a:cubicBezTo>
                    <a:cubicBezTo>
                      <a:pt x="371" y="931"/>
                      <a:pt x="371" y="931"/>
                      <a:pt x="371" y="931"/>
                    </a:cubicBezTo>
                    <a:cubicBezTo>
                      <a:pt x="435" y="921"/>
                      <a:pt x="464" y="892"/>
                      <a:pt x="464" y="83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 name="Group 10" descr="Icon">
              <a:extLst>
                <a:ext uri="{FF2B5EF4-FFF2-40B4-BE49-F238E27FC236}">
                  <a16:creationId xmlns:a16="http://schemas.microsoft.com/office/drawing/2014/main" id="{9A4104B5-250E-4126-B924-A8E3FD1C89F6}"/>
                </a:ext>
              </a:extLst>
            </p:cNvPr>
            <p:cNvGrpSpPr/>
            <p:nvPr/>
          </p:nvGrpSpPr>
          <p:grpSpPr>
            <a:xfrm>
              <a:off x="5827179" y="5473840"/>
              <a:ext cx="389780" cy="380835"/>
              <a:chOff x="5862638" y="5260975"/>
              <a:chExt cx="484188" cy="473076"/>
            </a:xfrm>
          </p:grpSpPr>
          <p:sp>
            <p:nvSpPr>
              <p:cNvPr id="79" name="Freeform 55">
                <a:extLst>
                  <a:ext uri="{FF2B5EF4-FFF2-40B4-BE49-F238E27FC236}">
                    <a16:creationId xmlns:a16="http://schemas.microsoft.com/office/drawing/2014/main" id="{052C6704-BFED-4697-AC9F-AE4FD8342F2F}"/>
                  </a:ext>
                </a:extLst>
              </p:cNvPr>
              <p:cNvSpPr>
                <a:spLocks/>
              </p:cNvSpPr>
              <p:nvPr/>
            </p:nvSpPr>
            <p:spPr bwMode="auto">
              <a:xfrm>
                <a:off x="5907088" y="5260975"/>
                <a:ext cx="204788" cy="139700"/>
              </a:xfrm>
              <a:custGeom>
                <a:avLst/>
                <a:gdLst>
                  <a:gd name="T0" fmla="*/ 1071 w 1074"/>
                  <a:gd name="T1" fmla="*/ 232 h 731"/>
                  <a:gd name="T2" fmla="*/ 1074 w 1074"/>
                  <a:gd name="T3" fmla="*/ 232 h 731"/>
                  <a:gd name="T4" fmla="*/ 1074 w 1074"/>
                  <a:gd name="T5" fmla="*/ 0 h 731"/>
                  <a:gd name="T6" fmla="*/ 0 w 1074"/>
                  <a:gd name="T7" fmla="*/ 618 h 731"/>
                  <a:gd name="T8" fmla="*/ 199 w 1074"/>
                  <a:gd name="T9" fmla="*/ 731 h 731"/>
                  <a:gd name="T10" fmla="*/ 1071 w 1074"/>
                  <a:gd name="T11" fmla="*/ 232 h 731"/>
                </a:gdLst>
                <a:ahLst/>
                <a:cxnLst>
                  <a:cxn ang="0">
                    <a:pos x="T0" y="T1"/>
                  </a:cxn>
                  <a:cxn ang="0">
                    <a:pos x="T2" y="T3"/>
                  </a:cxn>
                  <a:cxn ang="0">
                    <a:pos x="T4" y="T5"/>
                  </a:cxn>
                  <a:cxn ang="0">
                    <a:pos x="T6" y="T7"/>
                  </a:cxn>
                  <a:cxn ang="0">
                    <a:pos x="T8" y="T9"/>
                  </a:cxn>
                  <a:cxn ang="0">
                    <a:pos x="T10" y="T11"/>
                  </a:cxn>
                </a:cxnLst>
                <a:rect l="0" t="0" r="r" b="b"/>
                <a:pathLst>
                  <a:path w="1074" h="731">
                    <a:moveTo>
                      <a:pt x="1071" y="232"/>
                    </a:moveTo>
                    <a:cubicBezTo>
                      <a:pt x="1072" y="232"/>
                      <a:pt x="1073" y="232"/>
                      <a:pt x="1074" y="232"/>
                    </a:cubicBezTo>
                    <a:lnTo>
                      <a:pt x="1074" y="0"/>
                    </a:lnTo>
                    <a:cubicBezTo>
                      <a:pt x="618" y="0"/>
                      <a:pt x="228" y="224"/>
                      <a:pt x="0" y="618"/>
                    </a:cubicBezTo>
                    <a:lnTo>
                      <a:pt x="199" y="731"/>
                    </a:lnTo>
                    <a:cubicBezTo>
                      <a:pt x="373" y="433"/>
                      <a:pt x="699" y="232"/>
                      <a:pt x="1071" y="23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56">
                <a:extLst>
                  <a:ext uri="{FF2B5EF4-FFF2-40B4-BE49-F238E27FC236}">
                    <a16:creationId xmlns:a16="http://schemas.microsoft.com/office/drawing/2014/main" id="{D3B6F0BE-B1D1-41CE-96A9-264DB54AE9F5}"/>
                  </a:ext>
                </a:extLst>
              </p:cNvPr>
              <p:cNvSpPr>
                <a:spLocks/>
              </p:cNvSpPr>
              <p:nvPr/>
            </p:nvSpPr>
            <p:spPr bwMode="auto">
              <a:xfrm>
                <a:off x="5862638" y="5378450"/>
                <a:ext cx="80963" cy="236538"/>
              </a:xfrm>
              <a:custGeom>
                <a:avLst/>
                <a:gdLst>
                  <a:gd name="T0" fmla="*/ 429 w 429"/>
                  <a:gd name="T1" fmla="*/ 115 h 1243"/>
                  <a:gd name="T2" fmla="*/ 229 w 429"/>
                  <a:gd name="T3" fmla="*/ 0 h 1243"/>
                  <a:gd name="T4" fmla="*/ 229 w 429"/>
                  <a:gd name="T5" fmla="*/ 1243 h 1243"/>
                  <a:gd name="T6" fmla="*/ 428 w 429"/>
                  <a:gd name="T7" fmla="*/ 1128 h 1243"/>
                  <a:gd name="T8" fmla="*/ 292 w 429"/>
                  <a:gd name="T9" fmla="*/ 622 h 1243"/>
                  <a:gd name="T10" fmla="*/ 429 w 429"/>
                  <a:gd name="T11" fmla="*/ 115 h 1243"/>
                </a:gdLst>
                <a:ahLst/>
                <a:cxnLst>
                  <a:cxn ang="0">
                    <a:pos x="T0" y="T1"/>
                  </a:cxn>
                  <a:cxn ang="0">
                    <a:pos x="T2" y="T3"/>
                  </a:cxn>
                  <a:cxn ang="0">
                    <a:pos x="T4" y="T5"/>
                  </a:cxn>
                  <a:cxn ang="0">
                    <a:pos x="T6" y="T7"/>
                  </a:cxn>
                  <a:cxn ang="0">
                    <a:pos x="T8" y="T9"/>
                  </a:cxn>
                  <a:cxn ang="0">
                    <a:pos x="T10" y="T11"/>
                  </a:cxn>
                </a:cxnLst>
                <a:rect l="0" t="0" r="r" b="b"/>
                <a:pathLst>
                  <a:path w="429" h="1243">
                    <a:moveTo>
                      <a:pt x="429" y="115"/>
                    </a:moveTo>
                    <a:lnTo>
                      <a:pt x="229" y="0"/>
                    </a:lnTo>
                    <a:cubicBezTo>
                      <a:pt x="0" y="396"/>
                      <a:pt x="0" y="847"/>
                      <a:pt x="229" y="1243"/>
                    </a:cubicBezTo>
                    <a:lnTo>
                      <a:pt x="428" y="1128"/>
                    </a:lnTo>
                    <a:cubicBezTo>
                      <a:pt x="341" y="980"/>
                      <a:pt x="292" y="806"/>
                      <a:pt x="292" y="622"/>
                    </a:cubicBezTo>
                    <a:cubicBezTo>
                      <a:pt x="292" y="437"/>
                      <a:pt x="342" y="264"/>
                      <a:pt x="429" y="11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57">
                <a:extLst>
                  <a:ext uri="{FF2B5EF4-FFF2-40B4-BE49-F238E27FC236}">
                    <a16:creationId xmlns:a16="http://schemas.microsoft.com/office/drawing/2014/main" id="{CD2D277A-A8B6-404B-B08E-8E554D535F7C}"/>
                  </a:ext>
                </a:extLst>
              </p:cNvPr>
              <p:cNvSpPr>
                <a:spLocks/>
              </p:cNvSpPr>
              <p:nvPr/>
            </p:nvSpPr>
            <p:spPr bwMode="auto">
              <a:xfrm>
                <a:off x="5907088" y="5595938"/>
                <a:ext cx="204788" cy="138113"/>
              </a:xfrm>
              <a:custGeom>
                <a:avLst/>
                <a:gdLst>
                  <a:gd name="T0" fmla="*/ 1071 w 1074"/>
                  <a:gd name="T1" fmla="*/ 500 h 731"/>
                  <a:gd name="T2" fmla="*/ 198 w 1074"/>
                  <a:gd name="T3" fmla="*/ 0 h 731"/>
                  <a:gd name="T4" fmla="*/ 0 w 1074"/>
                  <a:gd name="T5" fmla="*/ 114 h 731"/>
                  <a:gd name="T6" fmla="*/ 1074 w 1074"/>
                  <a:gd name="T7" fmla="*/ 731 h 731"/>
                  <a:gd name="T8" fmla="*/ 1074 w 1074"/>
                  <a:gd name="T9" fmla="*/ 500 h 731"/>
                  <a:gd name="T10" fmla="*/ 1071 w 1074"/>
                  <a:gd name="T11" fmla="*/ 500 h 731"/>
                </a:gdLst>
                <a:ahLst/>
                <a:cxnLst>
                  <a:cxn ang="0">
                    <a:pos x="T0" y="T1"/>
                  </a:cxn>
                  <a:cxn ang="0">
                    <a:pos x="T2" y="T3"/>
                  </a:cxn>
                  <a:cxn ang="0">
                    <a:pos x="T4" y="T5"/>
                  </a:cxn>
                  <a:cxn ang="0">
                    <a:pos x="T6" y="T7"/>
                  </a:cxn>
                  <a:cxn ang="0">
                    <a:pos x="T8" y="T9"/>
                  </a:cxn>
                  <a:cxn ang="0">
                    <a:pos x="T10" y="T11"/>
                  </a:cxn>
                </a:cxnLst>
                <a:rect l="0" t="0" r="r" b="b"/>
                <a:pathLst>
                  <a:path w="1074" h="731">
                    <a:moveTo>
                      <a:pt x="1071" y="500"/>
                    </a:moveTo>
                    <a:cubicBezTo>
                      <a:pt x="698" y="500"/>
                      <a:pt x="373" y="299"/>
                      <a:pt x="198" y="0"/>
                    </a:cubicBezTo>
                    <a:lnTo>
                      <a:pt x="0" y="114"/>
                    </a:lnTo>
                    <a:cubicBezTo>
                      <a:pt x="228" y="507"/>
                      <a:pt x="618" y="731"/>
                      <a:pt x="1074" y="731"/>
                    </a:cubicBezTo>
                    <a:lnTo>
                      <a:pt x="1074" y="500"/>
                    </a:lnTo>
                    <a:cubicBezTo>
                      <a:pt x="1072" y="500"/>
                      <a:pt x="1071" y="500"/>
                      <a:pt x="1071" y="50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58">
                <a:extLst>
                  <a:ext uri="{FF2B5EF4-FFF2-40B4-BE49-F238E27FC236}">
                    <a16:creationId xmlns:a16="http://schemas.microsoft.com/office/drawing/2014/main" id="{B7A62C2B-B90F-465E-80E9-1E46ABD4B3C5}"/>
                  </a:ext>
                </a:extLst>
              </p:cNvPr>
              <p:cNvSpPr>
                <a:spLocks/>
              </p:cNvSpPr>
              <p:nvPr/>
            </p:nvSpPr>
            <p:spPr bwMode="auto">
              <a:xfrm>
                <a:off x="6110288" y="5260975"/>
                <a:ext cx="236538" cy="473075"/>
              </a:xfrm>
              <a:custGeom>
                <a:avLst/>
                <a:gdLst>
                  <a:gd name="T0" fmla="*/ 1241 w 1241"/>
                  <a:gd name="T1" fmla="*/ 1240 h 2480"/>
                  <a:gd name="T2" fmla="*/ 0 w 1241"/>
                  <a:gd name="T3" fmla="*/ 0 h 2480"/>
                  <a:gd name="T4" fmla="*/ 0 w 1241"/>
                  <a:gd name="T5" fmla="*/ 233 h 2480"/>
                  <a:gd name="T6" fmla="*/ 1008 w 1241"/>
                  <a:gd name="T7" fmla="*/ 1240 h 2480"/>
                  <a:gd name="T8" fmla="*/ 0 w 1241"/>
                  <a:gd name="T9" fmla="*/ 2248 h 2480"/>
                  <a:gd name="T10" fmla="*/ 0 w 1241"/>
                  <a:gd name="T11" fmla="*/ 2480 h 2480"/>
                  <a:gd name="T12" fmla="*/ 1241 w 1241"/>
                  <a:gd name="T13" fmla="*/ 1240 h 2480"/>
                </a:gdLst>
                <a:ahLst/>
                <a:cxnLst>
                  <a:cxn ang="0">
                    <a:pos x="T0" y="T1"/>
                  </a:cxn>
                  <a:cxn ang="0">
                    <a:pos x="T2" y="T3"/>
                  </a:cxn>
                  <a:cxn ang="0">
                    <a:pos x="T4" y="T5"/>
                  </a:cxn>
                  <a:cxn ang="0">
                    <a:pos x="T6" y="T7"/>
                  </a:cxn>
                  <a:cxn ang="0">
                    <a:pos x="T8" y="T9"/>
                  </a:cxn>
                  <a:cxn ang="0">
                    <a:pos x="T10" y="T11"/>
                  </a:cxn>
                  <a:cxn ang="0">
                    <a:pos x="T12" y="T13"/>
                  </a:cxn>
                </a:cxnLst>
                <a:rect l="0" t="0" r="r" b="b"/>
                <a:pathLst>
                  <a:path w="1241" h="2480">
                    <a:moveTo>
                      <a:pt x="1241" y="1240"/>
                    </a:moveTo>
                    <a:cubicBezTo>
                      <a:pt x="1241" y="555"/>
                      <a:pt x="685" y="0"/>
                      <a:pt x="0" y="0"/>
                    </a:cubicBezTo>
                    <a:lnTo>
                      <a:pt x="0" y="233"/>
                    </a:lnTo>
                    <a:cubicBezTo>
                      <a:pt x="557" y="234"/>
                      <a:pt x="1008" y="685"/>
                      <a:pt x="1008" y="1240"/>
                    </a:cubicBezTo>
                    <a:cubicBezTo>
                      <a:pt x="1008" y="1796"/>
                      <a:pt x="557" y="2247"/>
                      <a:pt x="0" y="2248"/>
                    </a:cubicBezTo>
                    <a:lnTo>
                      <a:pt x="0" y="2480"/>
                    </a:lnTo>
                    <a:cubicBezTo>
                      <a:pt x="685" y="2480"/>
                      <a:pt x="1241" y="1925"/>
                      <a:pt x="1241" y="124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59">
                <a:extLst>
                  <a:ext uri="{FF2B5EF4-FFF2-40B4-BE49-F238E27FC236}">
                    <a16:creationId xmlns:a16="http://schemas.microsoft.com/office/drawing/2014/main" id="{63FF327F-2976-458D-B6AF-9DB1D3C1C8A1}"/>
                  </a:ext>
                </a:extLst>
              </p:cNvPr>
              <p:cNvSpPr>
                <a:spLocks noEditPoints="1"/>
              </p:cNvSpPr>
              <p:nvPr/>
            </p:nvSpPr>
            <p:spPr bwMode="auto">
              <a:xfrm>
                <a:off x="6051551" y="5384800"/>
                <a:ext cx="117475" cy="225425"/>
              </a:xfrm>
              <a:custGeom>
                <a:avLst/>
                <a:gdLst>
                  <a:gd name="T0" fmla="*/ 447 w 618"/>
                  <a:gd name="T1" fmla="*/ 798 h 1182"/>
                  <a:gd name="T2" fmla="*/ 355 w 618"/>
                  <a:gd name="T3" fmla="*/ 695 h 1182"/>
                  <a:gd name="T4" fmla="*/ 355 w 618"/>
                  <a:gd name="T5" fmla="*/ 891 h 1182"/>
                  <a:gd name="T6" fmla="*/ 447 w 618"/>
                  <a:gd name="T7" fmla="*/ 798 h 1182"/>
                  <a:gd name="T8" fmla="*/ 261 w 618"/>
                  <a:gd name="T9" fmla="*/ 477 h 1182"/>
                  <a:gd name="T10" fmla="*/ 261 w 618"/>
                  <a:gd name="T11" fmla="*/ 271 h 1182"/>
                  <a:gd name="T12" fmla="*/ 171 w 618"/>
                  <a:gd name="T13" fmla="*/ 365 h 1182"/>
                  <a:gd name="T14" fmla="*/ 261 w 618"/>
                  <a:gd name="T15" fmla="*/ 477 h 1182"/>
                  <a:gd name="T16" fmla="*/ 618 w 618"/>
                  <a:gd name="T17" fmla="*/ 789 h 1182"/>
                  <a:gd name="T18" fmla="*/ 551 w 618"/>
                  <a:gd name="T19" fmla="*/ 962 h 1182"/>
                  <a:gd name="T20" fmla="*/ 355 w 618"/>
                  <a:gd name="T21" fmla="*/ 1042 h 1182"/>
                  <a:gd name="T22" fmla="*/ 355 w 618"/>
                  <a:gd name="T23" fmla="*/ 1182 h 1182"/>
                  <a:gd name="T24" fmla="*/ 261 w 618"/>
                  <a:gd name="T25" fmla="*/ 1182 h 1182"/>
                  <a:gd name="T26" fmla="*/ 261 w 618"/>
                  <a:gd name="T27" fmla="*/ 1046 h 1182"/>
                  <a:gd name="T28" fmla="*/ 17 w 618"/>
                  <a:gd name="T29" fmla="*/ 987 h 1182"/>
                  <a:gd name="T30" fmla="*/ 17 w 618"/>
                  <a:gd name="T31" fmla="*/ 808 h 1182"/>
                  <a:gd name="T32" fmla="*/ 128 w 618"/>
                  <a:gd name="T33" fmla="*/ 863 h 1182"/>
                  <a:gd name="T34" fmla="*/ 260 w 618"/>
                  <a:gd name="T35" fmla="*/ 894 h 1182"/>
                  <a:gd name="T36" fmla="*/ 260 w 618"/>
                  <a:gd name="T37" fmla="*/ 658 h 1182"/>
                  <a:gd name="T38" fmla="*/ 59 w 618"/>
                  <a:gd name="T39" fmla="*/ 542 h 1182"/>
                  <a:gd name="T40" fmla="*/ 0 w 618"/>
                  <a:gd name="T41" fmla="*/ 376 h 1182"/>
                  <a:gd name="T42" fmla="*/ 73 w 618"/>
                  <a:gd name="T43" fmla="*/ 203 h 1182"/>
                  <a:gd name="T44" fmla="*/ 260 w 618"/>
                  <a:gd name="T45" fmla="*/ 120 h 1182"/>
                  <a:gd name="T46" fmla="*/ 260 w 618"/>
                  <a:gd name="T47" fmla="*/ 0 h 1182"/>
                  <a:gd name="T48" fmla="*/ 354 w 618"/>
                  <a:gd name="T49" fmla="*/ 0 h 1182"/>
                  <a:gd name="T50" fmla="*/ 354 w 618"/>
                  <a:gd name="T51" fmla="*/ 118 h 1182"/>
                  <a:gd name="T52" fmla="*/ 557 w 618"/>
                  <a:gd name="T53" fmla="*/ 162 h 1182"/>
                  <a:gd name="T54" fmla="*/ 557 w 618"/>
                  <a:gd name="T55" fmla="*/ 336 h 1182"/>
                  <a:gd name="T56" fmla="*/ 354 w 618"/>
                  <a:gd name="T57" fmla="*/ 269 h 1182"/>
                  <a:gd name="T58" fmla="*/ 354 w 618"/>
                  <a:gd name="T59" fmla="*/ 514 h 1182"/>
                  <a:gd name="T60" fmla="*/ 557 w 618"/>
                  <a:gd name="T61" fmla="*/ 630 h 1182"/>
                  <a:gd name="T62" fmla="*/ 618 w 618"/>
                  <a:gd name="T63" fmla="*/ 789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8" h="1182">
                    <a:moveTo>
                      <a:pt x="447" y="798"/>
                    </a:moveTo>
                    <a:cubicBezTo>
                      <a:pt x="447" y="757"/>
                      <a:pt x="416" y="722"/>
                      <a:pt x="355" y="695"/>
                    </a:cubicBezTo>
                    <a:lnTo>
                      <a:pt x="355" y="891"/>
                    </a:lnTo>
                    <a:cubicBezTo>
                      <a:pt x="416" y="881"/>
                      <a:pt x="447" y="850"/>
                      <a:pt x="447" y="798"/>
                    </a:cubicBezTo>
                    <a:close/>
                    <a:moveTo>
                      <a:pt x="261" y="477"/>
                    </a:moveTo>
                    <a:lnTo>
                      <a:pt x="261" y="271"/>
                    </a:lnTo>
                    <a:cubicBezTo>
                      <a:pt x="201" y="282"/>
                      <a:pt x="171" y="313"/>
                      <a:pt x="171" y="365"/>
                    </a:cubicBezTo>
                    <a:cubicBezTo>
                      <a:pt x="172" y="411"/>
                      <a:pt x="201" y="448"/>
                      <a:pt x="261" y="477"/>
                    </a:cubicBezTo>
                    <a:close/>
                    <a:moveTo>
                      <a:pt x="618" y="789"/>
                    </a:moveTo>
                    <a:cubicBezTo>
                      <a:pt x="618" y="861"/>
                      <a:pt x="595" y="919"/>
                      <a:pt x="551" y="962"/>
                    </a:cubicBezTo>
                    <a:cubicBezTo>
                      <a:pt x="506" y="1005"/>
                      <a:pt x="441" y="1032"/>
                      <a:pt x="355" y="1042"/>
                    </a:cubicBezTo>
                    <a:lnTo>
                      <a:pt x="355" y="1182"/>
                    </a:lnTo>
                    <a:lnTo>
                      <a:pt x="261" y="1182"/>
                    </a:lnTo>
                    <a:lnTo>
                      <a:pt x="261" y="1046"/>
                    </a:lnTo>
                    <a:cubicBezTo>
                      <a:pt x="173" y="1045"/>
                      <a:pt x="91" y="1026"/>
                      <a:pt x="17" y="987"/>
                    </a:cubicBezTo>
                    <a:lnTo>
                      <a:pt x="17" y="808"/>
                    </a:lnTo>
                    <a:cubicBezTo>
                      <a:pt x="41" y="826"/>
                      <a:pt x="77" y="845"/>
                      <a:pt x="128" y="863"/>
                    </a:cubicBezTo>
                    <a:cubicBezTo>
                      <a:pt x="179" y="881"/>
                      <a:pt x="223" y="891"/>
                      <a:pt x="260" y="894"/>
                    </a:cubicBezTo>
                    <a:lnTo>
                      <a:pt x="260" y="658"/>
                    </a:lnTo>
                    <a:cubicBezTo>
                      <a:pt x="166" y="623"/>
                      <a:pt x="98" y="584"/>
                      <a:pt x="59" y="542"/>
                    </a:cubicBezTo>
                    <a:cubicBezTo>
                      <a:pt x="20" y="500"/>
                      <a:pt x="0" y="445"/>
                      <a:pt x="0" y="376"/>
                    </a:cubicBezTo>
                    <a:cubicBezTo>
                      <a:pt x="0" y="308"/>
                      <a:pt x="24" y="250"/>
                      <a:pt x="73" y="203"/>
                    </a:cubicBezTo>
                    <a:cubicBezTo>
                      <a:pt x="121" y="156"/>
                      <a:pt x="184" y="128"/>
                      <a:pt x="260" y="120"/>
                    </a:cubicBezTo>
                    <a:lnTo>
                      <a:pt x="260" y="0"/>
                    </a:lnTo>
                    <a:lnTo>
                      <a:pt x="354" y="0"/>
                    </a:lnTo>
                    <a:lnTo>
                      <a:pt x="354" y="118"/>
                    </a:lnTo>
                    <a:cubicBezTo>
                      <a:pt x="445" y="122"/>
                      <a:pt x="512" y="136"/>
                      <a:pt x="557" y="162"/>
                    </a:cubicBezTo>
                    <a:lnTo>
                      <a:pt x="557" y="336"/>
                    </a:lnTo>
                    <a:cubicBezTo>
                      <a:pt x="497" y="300"/>
                      <a:pt x="429" y="278"/>
                      <a:pt x="354" y="269"/>
                    </a:cubicBezTo>
                    <a:lnTo>
                      <a:pt x="354" y="514"/>
                    </a:lnTo>
                    <a:cubicBezTo>
                      <a:pt x="449" y="549"/>
                      <a:pt x="517" y="588"/>
                      <a:pt x="557" y="630"/>
                    </a:cubicBezTo>
                    <a:cubicBezTo>
                      <a:pt x="598" y="674"/>
                      <a:pt x="618" y="726"/>
                      <a:pt x="618" y="78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07351A81-0CBA-4069-A7C0-978BBDC41B58}"/>
                </a:ext>
                <a:ext uri="{C183D7F6-B498-43B3-948B-1728B52AA6E4}">
                  <adec:decorative xmlns:adec="http://schemas.microsoft.com/office/drawing/2017/decorative" val="1"/>
                </a:ext>
              </a:extLst>
            </p:cNvPr>
            <p:cNvGrpSpPr/>
            <p:nvPr/>
          </p:nvGrpSpPr>
          <p:grpSpPr>
            <a:xfrm>
              <a:off x="4721739" y="5025274"/>
              <a:ext cx="350163" cy="348885"/>
              <a:chOff x="4489451" y="4703763"/>
              <a:chExt cx="434975" cy="433388"/>
            </a:xfrm>
          </p:grpSpPr>
          <p:sp>
            <p:nvSpPr>
              <p:cNvPr id="84" name="Freeform 60">
                <a:extLst>
                  <a:ext uri="{FF2B5EF4-FFF2-40B4-BE49-F238E27FC236}">
                    <a16:creationId xmlns:a16="http://schemas.microsoft.com/office/drawing/2014/main" id="{D2462463-1E55-4DBF-B2A9-96A85ADD828D}"/>
                  </a:ext>
                </a:extLst>
              </p:cNvPr>
              <p:cNvSpPr>
                <a:spLocks noEditPoints="1"/>
              </p:cNvSpPr>
              <p:nvPr/>
            </p:nvSpPr>
            <p:spPr bwMode="auto">
              <a:xfrm>
                <a:off x="4489451" y="4703763"/>
                <a:ext cx="434975" cy="433388"/>
              </a:xfrm>
              <a:custGeom>
                <a:avLst/>
                <a:gdLst>
                  <a:gd name="T0" fmla="*/ 2282 w 2282"/>
                  <a:gd name="T1" fmla="*/ 1257 h 2274"/>
                  <a:gd name="T2" fmla="*/ 2282 w 2282"/>
                  <a:gd name="T3" fmla="*/ 1017 h 2274"/>
                  <a:gd name="T4" fmla="*/ 2034 w 2282"/>
                  <a:gd name="T5" fmla="*/ 1017 h 2274"/>
                  <a:gd name="T6" fmla="*/ 1858 w 2282"/>
                  <a:gd name="T7" fmla="*/ 592 h 2274"/>
                  <a:gd name="T8" fmla="*/ 2033 w 2282"/>
                  <a:gd name="T9" fmla="*/ 417 h 2274"/>
                  <a:gd name="T10" fmla="*/ 1863 w 2282"/>
                  <a:gd name="T11" fmla="*/ 248 h 2274"/>
                  <a:gd name="T12" fmla="*/ 1688 w 2282"/>
                  <a:gd name="T13" fmla="*/ 423 h 2274"/>
                  <a:gd name="T14" fmla="*/ 1261 w 2282"/>
                  <a:gd name="T15" fmla="*/ 247 h 2274"/>
                  <a:gd name="T16" fmla="*/ 1261 w 2282"/>
                  <a:gd name="T17" fmla="*/ 0 h 2274"/>
                  <a:gd name="T18" fmla="*/ 1021 w 2282"/>
                  <a:gd name="T19" fmla="*/ 0 h 2274"/>
                  <a:gd name="T20" fmla="*/ 1021 w 2282"/>
                  <a:gd name="T21" fmla="*/ 247 h 2274"/>
                  <a:gd name="T22" fmla="*/ 595 w 2282"/>
                  <a:gd name="T23" fmla="*/ 423 h 2274"/>
                  <a:gd name="T24" fmla="*/ 419 w 2282"/>
                  <a:gd name="T25" fmla="*/ 248 h 2274"/>
                  <a:gd name="T26" fmla="*/ 250 w 2282"/>
                  <a:gd name="T27" fmla="*/ 417 h 2274"/>
                  <a:gd name="T28" fmla="*/ 425 w 2282"/>
                  <a:gd name="T29" fmla="*/ 592 h 2274"/>
                  <a:gd name="T30" fmla="*/ 248 w 2282"/>
                  <a:gd name="T31" fmla="*/ 1017 h 2274"/>
                  <a:gd name="T32" fmla="*/ 0 w 2282"/>
                  <a:gd name="T33" fmla="*/ 1017 h 2274"/>
                  <a:gd name="T34" fmla="*/ 0 w 2282"/>
                  <a:gd name="T35" fmla="*/ 1257 h 2274"/>
                  <a:gd name="T36" fmla="*/ 248 w 2282"/>
                  <a:gd name="T37" fmla="*/ 1257 h 2274"/>
                  <a:gd name="T38" fmla="*/ 504 w 2282"/>
                  <a:gd name="T39" fmla="*/ 1772 h 2274"/>
                  <a:gd name="T40" fmla="*/ 1021 w 2282"/>
                  <a:gd name="T41" fmla="*/ 2027 h 2274"/>
                  <a:gd name="T42" fmla="*/ 1021 w 2282"/>
                  <a:gd name="T43" fmla="*/ 2274 h 2274"/>
                  <a:gd name="T44" fmla="*/ 1261 w 2282"/>
                  <a:gd name="T45" fmla="*/ 2274 h 2274"/>
                  <a:gd name="T46" fmla="*/ 1261 w 2282"/>
                  <a:gd name="T47" fmla="*/ 2027 h 2274"/>
                  <a:gd name="T48" fmla="*/ 1688 w 2282"/>
                  <a:gd name="T49" fmla="*/ 1851 h 2274"/>
                  <a:gd name="T50" fmla="*/ 1863 w 2282"/>
                  <a:gd name="T51" fmla="*/ 2026 h 2274"/>
                  <a:gd name="T52" fmla="*/ 2033 w 2282"/>
                  <a:gd name="T53" fmla="*/ 1857 h 2274"/>
                  <a:gd name="T54" fmla="*/ 1858 w 2282"/>
                  <a:gd name="T55" fmla="*/ 1682 h 2274"/>
                  <a:gd name="T56" fmla="*/ 2034 w 2282"/>
                  <a:gd name="T57" fmla="*/ 1257 h 2274"/>
                  <a:gd name="T58" fmla="*/ 2282 w 2282"/>
                  <a:gd name="T59" fmla="*/ 1257 h 2274"/>
                  <a:gd name="T60" fmla="*/ 2282 w 2282"/>
                  <a:gd name="T61" fmla="*/ 1257 h 2274"/>
                  <a:gd name="T62" fmla="*/ 480 w 2282"/>
                  <a:gd name="T63" fmla="*/ 1137 h 2274"/>
                  <a:gd name="T64" fmla="*/ 630 w 2282"/>
                  <a:gd name="T65" fmla="*/ 719 h 2274"/>
                  <a:gd name="T66" fmla="*/ 1012 w 2282"/>
                  <a:gd name="T67" fmla="*/ 491 h 2274"/>
                  <a:gd name="T68" fmla="*/ 1453 w 2282"/>
                  <a:gd name="T69" fmla="*/ 557 h 2274"/>
                  <a:gd name="T70" fmla="*/ 1752 w 2282"/>
                  <a:gd name="T71" fmla="*/ 885 h 2274"/>
                  <a:gd name="T72" fmla="*/ 1773 w 2282"/>
                  <a:gd name="T73" fmla="*/ 1329 h 2274"/>
                  <a:gd name="T74" fmla="*/ 1508 w 2282"/>
                  <a:gd name="T75" fmla="*/ 1685 h 2274"/>
                  <a:gd name="T76" fmla="*/ 1076 w 2282"/>
                  <a:gd name="T77" fmla="*/ 1793 h 2274"/>
                  <a:gd name="T78" fmla="*/ 673 w 2282"/>
                  <a:gd name="T79" fmla="*/ 1603 h 2274"/>
                  <a:gd name="T80" fmla="*/ 530 w 2282"/>
                  <a:gd name="T81" fmla="*/ 1389 h 2274"/>
                  <a:gd name="T82" fmla="*/ 480 w 2282"/>
                  <a:gd name="T83" fmla="*/ 1137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2" h="2274">
                    <a:moveTo>
                      <a:pt x="2282" y="1257"/>
                    </a:moveTo>
                    <a:lnTo>
                      <a:pt x="2282" y="1017"/>
                    </a:lnTo>
                    <a:lnTo>
                      <a:pt x="2034" y="1017"/>
                    </a:lnTo>
                    <a:cubicBezTo>
                      <a:pt x="2014" y="863"/>
                      <a:pt x="1953" y="716"/>
                      <a:pt x="1858" y="592"/>
                    </a:cubicBezTo>
                    <a:lnTo>
                      <a:pt x="2033" y="417"/>
                    </a:lnTo>
                    <a:lnTo>
                      <a:pt x="1863" y="248"/>
                    </a:lnTo>
                    <a:lnTo>
                      <a:pt x="1688" y="423"/>
                    </a:lnTo>
                    <a:cubicBezTo>
                      <a:pt x="1563" y="328"/>
                      <a:pt x="1416" y="267"/>
                      <a:pt x="1261" y="247"/>
                    </a:cubicBezTo>
                    <a:lnTo>
                      <a:pt x="1261" y="0"/>
                    </a:lnTo>
                    <a:lnTo>
                      <a:pt x="1021" y="0"/>
                    </a:lnTo>
                    <a:lnTo>
                      <a:pt x="1021" y="247"/>
                    </a:lnTo>
                    <a:cubicBezTo>
                      <a:pt x="866" y="267"/>
                      <a:pt x="719" y="328"/>
                      <a:pt x="595" y="423"/>
                    </a:cubicBezTo>
                    <a:lnTo>
                      <a:pt x="419" y="248"/>
                    </a:lnTo>
                    <a:lnTo>
                      <a:pt x="250" y="417"/>
                    </a:lnTo>
                    <a:lnTo>
                      <a:pt x="425" y="592"/>
                    </a:lnTo>
                    <a:cubicBezTo>
                      <a:pt x="330" y="716"/>
                      <a:pt x="269" y="863"/>
                      <a:pt x="248" y="1017"/>
                    </a:cubicBezTo>
                    <a:lnTo>
                      <a:pt x="0" y="1017"/>
                    </a:lnTo>
                    <a:lnTo>
                      <a:pt x="0" y="1257"/>
                    </a:lnTo>
                    <a:lnTo>
                      <a:pt x="248" y="1257"/>
                    </a:lnTo>
                    <a:cubicBezTo>
                      <a:pt x="274" y="1451"/>
                      <a:pt x="364" y="1633"/>
                      <a:pt x="504" y="1772"/>
                    </a:cubicBezTo>
                    <a:cubicBezTo>
                      <a:pt x="644" y="1911"/>
                      <a:pt x="825" y="2001"/>
                      <a:pt x="1021" y="2027"/>
                    </a:cubicBezTo>
                    <a:lnTo>
                      <a:pt x="1021" y="2274"/>
                    </a:lnTo>
                    <a:lnTo>
                      <a:pt x="1261" y="2274"/>
                    </a:lnTo>
                    <a:lnTo>
                      <a:pt x="1261" y="2027"/>
                    </a:lnTo>
                    <a:cubicBezTo>
                      <a:pt x="1416" y="2007"/>
                      <a:pt x="1563" y="1946"/>
                      <a:pt x="1688" y="1851"/>
                    </a:cubicBezTo>
                    <a:lnTo>
                      <a:pt x="1863" y="2026"/>
                    </a:lnTo>
                    <a:lnTo>
                      <a:pt x="2033" y="1857"/>
                    </a:lnTo>
                    <a:lnTo>
                      <a:pt x="1858" y="1682"/>
                    </a:lnTo>
                    <a:cubicBezTo>
                      <a:pt x="1953" y="1558"/>
                      <a:pt x="2014" y="1411"/>
                      <a:pt x="2034" y="1257"/>
                    </a:cubicBezTo>
                    <a:lnTo>
                      <a:pt x="2282" y="1257"/>
                    </a:lnTo>
                    <a:lnTo>
                      <a:pt x="2282" y="1257"/>
                    </a:lnTo>
                    <a:close/>
                    <a:moveTo>
                      <a:pt x="480" y="1137"/>
                    </a:moveTo>
                    <a:cubicBezTo>
                      <a:pt x="480" y="985"/>
                      <a:pt x="533" y="837"/>
                      <a:pt x="630" y="719"/>
                    </a:cubicBezTo>
                    <a:cubicBezTo>
                      <a:pt x="728" y="602"/>
                      <a:pt x="862" y="521"/>
                      <a:pt x="1012" y="491"/>
                    </a:cubicBezTo>
                    <a:cubicBezTo>
                      <a:pt x="1162" y="462"/>
                      <a:pt x="1318" y="485"/>
                      <a:pt x="1453" y="557"/>
                    </a:cubicBezTo>
                    <a:cubicBezTo>
                      <a:pt x="1587" y="628"/>
                      <a:pt x="1693" y="745"/>
                      <a:pt x="1752" y="885"/>
                    </a:cubicBezTo>
                    <a:cubicBezTo>
                      <a:pt x="1810" y="1026"/>
                      <a:pt x="1818" y="1183"/>
                      <a:pt x="1773" y="1329"/>
                    </a:cubicBezTo>
                    <a:cubicBezTo>
                      <a:pt x="1729" y="1474"/>
                      <a:pt x="1635" y="1600"/>
                      <a:pt x="1508" y="1685"/>
                    </a:cubicBezTo>
                    <a:cubicBezTo>
                      <a:pt x="1381" y="1770"/>
                      <a:pt x="1228" y="1808"/>
                      <a:pt x="1076" y="1793"/>
                    </a:cubicBezTo>
                    <a:cubicBezTo>
                      <a:pt x="924" y="1778"/>
                      <a:pt x="782" y="1711"/>
                      <a:pt x="673" y="1603"/>
                    </a:cubicBezTo>
                    <a:cubicBezTo>
                      <a:pt x="612" y="1542"/>
                      <a:pt x="563" y="1469"/>
                      <a:pt x="530" y="1389"/>
                    </a:cubicBezTo>
                    <a:cubicBezTo>
                      <a:pt x="497" y="1309"/>
                      <a:pt x="480" y="1223"/>
                      <a:pt x="480" y="113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61">
                <a:extLst>
                  <a:ext uri="{FF2B5EF4-FFF2-40B4-BE49-F238E27FC236}">
                    <a16:creationId xmlns:a16="http://schemas.microsoft.com/office/drawing/2014/main" id="{87F3356E-BAF9-4AD4-82D7-C8E5B72F006D}"/>
                  </a:ext>
                </a:extLst>
              </p:cNvPr>
              <p:cNvSpPr>
                <a:spLocks noEditPoints="1"/>
              </p:cNvSpPr>
              <p:nvPr/>
            </p:nvSpPr>
            <p:spPr bwMode="auto">
              <a:xfrm>
                <a:off x="4502151" y="4819650"/>
                <a:ext cx="304800" cy="303213"/>
              </a:xfrm>
              <a:custGeom>
                <a:avLst/>
                <a:gdLst>
                  <a:gd name="T0" fmla="*/ 1307 w 1603"/>
                  <a:gd name="T1" fmla="*/ 569 h 1595"/>
                  <a:gd name="T2" fmla="*/ 1032 w 1603"/>
                  <a:gd name="T3" fmla="*/ 295 h 1595"/>
                  <a:gd name="T4" fmla="*/ 1279 w 1603"/>
                  <a:gd name="T5" fmla="*/ 49 h 1595"/>
                  <a:gd name="T6" fmla="*/ 987 w 1603"/>
                  <a:gd name="T7" fmla="*/ 19 h 1595"/>
                  <a:gd name="T8" fmla="*/ 727 w 1603"/>
                  <a:gd name="T9" fmla="*/ 154 h 1595"/>
                  <a:gd name="T10" fmla="*/ 585 w 1603"/>
                  <a:gd name="T11" fmla="*/ 410 h 1595"/>
                  <a:gd name="T12" fmla="*/ 607 w 1603"/>
                  <a:gd name="T13" fmla="*/ 700 h 1595"/>
                  <a:gd name="T14" fmla="*/ 60 w 1603"/>
                  <a:gd name="T15" fmla="*/ 1245 h 1595"/>
                  <a:gd name="T16" fmla="*/ 0 w 1603"/>
                  <a:gd name="T17" fmla="*/ 1390 h 1595"/>
                  <a:gd name="T18" fmla="*/ 60 w 1603"/>
                  <a:gd name="T19" fmla="*/ 1535 h 1595"/>
                  <a:gd name="T20" fmla="*/ 206 w 1603"/>
                  <a:gd name="T21" fmla="*/ 1595 h 1595"/>
                  <a:gd name="T22" fmla="*/ 352 w 1603"/>
                  <a:gd name="T23" fmla="*/ 1535 h 1595"/>
                  <a:gd name="T24" fmla="*/ 899 w 1603"/>
                  <a:gd name="T25" fmla="*/ 991 h 1595"/>
                  <a:gd name="T26" fmla="*/ 1192 w 1603"/>
                  <a:gd name="T27" fmla="*/ 1013 h 1595"/>
                  <a:gd name="T28" fmla="*/ 1448 w 1603"/>
                  <a:gd name="T29" fmla="*/ 872 h 1595"/>
                  <a:gd name="T30" fmla="*/ 1584 w 1603"/>
                  <a:gd name="T31" fmla="*/ 613 h 1595"/>
                  <a:gd name="T32" fmla="*/ 1554 w 1603"/>
                  <a:gd name="T33" fmla="*/ 323 h 1595"/>
                  <a:gd name="T34" fmla="*/ 1307 w 1603"/>
                  <a:gd name="T35" fmla="*/ 569 h 1595"/>
                  <a:gd name="T36" fmla="*/ 280 w 1603"/>
                  <a:gd name="T37" fmla="*/ 1462 h 1595"/>
                  <a:gd name="T38" fmla="*/ 227 w 1603"/>
                  <a:gd name="T39" fmla="*/ 1490 h 1595"/>
                  <a:gd name="T40" fmla="*/ 168 w 1603"/>
                  <a:gd name="T41" fmla="*/ 1484 h 1595"/>
                  <a:gd name="T42" fmla="*/ 121 w 1603"/>
                  <a:gd name="T43" fmla="*/ 1446 h 1595"/>
                  <a:gd name="T44" fmla="*/ 104 w 1603"/>
                  <a:gd name="T45" fmla="*/ 1390 h 1595"/>
                  <a:gd name="T46" fmla="*/ 121 w 1603"/>
                  <a:gd name="T47" fmla="*/ 1333 h 1595"/>
                  <a:gd name="T48" fmla="*/ 168 w 1603"/>
                  <a:gd name="T49" fmla="*/ 1295 h 1595"/>
                  <a:gd name="T50" fmla="*/ 227 w 1603"/>
                  <a:gd name="T51" fmla="*/ 1289 h 1595"/>
                  <a:gd name="T52" fmla="*/ 280 w 1603"/>
                  <a:gd name="T53" fmla="*/ 1317 h 1595"/>
                  <a:gd name="T54" fmla="*/ 310 w 1603"/>
                  <a:gd name="T55" fmla="*/ 1390 h 1595"/>
                  <a:gd name="T56" fmla="*/ 280 w 1603"/>
                  <a:gd name="T57" fmla="*/ 1462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3" h="1595">
                    <a:moveTo>
                      <a:pt x="1307" y="569"/>
                    </a:moveTo>
                    <a:lnTo>
                      <a:pt x="1032" y="295"/>
                    </a:lnTo>
                    <a:lnTo>
                      <a:pt x="1279" y="49"/>
                    </a:lnTo>
                    <a:cubicBezTo>
                      <a:pt x="1187" y="11"/>
                      <a:pt x="1085" y="0"/>
                      <a:pt x="987" y="19"/>
                    </a:cubicBezTo>
                    <a:cubicBezTo>
                      <a:pt x="889" y="38"/>
                      <a:pt x="799" y="85"/>
                      <a:pt x="727" y="154"/>
                    </a:cubicBezTo>
                    <a:cubicBezTo>
                      <a:pt x="655" y="223"/>
                      <a:pt x="606" y="312"/>
                      <a:pt x="585" y="410"/>
                    </a:cubicBezTo>
                    <a:cubicBezTo>
                      <a:pt x="563" y="507"/>
                      <a:pt x="571" y="608"/>
                      <a:pt x="607" y="700"/>
                    </a:cubicBezTo>
                    <a:lnTo>
                      <a:pt x="60" y="1245"/>
                    </a:lnTo>
                    <a:cubicBezTo>
                      <a:pt x="22" y="1283"/>
                      <a:pt x="0" y="1336"/>
                      <a:pt x="0" y="1390"/>
                    </a:cubicBezTo>
                    <a:cubicBezTo>
                      <a:pt x="0" y="1444"/>
                      <a:pt x="22" y="1496"/>
                      <a:pt x="60" y="1535"/>
                    </a:cubicBezTo>
                    <a:cubicBezTo>
                      <a:pt x="99" y="1574"/>
                      <a:pt x="151" y="1595"/>
                      <a:pt x="206" y="1595"/>
                    </a:cubicBezTo>
                    <a:cubicBezTo>
                      <a:pt x="261" y="1595"/>
                      <a:pt x="313" y="1574"/>
                      <a:pt x="352" y="1535"/>
                    </a:cubicBezTo>
                    <a:lnTo>
                      <a:pt x="899" y="991"/>
                    </a:lnTo>
                    <a:cubicBezTo>
                      <a:pt x="992" y="1027"/>
                      <a:pt x="1094" y="1035"/>
                      <a:pt x="1192" y="1013"/>
                    </a:cubicBezTo>
                    <a:cubicBezTo>
                      <a:pt x="1289" y="992"/>
                      <a:pt x="1378" y="943"/>
                      <a:pt x="1448" y="872"/>
                    </a:cubicBezTo>
                    <a:cubicBezTo>
                      <a:pt x="1518" y="801"/>
                      <a:pt x="1565" y="710"/>
                      <a:pt x="1584" y="613"/>
                    </a:cubicBezTo>
                    <a:cubicBezTo>
                      <a:pt x="1603" y="516"/>
                      <a:pt x="1593" y="415"/>
                      <a:pt x="1554" y="323"/>
                    </a:cubicBezTo>
                    <a:lnTo>
                      <a:pt x="1307" y="569"/>
                    </a:lnTo>
                    <a:close/>
                    <a:moveTo>
                      <a:pt x="280" y="1462"/>
                    </a:moveTo>
                    <a:cubicBezTo>
                      <a:pt x="265" y="1476"/>
                      <a:pt x="247" y="1486"/>
                      <a:pt x="227" y="1490"/>
                    </a:cubicBezTo>
                    <a:cubicBezTo>
                      <a:pt x="207" y="1494"/>
                      <a:pt x="186" y="1492"/>
                      <a:pt x="168" y="1484"/>
                    </a:cubicBezTo>
                    <a:cubicBezTo>
                      <a:pt x="149" y="1476"/>
                      <a:pt x="133" y="1463"/>
                      <a:pt x="121" y="1446"/>
                    </a:cubicBezTo>
                    <a:cubicBezTo>
                      <a:pt x="110" y="1430"/>
                      <a:pt x="104" y="1410"/>
                      <a:pt x="104" y="1390"/>
                    </a:cubicBezTo>
                    <a:cubicBezTo>
                      <a:pt x="104" y="1369"/>
                      <a:pt x="110" y="1350"/>
                      <a:pt x="121" y="1333"/>
                    </a:cubicBezTo>
                    <a:cubicBezTo>
                      <a:pt x="133" y="1316"/>
                      <a:pt x="149" y="1303"/>
                      <a:pt x="168" y="1295"/>
                    </a:cubicBezTo>
                    <a:cubicBezTo>
                      <a:pt x="186" y="1288"/>
                      <a:pt x="207" y="1286"/>
                      <a:pt x="227" y="1289"/>
                    </a:cubicBezTo>
                    <a:cubicBezTo>
                      <a:pt x="247" y="1293"/>
                      <a:pt x="265" y="1303"/>
                      <a:pt x="280" y="1317"/>
                    </a:cubicBezTo>
                    <a:cubicBezTo>
                      <a:pt x="299" y="1336"/>
                      <a:pt x="310" y="1362"/>
                      <a:pt x="310" y="1390"/>
                    </a:cubicBezTo>
                    <a:cubicBezTo>
                      <a:pt x="310" y="1417"/>
                      <a:pt x="299" y="1443"/>
                      <a:pt x="280" y="146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68">
              <a:extLst>
                <a:ext uri="{FF2B5EF4-FFF2-40B4-BE49-F238E27FC236}">
                  <a16:creationId xmlns:a16="http://schemas.microsoft.com/office/drawing/2014/main" id="{2FB12777-5D19-4DCF-B827-AD1796487D49}"/>
                </a:ext>
                <a:ext uri="{C183D7F6-B498-43B3-948B-1728B52AA6E4}">
                  <adec:decorative xmlns:adec="http://schemas.microsoft.com/office/drawing/2017/decorative" val="1"/>
                </a:ext>
              </a:extLst>
            </p:cNvPr>
            <p:cNvSpPr>
              <a:spLocks/>
            </p:cNvSpPr>
            <p:nvPr/>
          </p:nvSpPr>
          <p:spPr bwMode="auto">
            <a:xfrm>
              <a:off x="4835624" y="3776021"/>
              <a:ext cx="2358834" cy="1182120"/>
            </a:xfrm>
            <a:custGeom>
              <a:avLst/>
              <a:gdLst>
                <a:gd name="T0" fmla="*/ 0 w 14552"/>
                <a:gd name="T1" fmla="*/ 0 h 7288"/>
                <a:gd name="T2" fmla="*/ 14552 w 14552"/>
                <a:gd name="T3" fmla="*/ 0 h 7288"/>
                <a:gd name="T4" fmla="*/ 14515 w 14552"/>
                <a:gd name="T5" fmla="*/ 746 h 7288"/>
                <a:gd name="T6" fmla="*/ 7276 w 14552"/>
                <a:gd name="T7" fmla="*/ 7288 h 7288"/>
                <a:gd name="T8" fmla="*/ 38 w 14552"/>
                <a:gd name="T9" fmla="*/ 746 h 7288"/>
                <a:gd name="T10" fmla="*/ 0 w 14552"/>
                <a:gd name="T11" fmla="*/ 0 h 7288"/>
              </a:gdLst>
              <a:ahLst/>
              <a:cxnLst>
                <a:cxn ang="0">
                  <a:pos x="T0" y="T1"/>
                </a:cxn>
                <a:cxn ang="0">
                  <a:pos x="T2" y="T3"/>
                </a:cxn>
                <a:cxn ang="0">
                  <a:pos x="T4" y="T5"/>
                </a:cxn>
                <a:cxn ang="0">
                  <a:pos x="T6" y="T7"/>
                </a:cxn>
                <a:cxn ang="0">
                  <a:pos x="T8" y="T9"/>
                </a:cxn>
                <a:cxn ang="0">
                  <a:pos x="T10" y="T11"/>
                </a:cxn>
              </a:cxnLst>
              <a:rect l="0" t="0" r="r" b="b"/>
              <a:pathLst>
                <a:path w="14552" h="7288">
                  <a:moveTo>
                    <a:pt x="0" y="0"/>
                  </a:moveTo>
                  <a:lnTo>
                    <a:pt x="14552" y="0"/>
                  </a:lnTo>
                  <a:lnTo>
                    <a:pt x="14515" y="746"/>
                  </a:lnTo>
                  <a:cubicBezTo>
                    <a:pt x="14142" y="4421"/>
                    <a:pt x="11044" y="7288"/>
                    <a:pt x="7276" y="7288"/>
                  </a:cubicBezTo>
                  <a:cubicBezTo>
                    <a:pt x="3509" y="7288"/>
                    <a:pt x="411" y="4421"/>
                    <a:pt x="38" y="746"/>
                  </a:cubicBezTo>
                  <a:lnTo>
                    <a:pt x="0" y="0"/>
                  </a:lnTo>
                  <a:close/>
                </a:path>
              </a:pathLst>
            </a:custGeom>
            <a:solidFill>
              <a:schemeClr val="accent2"/>
            </a:solidFill>
            <a:ln w="762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70">
              <a:extLst>
                <a:ext uri="{FF2B5EF4-FFF2-40B4-BE49-F238E27FC236}">
                  <a16:creationId xmlns:a16="http://schemas.microsoft.com/office/drawing/2014/main" id="{B1B945E0-965E-476E-9A2C-8F7AB45CDE3C}"/>
                </a:ext>
                <a:ext uri="{C183D7F6-B498-43B3-948B-1728B52AA6E4}">
                  <adec:decorative xmlns:adec="http://schemas.microsoft.com/office/drawing/2017/decorative" val="1"/>
                </a:ext>
              </a:extLst>
            </p:cNvPr>
            <p:cNvSpPr>
              <a:spLocks/>
            </p:cNvSpPr>
            <p:nvPr/>
          </p:nvSpPr>
          <p:spPr bwMode="auto">
            <a:xfrm>
              <a:off x="4838218" y="2611976"/>
              <a:ext cx="2349812" cy="1172892"/>
            </a:xfrm>
            <a:custGeom>
              <a:avLst/>
              <a:gdLst>
                <a:gd name="T0" fmla="*/ 14576 w 14576"/>
                <a:gd name="T1" fmla="*/ 7280 h 7280"/>
                <a:gd name="T2" fmla="*/ 0 w 14576"/>
                <a:gd name="T3" fmla="*/ 7280 h 7280"/>
                <a:gd name="T4" fmla="*/ 38 w 14576"/>
                <a:gd name="T5" fmla="*/ 6536 h 7280"/>
                <a:gd name="T6" fmla="*/ 7288 w 14576"/>
                <a:gd name="T7" fmla="*/ 0 h 7280"/>
                <a:gd name="T8" fmla="*/ 14539 w 14576"/>
                <a:gd name="T9" fmla="*/ 6536 h 7280"/>
                <a:gd name="T10" fmla="*/ 14576 w 14576"/>
                <a:gd name="T11" fmla="*/ 7280 h 7280"/>
              </a:gdLst>
              <a:ahLst/>
              <a:cxnLst>
                <a:cxn ang="0">
                  <a:pos x="T0" y="T1"/>
                </a:cxn>
                <a:cxn ang="0">
                  <a:pos x="T2" y="T3"/>
                </a:cxn>
                <a:cxn ang="0">
                  <a:pos x="T4" y="T5"/>
                </a:cxn>
                <a:cxn ang="0">
                  <a:pos x="T6" y="T7"/>
                </a:cxn>
                <a:cxn ang="0">
                  <a:pos x="T8" y="T9"/>
                </a:cxn>
                <a:cxn ang="0">
                  <a:pos x="T10" y="T11"/>
                </a:cxn>
              </a:cxnLst>
              <a:rect l="0" t="0" r="r" b="b"/>
              <a:pathLst>
                <a:path w="14576" h="7280">
                  <a:moveTo>
                    <a:pt x="14576" y="7280"/>
                  </a:moveTo>
                  <a:lnTo>
                    <a:pt x="0" y="7280"/>
                  </a:lnTo>
                  <a:lnTo>
                    <a:pt x="38" y="6536"/>
                  </a:lnTo>
                  <a:cubicBezTo>
                    <a:pt x="411" y="2865"/>
                    <a:pt x="3515" y="0"/>
                    <a:pt x="7288" y="0"/>
                  </a:cubicBezTo>
                  <a:cubicBezTo>
                    <a:pt x="11062" y="0"/>
                    <a:pt x="14166" y="2865"/>
                    <a:pt x="14539" y="6536"/>
                  </a:cubicBezTo>
                  <a:lnTo>
                    <a:pt x="14576" y="7280"/>
                  </a:lnTo>
                  <a:close/>
                </a:path>
              </a:pathLst>
            </a:custGeom>
            <a:solidFill>
              <a:schemeClr val="accent1"/>
            </a:solidFill>
            <a:ln w="762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20">
              <a:extLst>
                <a:ext uri="{FF2B5EF4-FFF2-40B4-BE49-F238E27FC236}">
                  <a16:creationId xmlns:a16="http://schemas.microsoft.com/office/drawing/2014/main" id="{256F25C6-B1AB-BC4A-A81B-7F94F0495CF1}"/>
                </a:ext>
                <a:ext uri="{C183D7F6-B498-43B3-948B-1728B52AA6E4}">
                  <adec:decorative xmlns:adec="http://schemas.microsoft.com/office/drawing/2017/decorative" val="1"/>
                </a:ext>
              </a:extLst>
            </p:cNvPr>
            <p:cNvSpPr/>
            <p:nvPr/>
          </p:nvSpPr>
          <p:spPr>
            <a:xfrm>
              <a:off x="4287113" y="2925903"/>
              <a:ext cx="328248" cy="239437"/>
            </a:xfrm>
            <a:custGeom>
              <a:avLst/>
              <a:gdLst>
                <a:gd name="connsiteX0" fmla="*/ 76514 w 328248"/>
                <a:gd name="connsiteY0" fmla="*/ 116624 h 239437"/>
                <a:gd name="connsiteX1" fmla="*/ 0 w 328248"/>
                <a:gd name="connsiteY1" fmla="*/ 91610 h 239437"/>
                <a:gd name="connsiteX2" fmla="*/ 0 w 328248"/>
                <a:gd name="connsiteY2" fmla="*/ 239438 h 239437"/>
                <a:gd name="connsiteX3" fmla="*/ 328249 w 328248"/>
                <a:gd name="connsiteY3" fmla="*/ 239438 h 239437"/>
                <a:gd name="connsiteX4" fmla="*/ 328249 w 328248"/>
                <a:gd name="connsiteY4" fmla="*/ 0 h 239437"/>
                <a:gd name="connsiteX5" fmla="*/ 211607 w 328248"/>
                <a:gd name="connsiteY5" fmla="*/ 515 h 239437"/>
                <a:gd name="connsiteX6" fmla="*/ 204511 w 328248"/>
                <a:gd name="connsiteY6" fmla="*/ 7543 h 239437"/>
                <a:gd name="connsiteX7" fmla="*/ 76514 w 328248"/>
                <a:gd name="connsiteY7" fmla="*/ 116624 h 23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248" h="239437">
                  <a:moveTo>
                    <a:pt x="76514" y="116624"/>
                  </a:moveTo>
                  <a:cubicBezTo>
                    <a:pt x="47870" y="116624"/>
                    <a:pt x="21419" y="107341"/>
                    <a:pt x="0" y="91610"/>
                  </a:cubicBezTo>
                  <a:lnTo>
                    <a:pt x="0" y="239438"/>
                  </a:lnTo>
                  <a:lnTo>
                    <a:pt x="328249" y="239438"/>
                  </a:lnTo>
                  <a:lnTo>
                    <a:pt x="328249" y="0"/>
                  </a:lnTo>
                  <a:lnTo>
                    <a:pt x="211607" y="515"/>
                  </a:lnTo>
                  <a:lnTo>
                    <a:pt x="204511" y="7543"/>
                  </a:lnTo>
                  <a:cubicBezTo>
                    <a:pt x="194704" y="69368"/>
                    <a:pt x="141157" y="116624"/>
                    <a:pt x="76514" y="116624"/>
                  </a:cubicBezTo>
                  <a:close/>
                </a:path>
              </a:pathLst>
            </a:custGeom>
            <a:solidFill>
              <a:srgbClr val="0078D4"/>
            </a:solidFill>
            <a:ln w="7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22">
              <a:extLst>
                <a:ext uri="{FF2B5EF4-FFF2-40B4-BE49-F238E27FC236}">
                  <a16:creationId xmlns:a16="http://schemas.microsoft.com/office/drawing/2014/main" id="{323B2855-6FD9-2D4E-8AC8-C0268BC974AE}"/>
                </a:ext>
                <a:ext uri="{C183D7F6-B498-43B3-948B-1728B52AA6E4}">
                  <adec:decorative xmlns:adec="http://schemas.microsoft.com/office/drawing/2017/decorative" val="1"/>
                </a:ext>
              </a:extLst>
            </p:cNvPr>
            <p:cNvSpPr/>
            <p:nvPr/>
          </p:nvSpPr>
          <p:spPr>
            <a:xfrm>
              <a:off x="4487303" y="2874385"/>
              <a:ext cx="127996" cy="59053"/>
            </a:xfrm>
            <a:custGeom>
              <a:avLst/>
              <a:gdLst>
                <a:gd name="connsiteX0" fmla="*/ 0 w 127996"/>
                <a:gd name="connsiteY0" fmla="*/ 0 h 59053"/>
                <a:gd name="connsiteX1" fmla="*/ 4388 w 127996"/>
                <a:gd name="connsiteY1" fmla="*/ 18954 h 59053"/>
                <a:gd name="connsiteX2" fmla="*/ 5871 w 127996"/>
                <a:gd name="connsiteY2" fmla="*/ 38682 h 59053"/>
                <a:gd name="connsiteX3" fmla="*/ 4258 w 127996"/>
                <a:gd name="connsiteY3" fmla="*/ 59054 h 59053"/>
                <a:gd name="connsiteX4" fmla="*/ 127997 w 127996"/>
                <a:gd name="connsiteY4" fmla="*/ 59054 h 59053"/>
                <a:gd name="connsiteX5" fmla="*/ 127997 w 127996"/>
                <a:gd name="connsiteY5" fmla="*/ 193 h 59053"/>
                <a:gd name="connsiteX6" fmla="*/ 0 w 127996"/>
                <a:gd name="connsiteY6" fmla="*/ 0 h 5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996" h="59053">
                  <a:moveTo>
                    <a:pt x="0" y="0"/>
                  </a:moveTo>
                  <a:cubicBezTo>
                    <a:pt x="1936" y="6124"/>
                    <a:pt x="3420" y="12443"/>
                    <a:pt x="4388" y="18954"/>
                  </a:cubicBezTo>
                  <a:cubicBezTo>
                    <a:pt x="5355" y="25401"/>
                    <a:pt x="5871" y="31977"/>
                    <a:pt x="5871" y="38682"/>
                  </a:cubicBezTo>
                  <a:cubicBezTo>
                    <a:pt x="5871" y="45580"/>
                    <a:pt x="5291" y="52413"/>
                    <a:pt x="4258" y="59054"/>
                  </a:cubicBezTo>
                  <a:lnTo>
                    <a:pt x="127997" y="59054"/>
                  </a:lnTo>
                  <a:lnTo>
                    <a:pt x="127997" y="193"/>
                  </a:lnTo>
                  <a:lnTo>
                    <a:pt x="0" y="0"/>
                  </a:lnTo>
                  <a:close/>
                </a:path>
              </a:pathLst>
            </a:custGeom>
            <a:solidFill>
              <a:schemeClr val="tx1"/>
            </a:solidFill>
            <a:ln w="7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4">
              <a:extLst>
                <a:ext uri="{FF2B5EF4-FFF2-40B4-BE49-F238E27FC236}">
                  <a16:creationId xmlns:a16="http://schemas.microsoft.com/office/drawing/2014/main" id="{F84F4099-697C-2847-A23B-D786854142DB}"/>
                </a:ext>
                <a:ext uri="{C183D7F6-B498-43B3-948B-1728B52AA6E4}">
                  <adec:decorative xmlns:adec="http://schemas.microsoft.com/office/drawing/2017/decorative" val="1"/>
                </a:ext>
              </a:extLst>
            </p:cNvPr>
            <p:cNvSpPr/>
            <p:nvPr/>
          </p:nvSpPr>
          <p:spPr>
            <a:xfrm>
              <a:off x="4247760" y="2797288"/>
              <a:ext cx="231735" cy="231573"/>
            </a:xfrm>
            <a:custGeom>
              <a:avLst/>
              <a:gdLst>
                <a:gd name="connsiteX0" fmla="*/ 115868 w 231735"/>
                <a:gd name="connsiteY0" fmla="*/ 231573 h 231573"/>
                <a:gd name="connsiteX1" fmla="*/ 231735 w 231735"/>
                <a:gd name="connsiteY1" fmla="*/ 115787 h 231573"/>
                <a:gd name="connsiteX2" fmla="*/ 115868 w 231735"/>
                <a:gd name="connsiteY2" fmla="*/ 0 h 231573"/>
                <a:gd name="connsiteX3" fmla="*/ 0 w 231735"/>
                <a:gd name="connsiteY3" fmla="*/ 115787 h 231573"/>
                <a:gd name="connsiteX4" fmla="*/ 115868 w 231735"/>
                <a:gd name="connsiteY4" fmla="*/ 231573 h 23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35" h="231573">
                  <a:moveTo>
                    <a:pt x="115868" y="231573"/>
                  </a:moveTo>
                  <a:cubicBezTo>
                    <a:pt x="179860" y="231573"/>
                    <a:pt x="231735" y="179734"/>
                    <a:pt x="231735" y="115787"/>
                  </a:cubicBezTo>
                  <a:cubicBezTo>
                    <a:pt x="231735" y="51839"/>
                    <a:pt x="179860" y="0"/>
                    <a:pt x="115868" y="0"/>
                  </a:cubicBezTo>
                  <a:cubicBezTo>
                    <a:pt x="51876" y="0"/>
                    <a:pt x="0" y="51839"/>
                    <a:pt x="0" y="115787"/>
                  </a:cubicBezTo>
                  <a:cubicBezTo>
                    <a:pt x="0" y="179734"/>
                    <a:pt x="51876" y="231573"/>
                    <a:pt x="115868" y="231573"/>
                  </a:cubicBezTo>
                  <a:close/>
                </a:path>
              </a:pathLst>
            </a:custGeom>
            <a:solidFill>
              <a:schemeClr val="tx1"/>
            </a:solidFill>
            <a:ln w="7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26">
              <a:extLst>
                <a:ext uri="{FF2B5EF4-FFF2-40B4-BE49-F238E27FC236}">
                  <a16:creationId xmlns:a16="http://schemas.microsoft.com/office/drawing/2014/main" id="{162CBB35-B89D-D146-B44E-EEB5F3C62B70}"/>
                </a:ext>
                <a:ext uri="{C183D7F6-B498-43B3-948B-1728B52AA6E4}">
                  <adec:decorative xmlns:adec="http://schemas.microsoft.com/office/drawing/2017/decorative" val="1"/>
                </a:ext>
              </a:extLst>
            </p:cNvPr>
            <p:cNvSpPr/>
            <p:nvPr/>
          </p:nvSpPr>
          <p:spPr>
            <a:xfrm>
              <a:off x="4363817" y="2825922"/>
              <a:ext cx="19612" cy="106116"/>
            </a:xfrm>
            <a:custGeom>
              <a:avLst/>
              <a:gdLst>
                <a:gd name="connsiteX0" fmla="*/ 19613 w 19612"/>
                <a:gd name="connsiteY0" fmla="*/ 0 h 106116"/>
                <a:gd name="connsiteX1" fmla="*/ 0 w 19612"/>
                <a:gd name="connsiteY1" fmla="*/ 0 h 106116"/>
                <a:gd name="connsiteX2" fmla="*/ 0 w 19612"/>
                <a:gd name="connsiteY2" fmla="*/ 106116 h 106116"/>
                <a:gd name="connsiteX3" fmla="*/ 19613 w 19612"/>
                <a:gd name="connsiteY3" fmla="*/ 106116 h 106116"/>
                <a:gd name="connsiteX4" fmla="*/ 19613 w 19612"/>
                <a:gd name="connsiteY4" fmla="*/ 0 h 106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2" h="106116">
                  <a:moveTo>
                    <a:pt x="19613" y="0"/>
                  </a:moveTo>
                  <a:lnTo>
                    <a:pt x="0" y="0"/>
                  </a:lnTo>
                  <a:lnTo>
                    <a:pt x="0" y="106116"/>
                  </a:lnTo>
                  <a:lnTo>
                    <a:pt x="19613" y="106116"/>
                  </a:lnTo>
                  <a:lnTo>
                    <a:pt x="19613" y="0"/>
                  </a:lnTo>
                  <a:close/>
                </a:path>
              </a:pathLst>
            </a:custGeom>
            <a:solidFill>
              <a:schemeClr val="bg1">
                <a:lumMod val="95000"/>
              </a:schemeClr>
            </a:solidFill>
            <a:ln w="7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27">
              <a:extLst>
                <a:ext uri="{FF2B5EF4-FFF2-40B4-BE49-F238E27FC236}">
                  <a16:creationId xmlns:a16="http://schemas.microsoft.com/office/drawing/2014/main" id="{E8A2FE74-160F-184A-8C03-870349439C02}"/>
                </a:ext>
                <a:ext uri="{C183D7F6-B498-43B3-948B-1728B52AA6E4}">
                  <adec:decorative xmlns:adec="http://schemas.microsoft.com/office/drawing/2017/decorative" val="1"/>
                </a:ext>
              </a:extLst>
            </p:cNvPr>
            <p:cNvSpPr/>
            <p:nvPr/>
          </p:nvSpPr>
          <p:spPr>
            <a:xfrm>
              <a:off x="4276424" y="2912415"/>
              <a:ext cx="106965" cy="19598"/>
            </a:xfrm>
            <a:custGeom>
              <a:avLst/>
              <a:gdLst>
                <a:gd name="connsiteX0" fmla="*/ 0 w 106965"/>
                <a:gd name="connsiteY0" fmla="*/ 0 h 19598"/>
                <a:gd name="connsiteX1" fmla="*/ 0 w 106965"/>
                <a:gd name="connsiteY1" fmla="*/ 19598 h 19598"/>
                <a:gd name="connsiteX2" fmla="*/ 106965 w 106965"/>
                <a:gd name="connsiteY2" fmla="*/ 19598 h 19598"/>
                <a:gd name="connsiteX3" fmla="*/ 106965 w 106965"/>
                <a:gd name="connsiteY3" fmla="*/ 0 h 19598"/>
                <a:gd name="connsiteX4" fmla="*/ 0 w 106965"/>
                <a:gd name="connsiteY4" fmla="*/ 0 h 1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5" h="19598">
                  <a:moveTo>
                    <a:pt x="0" y="0"/>
                  </a:moveTo>
                  <a:lnTo>
                    <a:pt x="0" y="19598"/>
                  </a:lnTo>
                  <a:lnTo>
                    <a:pt x="106965" y="19598"/>
                  </a:lnTo>
                  <a:lnTo>
                    <a:pt x="106965" y="0"/>
                  </a:lnTo>
                  <a:lnTo>
                    <a:pt x="0" y="0"/>
                  </a:lnTo>
                  <a:close/>
                </a:path>
              </a:pathLst>
            </a:custGeom>
            <a:solidFill>
              <a:schemeClr val="bg1">
                <a:lumMod val="95000"/>
              </a:schemeClr>
            </a:solidFill>
            <a:ln w="7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Rectangle 11" descr="Upper part of the infographic">
              <a:extLst>
                <a:ext uri="{FF2B5EF4-FFF2-40B4-BE49-F238E27FC236}">
                  <a16:creationId xmlns:a16="http://schemas.microsoft.com/office/drawing/2014/main" id="{FEF8FBB2-3E1B-4DB7-8370-D8ABD15FFB12}"/>
                </a:ext>
                <a:ext uri="{C183D7F6-B498-43B3-948B-1728B52AA6E4}">
                  <adec:decorative xmlns:adec="http://schemas.microsoft.com/office/drawing/2017/decorative" val="0"/>
                </a:ext>
              </a:extLst>
            </p:cNvPr>
            <p:cNvSpPr/>
            <p:nvPr/>
          </p:nvSpPr>
          <p:spPr>
            <a:xfrm>
              <a:off x="5193072" y="3091515"/>
              <a:ext cx="1657149" cy="400110"/>
            </a:xfrm>
            <a:prstGeom prst="rect">
              <a:avLst/>
            </a:prstGeom>
          </p:spPr>
          <p:txBody>
            <a:bodyPr wrap="square" lIns="182802" anchor="ctr">
              <a:spAutoFit/>
            </a:bodyPr>
            <a:lstStyle/>
            <a:p>
              <a:pPr marL="0" marR="0" lvl="0" indent="0" algn="ctr" defTabSz="913841" rtl="0" eaLnBrk="1" fontAlgn="auto" latinLnBrk="0" hangingPunct="1">
                <a:lnSpc>
                  <a:spcPct val="100000"/>
                </a:lnSpc>
                <a:spcBef>
                  <a:spcPts val="0"/>
                </a:spcBef>
                <a:spcAft>
                  <a:spcPts val="80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a:ea typeface="Calibri" panose="020F0502020204030204" pitchFamily="34" charset="0"/>
                  <a:cs typeface="+mn-cs"/>
                </a:rPr>
                <a:t>Migration</a:t>
              </a:r>
              <a:endParaRPr kumimoji="0" lang="en-US" sz="2400" b="0" i="0" u="none" strike="noStrike" kern="0" cap="none" spc="0" normalizeH="0" baseline="0" noProof="0" dirty="0">
                <a:ln>
                  <a:noFill/>
                </a:ln>
                <a:solidFill>
                  <a:prstClr val="white"/>
                </a:solidFill>
                <a:effectLst/>
                <a:uLnTx/>
                <a:uFillTx/>
                <a:latin typeface="Segoe UI Semibold"/>
                <a:ea typeface="Calibri" panose="020F0502020204030204" pitchFamily="34" charset="0"/>
                <a:cs typeface="+mn-cs"/>
              </a:endParaRPr>
            </a:p>
          </p:txBody>
        </p:sp>
        <p:sp>
          <p:nvSpPr>
            <p:cNvPr id="18" name="Rectangle 17" descr="Lower part of the infographic">
              <a:extLst>
                <a:ext uri="{FF2B5EF4-FFF2-40B4-BE49-F238E27FC236}">
                  <a16:creationId xmlns:a16="http://schemas.microsoft.com/office/drawing/2014/main" id="{8E51729F-FB4F-4AB4-9DF6-76DB7ABC32F4}"/>
                </a:ext>
                <a:ext uri="{C183D7F6-B498-43B3-948B-1728B52AA6E4}">
                  <adec:decorative xmlns:adec="http://schemas.microsoft.com/office/drawing/2017/decorative" val="0"/>
                </a:ext>
              </a:extLst>
            </p:cNvPr>
            <p:cNvSpPr/>
            <p:nvPr/>
          </p:nvSpPr>
          <p:spPr>
            <a:xfrm>
              <a:off x="4999058" y="4024480"/>
              <a:ext cx="1978790" cy="400110"/>
            </a:xfrm>
            <a:prstGeom prst="rect">
              <a:avLst/>
            </a:prstGeom>
          </p:spPr>
          <p:txBody>
            <a:bodyPr wrap="square" lIns="182802" anchor="ctr">
              <a:spAutoFit/>
            </a:bodyPr>
            <a:lstStyle/>
            <a:p>
              <a:pPr marL="0" marR="0" lvl="0" indent="0" algn="ctr" defTabSz="913841" rtl="0" eaLnBrk="1" fontAlgn="auto" latinLnBrk="0" hangingPunct="1">
                <a:lnSpc>
                  <a:spcPct val="100000"/>
                </a:lnSpc>
                <a:spcBef>
                  <a:spcPts val="0"/>
                </a:spcBef>
                <a:spcAft>
                  <a:spcPts val="80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Semibold"/>
                  <a:ea typeface="Calibri" panose="020F0502020204030204" pitchFamily="34" charset="0"/>
                  <a:cs typeface="+mn-cs"/>
                </a:rPr>
                <a:t>Modernization</a:t>
              </a:r>
            </a:p>
          </p:txBody>
        </p:sp>
        <p:grpSp>
          <p:nvGrpSpPr>
            <p:cNvPr id="38" name="Group 37">
              <a:extLst>
                <a:ext uri="{FF2B5EF4-FFF2-40B4-BE49-F238E27FC236}">
                  <a16:creationId xmlns:a16="http://schemas.microsoft.com/office/drawing/2014/main" id="{16A204F4-8BF9-F44A-9A15-08447C5FBA10}"/>
                </a:ext>
                <a:ext uri="{C183D7F6-B498-43B3-948B-1728B52AA6E4}">
                  <adec:decorative xmlns:adec="http://schemas.microsoft.com/office/drawing/2017/decorative" val="1"/>
                </a:ext>
              </a:extLst>
            </p:cNvPr>
            <p:cNvGrpSpPr/>
            <p:nvPr/>
          </p:nvGrpSpPr>
          <p:grpSpPr>
            <a:xfrm>
              <a:off x="7043803" y="5025274"/>
              <a:ext cx="343773" cy="341217"/>
              <a:chOff x="7043803" y="5025274"/>
              <a:chExt cx="343773" cy="341217"/>
            </a:xfrm>
          </p:grpSpPr>
          <p:sp>
            <p:nvSpPr>
              <p:cNvPr id="97" name="Freeform 96">
                <a:extLst>
                  <a:ext uri="{FF2B5EF4-FFF2-40B4-BE49-F238E27FC236}">
                    <a16:creationId xmlns:a16="http://schemas.microsoft.com/office/drawing/2014/main" id="{9A52E8A0-DBAD-BC4A-AC87-597BEA635F84}"/>
                  </a:ext>
                </a:extLst>
              </p:cNvPr>
              <p:cNvSpPr>
                <a:spLocks noChangeArrowheads="1"/>
              </p:cNvSpPr>
              <p:nvPr/>
            </p:nvSpPr>
            <p:spPr bwMode="auto">
              <a:xfrm>
                <a:off x="7043803" y="5025274"/>
                <a:ext cx="343773" cy="341217"/>
              </a:xfrm>
              <a:custGeom>
                <a:avLst/>
                <a:gdLst>
                  <a:gd name="connsiteX0" fmla="*/ 34041 w 343773"/>
                  <a:gd name="connsiteY0" fmla="*/ 33788 h 341217"/>
                  <a:gd name="connsiteX1" fmla="*/ 34041 w 343773"/>
                  <a:gd name="connsiteY1" fmla="*/ 307429 h 341217"/>
                  <a:gd name="connsiteX2" fmla="*/ 309731 w 343773"/>
                  <a:gd name="connsiteY2" fmla="*/ 307429 h 341217"/>
                  <a:gd name="connsiteX3" fmla="*/ 309731 w 343773"/>
                  <a:gd name="connsiteY3" fmla="*/ 33788 h 341217"/>
                  <a:gd name="connsiteX4" fmla="*/ 0 w 343773"/>
                  <a:gd name="connsiteY4" fmla="*/ 0 h 341217"/>
                  <a:gd name="connsiteX5" fmla="*/ 343773 w 343773"/>
                  <a:gd name="connsiteY5" fmla="*/ 0 h 341217"/>
                  <a:gd name="connsiteX6" fmla="*/ 343773 w 343773"/>
                  <a:gd name="connsiteY6" fmla="*/ 341217 h 341217"/>
                  <a:gd name="connsiteX7" fmla="*/ 0 w 343773"/>
                  <a:gd name="connsiteY7" fmla="*/ 341217 h 3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773" h="341217">
                    <a:moveTo>
                      <a:pt x="34041" y="33788"/>
                    </a:moveTo>
                    <a:lnTo>
                      <a:pt x="34041" y="307429"/>
                    </a:lnTo>
                    <a:lnTo>
                      <a:pt x="309731" y="307429"/>
                    </a:lnTo>
                    <a:lnTo>
                      <a:pt x="309731" y="33788"/>
                    </a:lnTo>
                    <a:close/>
                    <a:moveTo>
                      <a:pt x="0" y="0"/>
                    </a:moveTo>
                    <a:lnTo>
                      <a:pt x="343773" y="0"/>
                    </a:lnTo>
                    <a:lnTo>
                      <a:pt x="343773" y="341217"/>
                    </a:lnTo>
                    <a:lnTo>
                      <a:pt x="0" y="34121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Freeform 65">
                <a:extLst>
                  <a:ext uri="{FF2B5EF4-FFF2-40B4-BE49-F238E27FC236}">
                    <a16:creationId xmlns:a16="http://schemas.microsoft.com/office/drawing/2014/main" id="{427A0927-ECCF-43D8-943A-FD8E4D8268E7}"/>
                  </a:ext>
                </a:extLst>
              </p:cNvPr>
              <p:cNvSpPr>
                <a:spLocks/>
              </p:cNvSpPr>
              <p:nvPr/>
            </p:nvSpPr>
            <p:spPr bwMode="auto">
              <a:xfrm>
                <a:off x="7261057" y="5025274"/>
                <a:ext cx="126519" cy="125241"/>
              </a:xfrm>
              <a:custGeom>
                <a:avLst/>
                <a:gdLst>
                  <a:gd name="T0" fmla="*/ 0 w 99"/>
                  <a:gd name="T1" fmla="*/ 0 h 98"/>
                  <a:gd name="T2" fmla="*/ 0 w 99"/>
                  <a:gd name="T3" fmla="*/ 27 h 98"/>
                  <a:gd name="T4" fmla="*/ 71 w 99"/>
                  <a:gd name="T5" fmla="*/ 27 h 98"/>
                  <a:gd name="T6" fmla="*/ 71 w 99"/>
                  <a:gd name="T7" fmla="*/ 98 h 98"/>
                  <a:gd name="T8" fmla="*/ 99 w 99"/>
                  <a:gd name="T9" fmla="*/ 98 h 98"/>
                  <a:gd name="T10" fmla="*/ 99 w 99"/>
                  <a:gd name="T11" fmla="*/ 0 h 98"/>
                  <a:gd name="T12" fmla="*/ 0 w 9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99" h="98">
                    <a:moveTo>
                      <a:pt x="0" y="0"/>
                    </a:moveTo>
                    <a:lnTo>
                      <a:pt x="0" y="27"/>
                    </a:lnTo>
                    <a:lnTo>
                      <a:pt x="71" y="27"/>
                    </a:lnTo>
                    <a:lnTo>
                      <a:pt x="71" y="98"/>
                    </a:lnTo>
                    <a:lnTo>
                      <a:pt x="99" y="98"/>
                    </a:lnTo>
                    <a:lnTo>
                      <a:pt x="99"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Rectangle 64">
                <a:extLst>
                  <a:ext uri="{FF2B5EF4-FFF2-40B4-BE49-F238E27FC236}">
                    <a16:creationId xmlns:a16="http://schemas.microsoft.com/office/drawing/2014/main" id="{D3C638E3-AF26-4CE0-8D9B-EE154EA643BA}"/>
                  </a:ext>
                </a:extLst>
              </p:cNvPr>
              <p:cNvSpPr>
                <a:spLocks noChangeArrowheads="1"/>
              </p:cNvSpPr>
              <p:nvPr/>
            </p:nvSpPr>
            <p:spPr bwMode="auto">
              <a:xfrm>
                <a:off x="7043803" y="5204189"/>
                <a:ext cx="163580" cy="16230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Freeform 66">
                <a:extLst>
                  <a:ext uri="{FF2B5EF4-FFF2-40B4-BE49-F238E27FC236}">
                    <a16:creationId xmlns:a16="http://schemas.microsoft.com/office/drawing/2014/main" id="{C3399275-A187-419F-86F8-382B8CFA8D72}"/>
                  </a:ext>
                </a:extLst>
              </p:cNvPr>
              <p:cNvSpPr>
                <a:spLocks/>
              </p:cNvSpPr>
              <p:nvPr/>
            </p:nvSpPr>
            <p:spPr bwMode="auto">
              <a:xfrm>
                <a:off x="7117925" y="5099396"/>
                <a:ext cx="194251" cy="191695"/>
              </a:xfrm>
              <a:custGeom>
                <a:avLst/>
                <a:gdLst>
                  <a:gd name="T0" fmla="*/ 124 w 152"/>
                  <a:gd name="T1" fmla="*/ 0 h 150"/>
                  <a:gd name="T2" fmla="*/ 53 w 152"/>
                  <a:gd name="T3" fmla="*/ 0 h 150"/>
                  <a:gd name="T4" fmla="*/ 53 w 152"/>
                  <a:gd name="T5" fmla="*/ 28 h 150"/>
                  <a:gd name="T6" fmla="*/ 104 w 152"/>
                  <a:gd name="T7" fmla="*/ 28 h 150"/>
                  <a:gd name="T8" fmla="*/ 0 w 152"/>
                  <a:gd name="T9" fmla="*/ 131 h 150"/>
                  <a:gd name="T10" fmla="*/ 20 w 152"/>
                  <a:gd name="T11" fmla="*/ 150 h 150"/>
                  <a:gd name="T12" fmla="*/ 124 w 152"/>
                  <a:gd name="T13" fmla="*/ 49 h 150"/>
                  <a:gd name="T14" fmla="*/ 124 w 152"/>
                  <a:gd name="T15" fmla="*/ 98 h 150"/>
                  <a:gd name="T16" fmla="*/ 152 w 152"/>
                  <a:gd name="T17" fmla="*/ 98 h 150"/>
                  <a:gd name="T18" fmla="*/ 152 w 152"/>
                  <a:gd name="T19" fmla="*/ 28 h 150"/>
                  <a:gd name="T20" fmla="*/ 152 w 152"/>
                  <a:gd name="T21" fmla="*/ 0 h 150"/>
                  <a:gd name="T22" fmla="*/ 124 w 152"/>
                  <a:gd name="T23" fmla="*/ 0 h 150"/>
                  <a:gd name="T24" fmla="*/ 124 w 152"/>
                  <a:gd name="T2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50">
                    <a:moveTo>
                      <a:pt x="124" y="0"/>
                    </a:moveTo>
                    <a:lnTo>
                      <a:pt x="53" y="0"/>
                    </a:lnTo>
                    <a:lnTo>
                      <a:pt x="53" y="28"/>
                    </a:lnTo>
                    <a:lnTo>
                      <a:pt x="104" y="28"/>
                    </a:lnTo>
                    <a:lnTo>
                      <a:pt x="0" y="131"/>
                    </a:lnTo>
                    <a:lnTo>
                      <a:pt x="20" y="150"/>
                    </a:lnTo>
                    <a:lnTo>
                      <a:pt x="124" y="49"/>
                    </a:lnTo>
                    <a:lnTo>
                      <a:pt x="124" y="98"/>
                    </a:lnTo>
                    <a:lnTo>
                      <a:pt x="152" y="98"/>
                    </a:lnTo>
                    <a:lnTo>
                      <a:pt x="152" y="28"/>
                    </a:lnTo>
                    <a:lnTo>
                      <a:pt x="152" y="0"/>
                    </a:lnTo>
                    <a:lnTo>
                      <a:pt x="124" y="0"/>
                    </a:lnTo>
                    <a:lnTo>
                      <a:pt x="12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06D8F73-1AB5-7348-B4D2-9872514D6EA2}"/>
                </a:ext>
                <a:ext uri="{C183D7F6-B498-43B3-948B-1728B52AA6E4}">
                  <adec:decorative xmlns:adec="http://schemas.microsoft.com/office/drawing/2017/decorative" val="1"/>
                </a:ext>
              </a:extLst>
            </p:cNvPr>
            <p:cNvGrpSpPr>
              <a:grpSpLocks noChangeAspect="1"/>
            </p:cNvGrpSpPr>
            <p:nvPr/>
          </p:nvGrpSpPr>
          <p:grpSpPr>
            <a:xfrm>
              <a:off x="6505541" y="1928388"/>
              <a:ext cx="291853" cy="360185"/>
              <a:chOff x="1980078" y="253998"/>
              <a:chExt cx="3830386" cy="4727197"/>
            </a:xfrm>
          </p:grpSpPr>
          <p:sp>
            <p:nvSpPr>
              <p:cNvPr id="106" name="Rectangle 27">
                <a:extLst>
                  <a:ext uri="{FF2B5EF4-FFF2-40B4-BE49-F238E27FC236}">
                    <a16:creationId xmlns:a16="http://schemas.microsoft.com/office/drawing/2014/main" id="{8CD5627F-4FBF-4A4A-AF1F-9F577576121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7" name="Freeform 29">
                <a:extLst>
                  <a:ext uri="{FF2B5EF4-FFF2-40B4-BE49-F238E27FC236}">
                    <a16:creationId xmlns:a16="http://schemas.microsoft.com/office/drawing/2014/main" id="{DF265029-4C6B-524B-A62B-2B2E9C49E4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2CF68E07-DB5A-834A-8913-B9B2E1425A53}"/>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9" name="Freeform: Shape 136">
                <a:extLst>
                  <a:ext uri="{FF2B5EF4-FFF2-40B4-BE49-F238E27FC236}">
                    <a16:creationId xmlns:a16="http://schemas.microsoft.com/office/drawing/2014/main" id="{68C4D3CA-0159-1046-B5B6-E36E2601F51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 name="Rectangle 7" descr="Element of the infographic belonging to the upper part">
            <a:extLst>
              <a:ext uri="{FF2B5EF4-FFF2-40B4-BE49-F238E27FC236}">
                <a16:creationId xmlns:a16="http://schemas.microsoft.com/office/drawing/2014/main" id="{0C8E377C-AC29-4C68-A8BE-6CDDDEAB9CA8}"/>
              </a:ext>
              <a:ext uri="{C183D7F6-B498-43B3-948B-1728B52AA6E4}">
                <adec:decorative xmlns:adec="http://schemas.microsoft.com/office/drawing/2017/decorative" val="0"/>
              </a:ext>
            </a:extLst>
          </p:cNvPr>
          <p:cNvSpPr/>
          <p:nvPr/>
        </p:nvSpPr>
        <p:spPr>
          <a:xfrm>
            <a:off x="6802510" y="1431558"/>
            <a:ext cx="2851156" cy="338554"/>
          </a:xfrm>
          <a:prstGeom prst="rect">
            <a:avLst/>
          </a:prstGeom>
        </p:spPr>
        <p:txBody>
          <a:bodyPr wrap="square" lIns="182802">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Cybersecurity threats</a:t>
            </a:r>
          </a:p>
        </p:txBody>
      </p:sp>
      <p:sp>
        <p:nvSpPr>
          <p:cNvPr id="20" name="Rectangle 19" descr="Element of the infographic belonging to the lower part">
            <a:extLst>
              <a:ext uri="{FF2B5EF4-FFF2-40B4-BE49-F238E27FC236}">
                <a16:creationId xmlns:a16="http://schemas.microsoft.com/office/drawing/2014/main" id="{DE8DD86C-2C4D-49DB-A8A3-A6E3D9133147}"/>
              </a:ext>
              <a:ext uri="{C183D7F6-B498-43B3-948B-1728B52AA6E4}">
                <adec:decorative xmlns:adec="http://schemas.microsoft.com/office/drawing/2017/decorative" val="0"/>
              </a:ext>
            </a:extLst>
          </p:cNvPr>
          <p:cNvSpPr/>
          <p:nvPr/>
        </p:nvSpPr>
        <p:spPr>
          <a:xfrm>
            <a:off x="8007863" y="2517948"/>
            <a:ext cx="3429631" cy="338554"/>
          </a:xfrm>
          <a:prstGeom prst="rect">
            <a:avLst/>
          </a:prstGeom>
        </p:spPr>
        <p:txBody>
          <a:bodyPr wrap="square" lIns="182802">
            <a:spAutoFit/>
          </a:bodyPr>
          <a:lstStyle/>
          <a:p>
            <a:pPr marL="0" marR="0" lvl="0" indent="0" algn="l"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Budget and resource constraints</a:t>
            </a:r>
            <a:endParaRPr kumimoji="0" lang="en-US" sz="1400" b="0" i="0" u="none" strike="noStrike" kern="0" cap="none" spc="0" normalizeH="0" baseline="0" noProof="0" dirty="0">
              <a:ln>
                <a:noFill/>
              </a:ln>
              <a:solidFill>
                <a:prstClr val="black"/>
              </a:solidFill>
              <a:effectLst/>
              <a:uLnTx/>
              <a:uFillTx/>
              <a:latin typeface="Segoe UI"/>
              <a:ea typeface="+mn-ea"/>
              <a:cs typeface="+mn-cs"/>
            </a:endParaRPr>
          </a:p>
        </p:txBody>
      </p:sp>
      <p:sp>
        <p:nvSpPr>
          <p:cNvPr id="14" name="Rectangle 13" descr="Element of the infographic belonging to the upper part">
            <a:extLst>
              <a:ext uri="{FF2B5EF4-FFF2-40B4-BE49-F238E27FC236}">
                <a16:creationId xmlns:a16="http://schemas.microsoft.com/office/drawing/2014/main" id="{DC507771-2333-439C-847C-E005CC84E1CE}"/>
              </a:ext>
              <a:ext uri="{C183D7F6-B498-43B3-948B-1728B52AA6E4}">
                <adec:decorative xmlns:adec="http://schemas.microsoft.com/office/drawing/2017/decorative" val="0"/>
              </a:ext>
            </a:extLst>
          </p:cNvPr>
          <p:cNvSpPr/>
          <p:nvPr/>
        </p:nvSpPr>
        <p:spPr>
          <a:xfrm>
            <a:off x="8232312" y="3920099"/>
            <a:ext cx="2840980" cy="584775"/>
          </a:xfrm>
          <a:prstGeom prst="rect">
            <a:avLst/>
          </a:prstGeom>
        </p:spPr>
        <p:txBody>
          <a:bodyPr wrap="square" lIns="182802">
            <a:spAutoFit/>
          </a:bodyPr>
          <a:lstStyle/>
          <a:p>
            <a:pPr marL="0" marR="0" lvl="0" indent="0" algn="l"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Rapidly scale web apps </a:t>
            </a:r>
            <a:br>
              <a:rPr kumimoji="0" lang="en-US" sz="1600" b="0" i="0" u="none" strike="noStrike" kern="0" cap="none" spc="0" normalizeH="0" baseline="0" noProof="0" dirty="0">
                <a:ln>
                  <a:noFill/>
                </a:ln>
                <a:solidFill>
                  <a:prstClr val="black"/>
                </a:solidFill>
                <a:effectLst/>
                <a:uLnTx/>
                <a:uFillTx/>
                <a:latin typeface="Segoe UI"/>
                <a:ea typeface="+mn-ea"/>
                <a:cs typeface="+mn-cs"/>
              </a:rPr>
            </a:br>
            <a:r>
              <a:rPr kumimoji="0" lang="en-US" sz="1600" b="0" i="0" u="none" strike="noStrike" kern="0" cap="none" spc="0" normalizeH="0" baseline="0" noProof="0" dirty="0">
                <a:ln>
                  <a:noFill/>
                </a:ln>
                <a:solidFill>
                  <a:prstClr val="black"/>
                </a:solidFill>
                <a:effectLst/>
                <a:uLnTx/>
                <a:uFillTx/>
                <a:latin typeface="Segoe UI"/>
                <a:ea typeface="+mn-ea"/>
                <a:cs typeface="+mn-cs"/>
              </a:rPr>
              <a:t>and infrastructure</a:t>
            </a:r>
          </a:p>
        </p:txBody>
      </p:sp>
      <p:sp>
        <p:nvSpPr>
          <p:cNvPr id="24" name="Rectangle 23" descr="Element of the infographic belonging to the lower part">
            <a:extLst>
              <a:ext uri="{FF2B5EF4-FFF2-40B4-BE49-F238E27FC236}">
                <a16:creationId xmlns:a16="http://schemas.microsoft.com/office/drawing/2014/main" id="{0430464D-A2AA-416B-BB2D-50C894892BEF}"/>
              </a:ext>
              <a:ext uri="{C183D7F6-B498-43B3-948B-1728B52AA6E4}">
                <adec:decorative xmlns:adec="http://schemas.microsoft.com/office/drawing/2017/decorative" val="0"/>
              </a:ext>
            </a:extLst>
          </p:cNvPr>
          <p:cNvSpPr/>
          <p:nvPr/>
        </p:nvSpPr>
        <p:spPr>
          <a:xfrm>
            <a:off x="7497874" y="5505291"/>
            <a:ext cx="1796120" cy="338554"/>
          </a:xfrm>
          <a:prstGeom prst="rect">
            <a:avLst/>
          </a:prstGeom>
        </p:spPr>
        <p:txBody>
          <a:bodyPr wrap="square" lIns="182802">
            <a:spAutoFit/>
          </a:bodyPr>
          <a:lstStyle/>
          <a:p>
            <a:pPr marL="0" marR="0" lvl="0" indent="0" algn="l"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Drive Innovation</a:t>
            </a:r>
            <a:endParaRPr kumimoji="0" lang="en-US" sz="1400" b="0" i="0" u="none" strike="noStrike" kern="0" cap="none" spc="0" normalizeH="0" baseline="0" noProof="0" dirty="0">
              <a:ln>
                <a:noFill/>
              </a:ln>
              <a:solidFill>
                <a:prstClr val="black"/>
              </a:solidFill>
              <a:effectLst/>
              <a:uLnTx/>
              <a:uFillTx/>
              <a:latin typeface="Segoe UI"/>
              <a:ea typeface="+mn-ea"/>
              <a:cs typeface="+mn-cs"/>
            </a:endParaRPr>
          </a:p>
        </p:txBody>
      </p:sp>
      <p:sp>
        <p:nvSpPr>
          <p:cNvPr id="26" name="Rectangle 25" descr="Element of the infographic belonging to the lower part">
            <a:extLst>
              <a:ext uri="{FF2B5EF4-FFF2-40B4-BE49-F238E27FC236}">
                <a16:creationId xmlns:a16="http://schemas.microsoft.com/office/drawing/2014/main" id="{95686669-D986-4FC6-A835-02F505EDB129}"/>
              </a:ext>
              <a:ext uri="{C183D7F6-B498-43B3-948B-1728B52AA6E4}">
                <adec:decorative xmlns:adec="http://schemas.microsoft.com/office/drawing/2017/decorative" val="0"/>
              </a:ext>
            </a:extLst>
          </p:cNvPr>
          <p:cNvSpPr/>
          <p:nvPr/>
        </p:nvSpPr>
        <p:spPr>
          <a:xfrm>
            <a:off x="3810986" y="6224541"/>
            <a:ext cx="4434942" cy="338554"/>
          </a:xfrm>
          <a:prstGeom prst="rect">
            <a:avLst/>
          </a:prstGeom>
        </p:spPr>
        <p:txBody>
          <a:bodyPr wrap="square" lIns="182802">
            <a:spAutoFit/>
          </a:bodyPr>
          <a:lstStyle/>
          <a:p>
            <a:pPr marL="0" marR="0" lvl="0" indent="0" algn="ct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Calibri" panose="020F0502020204030204" pitchFamily="34" charset="0"/>
                <a:cs typeface="+mn-cs"/>
              </a:rPr>
              <a:t>Unlocking more c</a:t>
            </a:r>
            <a:r>
              <a:rPr kumimoji="0" lang="en-US" sz="1600" b="0" i="0" u="none" strike="noStrike" kern="0" cap="none" spc="0" normalizeH="0" baseline="0" noProof="0" dirty="0" err="1">
                <a:ln>
                  <a:noFill/>
                </a:ln>
                <a:solidFill>
                  <a:prstClr val="black"/>
                </a:solidFill>
                <a:effectLst/>
                <a:uLnTx/>
                <a:uFillTx/>
                <a:latin typeface="Segoe UI"/>
                <a:ea typeface="Calibri" panose="020F0502020204030204" pitchFamily="34" charset="0"/>
                <a:cs typeface="+mn-cs"/>
              </a:rPr>
              <a:t>ost</a:t>
            </a:r>
            <a:r>
              <a:rPr kumimoji="0" lang="en-US" sz="1600" b="0" i="0" u="none" strike="noStrike" kern="0" cap="none" spc="0" normalizeH="0" baseline="0" noProof="0" dirty="0">
                <a:ln>
                  <a:noFill/>
                </a:ln>
                <a:solidFill>
                  <a:prstClr val="black"/>
                </a:solidFill>
                <a:effectLst/>
                <a:uLnTx/>
                <a:uFillTx/>
                <a:latin typeface="Segoe UI"/>
                <a:ea typeface="Calibri" panose="020F0502020204030204" pitchFamily="34" charset="0"/>
                <a:cs typeface="+mn-cs"/>
              </a:rPr>
              <a:t> optimization</a:t>
            </a:r>
          </a:p>
        </p:txBody>
      </p:sp>
      <p:sp>
        <p:nvSpPr>
          <p:cNvPr id="22" name="Rectangle 21" descr="Element of the infographic belonging to the lower part">
            <a:extLst>
              <a:ext uri="{FF2B5EF4-FFF2-40B4-BE49-F238E27FC236}">
                <a16:creationId xmlns:a16="http://schemas.microsoft.com/office/drawing/2014/main" id="{E6205E0A-ED2C-4634-9A1C-A86121289386}"/>
              </a:ext>
              <a:ext uri="{C183D7F6-B498-43B3-948B-1728B52AA6E4}">
                <adec:decorative xmlns:adec="http://schemas.microsoft.com/office/drawing/2017/decorative" val="0"/>
              </a:ext>
            </a:extLst>
          </p:cNvPr>
          <p:cNvSpPr/>
          <p:nvPr/>
        </p:nvSpPr>
        <p:spPr>
          <a:xfrm>
            <a:off x="1903751" y="5505271"/>
            <a:ext cx="2557589" cy="338554"/>
          </a:xfrm>
          <a:prstGeom prst="rect">
            <a:avLst/>
          </a:prstGeom>
        </p:spPr>
        <p:txBody>
          <a:bodyPr wrap="square" lIns="182802">
            <a:spAutoFit/>
          </a:body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Calibri" panose="020F0502020204030204" pitchFamily="34" charset="0"/>
                <a:cs typeface="+mn-cs"/>
              </a:rPr>
              <a:t>Faster time to market</a:t>
            </a:r>
          </a:p>
        </p:txBody>
      </p:sp>
      <p:sp>
        <p:nvSpPr>
          <p:cNvPr id="10" name="Title 15" descr="Element of the infographic belonging to the upper part">
            <a:extLst>
              <a:ext uri="{FF2B5EF4-FFF2-40B4-BE49-F238E27FC236}">
                <a16:creationId xmlns:a16="http://schemas.microsoft.com/office/drawing/2014/main" id="{F2A75833-C1C9-481B-9A4D-879A10F670BA}"/>
              </a:ext>
              <a:ext uri="{C183D7F6-B498-43B3-948B-1728B52AA6E4}">
                <adec:decorative xmlns:adec="http://schemas.microsoft.com/office/drawing/2017/decorative" val="0"/>
              </a:ext>
            </a:extLst>
          </p:cNvPr>
          <p:cNvSpPr txBox="1">
            <a:spLocks/>
          </p:cNvSpPr>
          <p:nvPr/>
        </p:nvSpPr>
        <p:spPr>
          <a:xfrm>
            <a:off x="1184224" y="4122269"/>
            <a:ext cx="2507476" cy="336739"/>
          </a:xfrm>
          <a:prstGeom prst="rect">
            <a:avLst/>
          </a:prstGeom>
          <a:noFill/>
          <a:ln>
            <a:noFill/>
            <a:prstDash/>
          </a:ln>
          <a:effectLst/>
        </p:spPr>
        <p:txBody>
          <a:bodyPr rot="0" spcFirstLastPara="0" vertOverflow="overflow" horzOverflow="overflow" vert="horz" wrap="square" lIns="182802" tIns="44821" rIns="89642" bIns="44821" numCol="1" spcCol="0" rtlCol="0" fromWordArt="0" anchor="t" anchorCtr="0" forceAA="0" compatLnSpc="1">
            <a:prstTxWarp prst="textNoShape">
              <a:avLst/>
            </a:prstTxWarp>
            <a:spAutoFit/>
          </a:bodyPr>
          <a:lstStyle>
            <a:lvl1pPr algn="l" defTabSz="912114" rtl="0" eaLnBrk="1" latinLnBrk="0" hangingPunct="1">
              <a:lnSpc>
                <a:spcPct val="90000"/>
              </a:lnSpc>
              <a:spcBef>
                <a:spcPct val="0"/>
              </a:spcBef>
              <a:buNone/>
              <a:defRPr sz="3600" kern="1200">
                <a:solidFill>
                  <a:schemeClr val="bg1"/>
                </a:solidFill>
                <a:latin typeface="+mj-lt"/>
                <a:ea typeface="+mj-ea"/>
                <a:cs typeface="+mj-cs"/>
              </a:defRPr>
            </a:lvl1p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Calibri" panose="020F0502020204030204" pitchFamily="34" charset="0"/>
                <a:cs typeface="+mj-cs"/>
              </a:rPr>
              <a:t>Enabling remote work</a:t>
            </a:r>
            <a:endParaRPr kumimoji="0" lang="en-US" sz="1600" b="0" i="0" u="none" strike="noStrike" kern="0" cap="none" spc="0" normalizeH="0" baseline="0" noProof="0" dirty="0">
              <a:ln>
                <a:noFill/>
              </a:ln>
              <a:solidFill>
                <a:prstClr val="black"/>
              </a:solidFill>
              <a:effectLst/>
              <a:uLnTx/>
              <a:uFillTx/>
              <a:latin typeface="Segoe UI"/>
              <a:ea typeface="+mj-ea"/>
              <a:cs typeface="+mj-cs"/>
            </a:endParaRPr>
          </a:p>
        </p:txBody>
      </p:sp>
      <p:sp>
        <p:nvSpPr>
          <p:cNvPr id="16" name="Rectangle 15" descr="Element of the infographic belonging to the lower part">
            <a:extLst>
              <a:ext uri="{FF2B5EF4-FFF2-40B4-BE49-F238E27FC236}">
                <a16:creationId xmlns:a16="http://schemas.microsoft.com/office/drawing/2014/main" id="{4BAACA7B-2394-4A05-86F8-0628D19A267B}"/>
              </a:ext>
              <a:ext uri="{C183D7F6-B498-43B3-948B-1728B52AA6E4}">
                <adec:decorative xmlns:adec="http://schemas.microsoft.com/office/drawing/2017/decorative" val="0"/>
              </a:ext>
            </a:extLst>
          </p:cNvPr>
          <p:cNvSpPr/>
          <p:nvPr/>
        </p:nvSpPr>
        <p:spPr>
          <a:xfrm>
            <a:off x="1094281" y="2472783"/>
            <a:ext cx="2844966" cy="338554"/>
          </a:xfrm>
          <a:prstGeom prst="rect">
            <a:avLst/>
          </a:prstGeom>
        </p:spPr>
        <p:txBody>
          <a:bodyPr wrap="square" lIns="182802">
            <a:spAutoFit/>
          </a:body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Calibri" panose="020F0502020204030204" pitchFamily="34" charset="0"/>
                <a:cs typeface="+mn-cs"/>
              </a:rPr>
              <a:t>Datacenter contract expiry</a:t>
            </a:r>
          </a:p>
        </p:txBody>
      </p:sp>
      <p:sp>
        <p:nvSpPr>
          <p:cNvPr id="6" name="Rectangle 5" descr="Element of the infographic belonging to the upper part">
            <a:extLst>
              <a:ext uri="{FF2B5EF4-FFF2-40B4-BE49-F238E27FC236}">
                <a16:creationId xmlns:a16="http://schemas.microsoft.com/office/drawing/2014/main" id="{1C50C0F4-CCD2-4B6E-A01B-A7AE23913FD6}"/>
              </a:ext>
              <a:ext uri="{C183D7F6-B498-43B3-948B-1728B52AA6E4}">
                <adec:decorative xmlns:adec="http://schemas.microsoft.com/office/drawing/2017/decorative" val="0"/>
              </a:ext>
            </a:extLst>
          </p:cNvPr>
          <p:cNvSpPr/>
          <p:nvPr/>
        </p:nvSpPr>
        <p:spPr>
          <a:xfrm>
            <a:off x="2608289" y="1409624"/>
            <a:ext cx="2485050" cy="338554"/>
          </a:xfrm>
          <a:prstGeom prst="rect">
            <a:avLst/>
          </a:prstGeom>
        </p:spPr>
        <p:txBody>
          <a:bodyPr wrap="square" lIns="182802">
            <a:spAutoFit/>
          </a:body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Calibri" panose="020F0502020204030204" pitchFamily="34" charset="0"/>
                <a:cs typeface="+mn-cs"/>
              </a:rPr>
              <a:t>Cash flow challenges</a:t>
            </a:r>
          </a:p>
        </p:txBody>
      </p:sp>
    </p:spTree>
    <p:extLst>
      <p:ext uri="{BB962C8B-B14F-4D97-AF65-F5344CB8AC3E}">
        <p14:creationId xmlns:p14="http://schemas.microsoft.com/office/powerpoint/2010/main" val="29030695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AF2E-6ADE-45D1-BAED-6FCC3F23C0B5}"/>
              </a:ext>
            </a:extLst>
          </p:cNvPr>
          <p:cNvSpPr>
            <a:spLocks noGrp="1"/>
          </p:cNvSpPr>
          <p:nvPr>
            <p:ph type="title"/>
          </p:nvPr>
        </p:nvSpPr>
        <p:spPr>
          <a:xfrm>
            <a:off x="588263" y="457200"/>
            <a:ext cx="8627455" cy="1107996"/>
          </a:xfrm>
        </p:spPr>
        <p:txBody>
          <a:bodyPr/>
          <a:lstStyle/>
          <a:p>
            <a:r>
              <a:rPr lang="en-US" dirty="0"/>
              <a:t>Why should customers migrate and modernize to Azure?</a:t>
            </a:r>
          </a:p>
        </p:txBody>
      </p:sp>
      <p:sp>
        <p:nvSpPr>
          <p:cNvPr id="107" name="Freeform: Shape 106">
            <a:extLst>
              <a:ext uri="{FF2B5EF4-FFF2-40B4-BE49-F238E27FC236}">
                <a16:creationId xmlns:a16="http://schemas.microsoft.com/office/drawing/2014/main" id="{E04EF31F-4D5B-4FE3-8021-36D1AC074DB3}"/>
              </a:ext>
            </a:extLst>
          </p:cNvPr>
          <p:cNvSpPr/>
          <p:nvPr/>
        </p:nvSpPr>
        <p:spPr bwMode="auto">
          <a:xfrm>
            <a:off x="1600200" y="1907836"/>
            <a:ext cx="5127171" cy="605303"/>
          </a:xfrm>
          <a:custGeom>
            <a:avLst/>
            <a:gdLst>
              <a:gd name="connsiteX0" fmla="*/ 0 w 4607473"/>
              <a:gd name="connsiteY0" fmla="*/ 0 h 605303"/>
              <a:gd name="connsiteX1" fmla="*/ 4429313 w 4607473"/>
              <a:gd name="connsiteY1" fmla="*/ 0 h 605303"/>
              <a:gd name="connsiteX2" fmla="*/ 4607473 w 4607473"/>
              <a:gd name="connsiteY2" fmla="*/ 302651 h 605303"/>
              <a:gd name="connsiteX3" fmla="*/ 4429312 w 4607473"/>
              <a:gd name="connsiteY3" fmla="*/ 605303 h 605303"/>
              <a:gd name="connsiteX4" fmla="*/ 0 w 4607473"/>
              <a:gd name="connsiteY4" fmla="*/ 605303 h 605303"/>
              <a:gd name="connsiteX5" fmla="*/ 0 w 4607473"/>
              <a:gd name="connsiteY5" fmla="*/ 0 h 60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7473" h="605303">
                <a:moveTo>
                  <a:pt x="0" y="0"/>
                </a:moveTo>
                <a:lnTo>
                  <a:pt x="4429313" y="0"/>
                </a:lnTo>
                <a:lnTo>
                  <a:pt x="4607473" y="302651"/>
                </a:lnTo>
                <a:lnTo>
                  <a:pt x="4429312" y="605303"/>
                </a:lnTo>
                <a:lnTo>
                  <a:pt x="0" y="605303"/>
                </a:lnTo>
                <a:lnTo>
                  <a:pt x="0" y="0"/>
                </a:lnTo>
                <a:close/>
              </a:path>
            </a:pathLst>
          </a:cu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82296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mj-lt"/>
                <a:ea typeface="+mn-ea"/>
                <a:cs typeface="+mn-cs"/>
              </a:rPr>
              <a:t>Migration</a:t>
            </a:r>
          </a:p>
        </p:txBody>
      </p:sp>
      <p:sp>
        <p:nvSpPr>
          <p:cNvPr id="103" name="Freeform: Shape 102">
            <a:extLst>
              <a:ext uri="{FF2B5EF4-FFF2-40B4-BE49-F238E27FC236}">
                <a16:creationId xmlns:a16="http://schemas.microsoft.com/office/drawing/2014/main" id="{B26F1448-D8B4-40C5-A06B-74D1C51EA323}"/>
              </a:ext>
            </a:extLst>
          </p:cNvPr>
          <p:cNvSpPr/>
          <p:nvPr/>
        </p:nvSpPr>
        <p:spPr bwMode="auto">
          <a:xfrm>
            <a:off x="5889171" y="1907836"/>
            <a:ext cx="4960410" cy="605303"/>
          </a:xfrm>
          <a:custGeom>
            <a:avLst/>
            <a:gdLst>
              <a:gd name="connsiteX0" fmla="*/ 1 w 4692514"/>
              <a:gd name="connsiteY0" fmla="*/ 0 h 605303"/>
              <a:gd name="connsiteX1" fmla="*/ 4389863 w 4692514"/>
              <a:gd name="connsiteY1" fmla="*/ 0 h 605303"/>
              <a:gd name="connsiteX2" fmla="*/ 4692514 w 4692514"/>
              <a:gd name="connsiteY2" fmla="*/ 302652 h 605303"/>
              <a:gd name="connsiteX3" fmla="*/ 4389863 w 4692514"/>
              <a:gd name="connsiteY3" fmla="*/ 605303 h 605303"/>
              <a:gd name="connsiteX4" fmla="*/ 0 w 4692514"/>
              <a:gd name="connsiteY4" fmla="*/ 605303 h 605303"/>
              <a:gd name="connsiteX5" fmla="*/ 178161 w 4692514"/>
              <a:gd name="connsiteY5" fmla="*/ 302651 h 605303"/>
              <a:gd name="connsiteX6" fmla="*/ 1 w 4692514"/>
              <a:gd name="connsiteY6" fmla="*/ 0 h 60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514" h="605303">
                <a:moveTo>
                  <a:pt x="1" y="0"/>
                </a:moveTo>
                <a:lnTo>
                  <a:pt x="4389863" y="0"/>
                </a:lnTo>
                <a:lnTo>
                  <a:pt x="4692514" y="302652"/>
                </a:lnTo>
                <a:lnTo>
                  <a:pt x="4389863" y="605303"/>
                </a:lnTo>
                <a:lnTo>
                  <a:pt x="0" y="605303"/>
                </a:lnTo>
                <a:lnTo>
                  <a:pt x="178161" y="302651"/>
                </a:lnTo>
                <a:lnTo>
                  <a:pt x="1" y="0"/>
                </a:lnTo>
                <a:close/>
              </a:path>
            </a:pathLst>
          </a:cu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Modernization</a:t>
            </a:r>
          </a:p>
        </p:txBody>
      </p:sp>
      <p:grpSp>
        <p:nvGrpSpPr>
          <p:cNvPr id="102" name="Group 101" descr="Enterprise grade infrastructure for less">
            <a:extLst>
              <a:ext uri="{FF2B5EF4-FFF2-40B4-BE49-F238E27FC236}">
                <a16:creationId xmlns:a16="http://schemas.microsoft.com/office/drawing/2014/main" id="{A3621813-D64B-AA46-AC15-3D66CEC3AD59}"/>
              </a:ext>
            </a:extLst>
          </p:cNvPr>
          <p:cNvGrpSpPr/>
          <p:nvPr/>
        </p:nvGrpSpPr>
        <p:grpSpPr>
          <a:xfrm>
            <a:off x="1601870" y="2642234"/>
            <a:ext cx="4415038" cy="805044"/>
            <a:chOff x="1601870" y="2427081"/>
            <a:chExt cx="4415038" cy="805044"/>
          </a:xfrm>
        </p:grpSpPr>
        <p:sp>
          <p:nvSpPr>
            <p:cNvPr id="54" name="Rectangle 53">
              <a:extLst>
                <a:ext uri="{FF2B5EF4-FFF2-40B4-BE49-F238E27FC236}">
                  <a16:creationId xmlns:a16="http://schemas.microsoft.com/office/drawing/2014/main" id="{658D3EC1-621F-4AA0-A571-FF14C1D3C13E}"/>
                </a:ext>
              </a:extLst>
            </p:cNvPr>
            <p:cNvSpPr/>
            <p:nvPr/>
          </p:nvSpPr>
          <p:spPr>
            <a:xfrm>
              <a:off x="1601870" y="2427081"/>
              <a:ext cx="4415038" cy="805044"/>
            </a:xfrm>
            <a:prstGeom prst="rect">
              <a:avLst/>
            </a:prstGeom>
            <a:gradFill>
              <a:gsLst>
                <a:gs pos="32000">
                  <a:sysClr val="window" lastClr="FFFFFF">
                    <a:lumMod val="95000"/>
                  </a:sysClr>
                </a:gs>
                <a:gs pos="100000">
                  <a:sysClr val="window" lastClr="FFFFFF">
                    <a:lumMod val="90000"/>
                  </a:sysClr>
                </a:gs>
              </a:gsLst>
              <a:lin ang="2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ea typeface="+mn-ea"/>
                  <a:cs typeface="Segoe UI" pitchFamily="34" charset="0"/>
                </a:rPr>
                <a:t>Enterprise-grade Infrastructure </a:t>
              </a:r>
              <a:br>
                <a:rPr kumimoji="0" lang="en-US" sz="1600" b="0" i="0" u="none" strike="noStrike" kern="1200" cap="none" spc="0" normalizeH="0" baseline="0" noProof="0" dirty="0">
                  <a:ln>
                    <a:noFill/>
                  </a:ln>
                  <a:solidFill>
                    <a:schemeClr val="tx1"/>
                  </a:solidFill>
                  <a:effectLst/>
                  <a:uLnTx/>
                  <a:uFillTx/>
                  <a:ea typeface="+mn-ea"/>
                  <a:cs typeface="Segoe UI" pitchFamily="34" charset="0"/>
                </a:rPr>
              </a:br>
              <a:r>
                <a:rPr kumimoji="0" lang="en-US" sz="1600" b="0" i="0" u="none" strike="noStrike" kern="1200" cap="none" spc="0" normalizeH="0" baseline="0" noProof="0" dirty="0">
                  <a:ln>
                    <a:noFill/>
                  </a:ln>
                  <a:solidFill>
                    <a:schemeClr val="tx1"/>
                  </a:solidFill>
                  <a:effectLst/>
                  <a:uLnTx/>
                  <a:uFillTx/>
                  <a:ea typeface="+mn-ea"/>
                  <a:cs typeface="Segoe UI" pitchFamily="34" charset="0"/>
                </a:rPr>
                <a:t>for less</a:t>
              </a:r>
            </a:p>
          </p:txBody>
        </p:sp>
        <p:grpSp>
          <p:nvGrpSpPr>
            <p:cNvPr id="23" name="data 4" descr="data, profit, cost savings">
              <a:extLst>
                <a:ext uri="{FF2B5EF4-FFF2-40B4-BE49-F238E27FC236}">
                  <a16:creationId xmlns:a16="http://schemas.microsoft.com/office/drawing/2014/main" id="{7478D0E5-960E-DB42-94F9-23E788B72DF7}"/>
                </a:ext>
              </a:extLst>
            </p:cNvPr>
            <p:cNvGrpSpPr/>
            <p:nvPr/>
          </p:nvGrpSpPr>
          <p:grpSpPr>
            <a:xfrm>
              <a:off x="1861098" y="2655861"/>
              <a:ext cx="379294" cy="401521"/>
              <a:chOff x="2634513" y="3079730"/>
              <a:chExt cx="351636" cy="372246"/>
            </a:xfrm>
          </p:grpSpPr>
          <p:sp>
            <p:nvSpPr>
              <p:cNvPr id="24" name="Freeform: Shape 373">
                <a:extLst>
                  <a:ext uri="{FF2B5EF4-FFF2-40B4-BE49-F238E27FC236}">
                    <a16:creationId xmlns:a16="http://schemas.microsoft.com/office/drawing/2014/main" id="{ECF6F0F8-667F-8C46-A7BA-2A530B13B4CD}"/>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endParaRPr lang="en-US"/>
              </a:p>
            </p:txBody>
          </p:sp>
          <p:sp>
            <p:nvSpPr>
              <p:cNvPr id="25" name="Freeform: Shape 374">
                <a:extLst>
                  <a:ext uri="{FF2B5EF4-FFF2-40B4-BE49-F238E27FC236}">
                    <a16:creationId xmlns:a16="http://schemas.microsoft.com/office/drawing/2014/main" id="{9D237608-1041-EF40-B582-06B2D32481ED}"/>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endParaRPr lang="en-US"/>
              </a:p>
            </p:txBody>
          </p:sp>
          <p:sp>
            <p:nvSpPr>
              <p:cNvPr id="26" name="Freeform: Shape 375">
                <a:extLst>
                  <a:ext uri="{FF2B5EF4-FFF2-40B4-BE49-F238E27FC236}">
                    <a16:creationId xmlns:a16="http://schemas.microsoft.com/office/drawing/2014/main" id="{A9AA4D63-3A81-1D4E-93AD-B66701597660}"/>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endParaRPr lang="en-US"/>
              </a:p>
            </p:txBody>
          </p:sp>
          <p:sp>
            <p:nvSpPr>
              <p:cNvPr id="27" name="Freeform: Shape 376">
                <a:extLst>
                  <a:ext uri="{FF2B5EF4-FFF2-40B4-BE49-F238E27FC236}">
                    <a16:creationId xmlns:a16="http://schemas.microsoft.com/office/drawing/2014/main" id="{5A129D37-0DA2-3146-873C-46F52AC5130B}"/>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endParaRPr lang="en-US"/>
              </a:p>
            </p:txBody>
          </p:sp>
          <p:sp>
            <p:nvSpPr>
              <p:cNvPr id="28" name="Freeform: Shape 377">
                <a:extLst>
                  <a:ext uri="{FF2B5EF4-FFF2-40B4-BE49-F238E27FC236}">
                    <a16:creationId xmlns:a16="http://schemas.microsoft.com/office/drawing/2014/main" id="{CD5332B6-7920-F549-832F-ADDE70403729}"/>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endParaRPr lang="en-US"/>
              </a:p>
            </p:txBody>
          </p:sp>
          <p:sp>
            <p:nvSpPr>
              <p:cNvPr id="29" name="Freeform: Shape 378">
                <a:extLst>
                  <a:ext uri="{FF2B5EF4-FFF2-40B4-BE49-F238E27FC236}">
                    <a16:creationId xmlns:a16="http://schemas.microsoft.com/office/drawing/2014/main" id="{9CC74DF7-EFE1-D54F-A274-E280ED115B11}"/>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tx1"/>
              </a:solidFill>
              <a:ln w="3830" cap="flat">
                <a:noFill/>
                <a:prstDash val="solid"/>
                <a:miter/>
              </a:ln>
            </p:spPr>
            <p:txBody>
              <a:bodyPr rtlCol="0" anchor="ctr"/>
              <a:lstStyle/>
              <a:p>
                <a:endParaRPr lang="en-US"/>
              </a:p>
            </p:txBody>
          </p:sp>
        </p:grpSp>
      </p:grpSp>
      <p:grpSp>
        <p:nvGrpSpPr>
          <p:cNvPr id="118" name="Group 117" descr="Innovate faster with a fully managed platform">
            <a:extLst>
              <a:ext uri="{FF2B5EF4-FFF2-40B4-BE49-F238E27FC236}">
                <a16:creationId xmlns:a16="http://schemas.microsoft.com/office/drawing/2014/main" id="{7202B24C-DD8A-EB46-B12C-2140EE72B4A3}"/>
              </a:ext>
            </a:extLst>
          </p:cNvPr>
          <p:cNvGrpSpPr/>
          <p:nvPr/>
        </p:nvGrpSpPr>
        <p:grpSpPr>
          <a:xfrm>
            <a:off x="6128602" y="2642234"/>
            <a:ext cx="4415038" cy="805044"/>
            <a:chOff x="6128602" y="2427081"/>
            <a:chExt cx="4415038" cy="805044"/>
          </a:xfrm>
        </p:grpSpPr>
        <p:sp>
          <p:nvSpPr>
            <p:cNvPr id="56" name="Rectangle 55">
              <a:extLst>
                <a:ext uri="{FF2B5EF4-FFF2-40B4-BE49-F238E27FC236}">
                  <a16:creationId xmlns:a16="http://schemas.microsoft.com/office/drawing/2014/main" id="{D14E00A2-973E-4DB3-9604-A5AD3F9D7A1E}"/>
                </a:ext>
              </a:extLst>
            </p:cNvPr>
            <p:cNvSpPr/>
            <p:nvPr/>
          </p:nvSpPr>
          <p:spPr>
            <a:xfrm>
              <a:off x="6128602" y="2427081"/>
              <a:ext cx="4415038" cy="805044"/>
            </a:xfrm>
            <a:prstGeom prst="rect">
              <a:avLst/>
            </a:prstGeom>
            <a:gradFill>
              <a:gsLst>
                <a:gs pos="32000">
                  <a:sysClr val="window" lastClr="FFFFFF">
                    <a:lumMod val="95000"/>
                  </a:sysClr>
                </a:gs>
                <a:gs pos="100000">
                  <a:sysClr val="window" lastClr="FFFFFF">
                    <a:lumMod val="90000"/>
                  </a:sysClr>
                </a:gs>
              </a:gsLst>
              <a:lin ang="2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cs typeface="Segoe UI" pitchFamily="34" charset="0"/>
                </a:rPr>
                <a:t>Innovate faster with a fully </a:t>
              </a:r>
              <a:br>
                <a:rPr lang="en-US" sz="1600" dirty="0">
                  <a:solidFill>
                    <a:schemeClr val="tx1"/>
                  </a:solidFill>
                  <a:cs typeface="Segoe UI" pitchFamily="34" charset="0"/>
                </a:rPr>
              </a:br>
              <a:r>
                <a:rPr lang="en-US" sz="1600" dirty="0">
                  <a:solidFill>
                    <a:schemeClr val="tx1"/>
                  </a:solidFill>
                  <a:cs typeface="Segoe UI" pitchFamily="34" charset="0"/>
                </a:rPr>
                <a:t>managed platform</a:t>
              </a:r>
            </a:p>
          </p:txBody>
        </p:sp>
        <p:grpSp>
          <p:nvGrpSpPr>
            <p:cNvPr id="30" name="Group 135">
              <a:extLst>
                <a:ext uri="{FF2B5EF4-FFF2-40B4-BE49-F238E27FC236}">
                  <a16:creationId xmlns:a16="http://schemas.microsoft.com/office/drawing/2014/main" id="{36C85DA0-467E-404E-914C-44DD92476989}"/>
                </a:ext>
              </a:extLst>
            </p:cNvPr>
            <p:cNvGrpSpPr>
              <a:grpSpLocks noChangeAspect="1"/>
            </p:cNvGrpSpPr>
            <p:nvPr/>
          </p:nvGrpSpPr>
          <p:grpSpPr bwMode="auto">
            <a:xfrm>
              <a:off x="6316271" y="2597498"/>
              <a:ext cx="495300" cy="411163"/>
              <a:chOff x="2204" y="1026"/>
              <a:chExt cx="312" cy="259"/>
            </a:xfrm>
          </p:grpSpPr>
          <p:sp>
            <p:nvSpPr>
              <p:cNvPr id="31" name="Freeform 136">
                <a:extLst>
                  <a:ext uri="{FF2B5EF4-FFF2-40B4-BE49-F238E27FC236}">
                    <a16:creationId xmlns:a16="http://schemas.microsoft.com/office/drawing/2014/main" id="{2FB12B90-6599-4042-B9E6-C6A1AE855064}"/>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Freeform 137">
                <a:extLst>
                  <a:ext uri="{FF2B5EF4-FFF2-40B4-BE49-F238E27FC236}">
                    <a16:creationId xmlns:a16="http://schemas.microsoft.com/office/drawing/2014/main" id="{CE023FB7-65DB-5649-B13D-3D0DB3C610FE}"/>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Freeform 138">
                <a:extLst>
                  <a:ext uri="{FF2B5EF4-FFF2-40B4-BE49-F238E27FC236}">
                    <a16:creationId xmlns:a16="http://schemas.microsoft.com/office/drawing/2014/main" id="{D2944697-7B30-5C47-865C-C7C1386AB94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Freeform 139">
                <a:extLst>
                  <a:ext uri="{FF2B5EF4-FFF2-40B4-BE49-F238E27FC236}">
                    <a16:creationId xmlns:a16="http://schemas.microsoft.com/office/drawing/2014/main" id="{B7A80479-F437-DD48-A4FB-73B0E515D7A5}"/>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Freeform 140">
                <a:extLst>
                  <a:ext uri="{FF2B5EF4-FFF2-40B4-BE49-F238E27FC236}">
                    <a16:creationId xmlns:a16="http://schemas.microsoft.com/office/drawing/2014/main" id="{1A9F075F-0977-9545-B810-1C5E274AB37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Freeform 141">
                <a:extLst>
                  <a:ext uri="{FF2B5EF4-FFF2-40B4-BE49-F238E27FC236}">
                    <a16:creationId xmlns:a16="http://schemas.microsoft.com/office/drawing/2014/main" id="{662310D5-7646-FD42-82F8-4EB4FF30234E}"/>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Oval 142">
                <a:extLst>
                  <a:ext uri="{FF2B5EF4-FFF2-40B4-BE49-F238E27FC236}">
                    <a16:creationId xmlns:a16="http://schemas.microsoft.com/office/drawing/2014/main" id="{B3432B3C-B9BB-D74A-A0A6-9C6FA96EB9B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Freeform 143">
                <a:extLst>
                  <a:ext uri="{FF2B5EF4-FFF2-40B4-BE49-F238E27FC236}">
                    <a16:creationId xmlns:a16="http://schemas.microsoft.com/office/drawing/2014/main" id="{178EB24D-C1CF-684A-8B2C-3600436FFE60}"/>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101" name="Group 100" descr="Move on your terms with hybrid flexibility">
            <a:extLst>
              <a:ext uri="{FF2B5EF4-FFF2-40B4-BE49-F238E27FC236}">
                <a16:creationId xmlns:a16="http://schemas.microsoft.com/office/drawing/2014/main" id="{DB2C088D-E569-604A-89E7-52C8BE177A79}"/>
              </a:ext>
            </a:extLst>
          </p:cNvPr>
          <p:cNvGrpSpPr/>
          <p:nvPr/>
        </p:nvGrpSpPr>
        <p:grpSpPr>
          <a:xfrm>
            <a:off x="1601870" y="3566922"/>
            <a:ext cx="8941770" cy="805044"/>
            <a:chOff x="1601870" y="3351769"/>
            <a:chExt cx="8941770" cy="805044"/>
          </a:xfrm>
        </p:grpSpPr>
        <p:sp>
          <p:nvSpPr>
            <p:cNvPr id="58" name="Rectangle 57">
              <a:extLst>
                <a:ext uri="{FF2B5EF4-FFF2-40B4-BE49-F238E27FC236}">
                  <a16:creationId xmlns:a16="http://schemas.microsoft.com/office/drawing/2014/main" id="{C1709838-0E6F-4CC7-95FE-58AB62B92DC6}"/>
                </a:ext>
              </a:extLst>
            </p:cNvPr>
            <p:cNvSpPr/>
            <p:nvPr/>
          </p:nvSpPr>
          <p:spPr>
            <a:xfrm>
              <a:off x="1601870" y="3351769"/>
              <a:ext cx="8941770" cy="805044"/>
            </a:xfrm>
            <a:prstGeom prst="rect">
              <a:avLst/>
            </a:prstGeom>
            <a:gradFill>
              <a:gsLst>
                <a:gs pos="32000">
                  <a:sysClr val="window" lastClr="FFFFFF">
                    <a:lumMod val="95000"/>
                  </a:sysClr>
                </a:gs>
                <a:gs pos="100000">
                  <a:sysClr val="window" lastClr="FFFFFF">
                    <a:lumMod val="90000"/>
                  </a:sysClr>
                </a:gs>
              </a:gsLst>
              <a:lin ang="2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0" tIns="45720" rIns="91440" bIns="45720" rtlCol="0" anchor="ctr"/>
            <a:lstStyle/>
            <a:p>
              <a:r>
                <a:rPr kumimoji="0" lang="en-US" sz="1600" i="0" u="none" strike="noStrike" kern="1200" cap="none" spc="0" normalizeH="0" baseline="0" noProof="0" dirty="0">
                  <a:ln>
                    <a:noFill/>
                  </a:ln>
                  <a:solidFill>
                    <a:schemeClr val="tx1"/>
                  </a:solidFill>
                  <a:effectLst/>
                  <a:uLnTx/>
                  <a:uFillTx/>
                  <a:ea typeface="+mn-ea"/>
                  <a:cs typeface="Segoe UI" pitchFamily="34" charset="0"/>
                </a:rPr>
                <a:t> Move on your terms with hybrid flexibility</a:t>
              </a:r>
            </a:p>
          </p:txBody>
        </p:sp>
        <p:grpSp>
          <p:nvGrpSpPr>
            <p:cNvPr id="39" name="Group 38">
              <a:extLst>
                <a:ext uri="{FF2B5EF4-FFF2-40B4-BE49-F238E27FC236}">
                  <a16:creationId xmlns:a16="http://schemas.microsoft.com/office/drawing/2014/main" id="{E33A2D9E-A3E2-1448-8970-3FFEE96121C2}"/>
                </a:ext>
              </a:extLst>
            </p:cNvPr>
            <p:cNvGrpSpPr/>
            <p:nvPr/>
          </p:nvGrpSpPr>
          <p:grpSpPr>
            <a:xfrm>
              <a:off x="1867206" y="3552164"/>
              <a:ext cx="418793" cy="415679"/>
              <a:chOff x="7043803" y="5025274"/>
              <a:chExt cx="343773" cy="341217"/>
            </a:xfrm>
          </p:grpSpPr>
          <p:sp>
            <p:nvSpPr>
              <p:cNvPr id="40" name="Freeform 39">
                <a:extLst>
                  <a:ext uri="{FF2B5EF4-FFF2-40B4-BE49-F238E27FC236}">
                    <a16:creationId xmlns:a16="http://schemas.microsoft.com/office/drawing/2014/main" id="{29854124-9C17-9F40-B0C3-C96961E13331}"/>
                  </a:ext>
                </a:extLst>
              </p:cNvPr>
              <p:cNvSpPr>
                <a:spLocks noChangeArrowheads="1"/>
              </p:cNvSpPr>
              <p:nvPr/>
            </p:nvSpPr>
            <p:spPr bwMode="auto">
              <a:xfrm>
                <a:off x="7043803" y="5025274"/>
                <a:ext cx="343773" cy="341217"/>
              </a:xfrm>
              <a:custGeom>
                <a:avLst/>
                <a:gdLst>
                  <a:gd name="connsiteX0" fmla="*/ 34041 w 343773"/>
                  <a:gd name="connsiteY0" fmla="*/ 33788 h 341217"/>
                  <a:gd name="connsiteX1" fmla="*/ 34041 w 343773"/>
                  <a:gd name="connsiteY1" fmla="*/ 307429 h 341217"/>
                  <a:gd name="connsiteX2" fmla="*/ 309731 w 343773"/>
                  <a:gd name="connsiteY2" fmla="*/ 307429 h 341217"/>
                  <a:gd name="connsiteX3" fmla="*/ 309731 w 343773"/>
                  <a:gd name="connsiteY3" fmla="*/ 33788 h 341217"/>
                  <a:gd name="connsiteX4" fmla="*/ 0 w 343773"/>
                  <a:gd name="connsiteY4" fmla="*/ 0 h 341217"/>
                  <a:gd name="connsiteX5" fmla="*/ 343773 w 343773"/>
                  <a:gd name="connsiteY5" fmla="*/ 0 h 341217"/>
                  <a:gd name="connsiteX6" fmla="*/ 343773 w 343773"/>
                  <a:gd name="connsiteY6" fmla="*/ 341217 h 341217"/>
                  <a:gd name="connsiteX7" fmla="*/ 0 w 343773"/>
                  <a:gd name="connsiteY7" fmla="*/ 341217 h 3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773" h="341217">
                    <a:moveTo>
                      <a:pt x="34041" y="33788"/>
                    </a:moveTo>
                    <a:lnTo>
                      <a:pt x="34041" y="307429"/>
                    </a:lnTo>
                    <a:lnTo>
                      <a:pt x="309731" y="307429"/>
                    </a:lnTo>
                    <a:lnTo>
                      <a:pt x="309731" y="33788"/>
                    </a:lnTo>
                    <a:close/>
                    <a:moveTo>
                      <a:pt x="0" y="0"/>
                    </a:moveTo>
                    <a:lnTo>
                      <a:pt x="343773" y="0"/>
                    </a:lnTo>
                    <a:lnTo>
                      <a:pt x="343773" y="341217"/>
                    </a:lnTo>
                    <a:lnTo>
                      <a:pt x="0" y="34121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 name="Freeform 65">
                <a:extLst>
                  <a:ext uri="{FF2B5EF4-FFF2-40B4-BE49-F238E27FC236}">
                    <a16:creationId xmlns:a16="http://schemas.microsoft.com/office/drawing/2014/main" id="{35CFF7FD-BF01-2C4F-A346-F55A17D274F0}"/>
                  </a:ext>
                </a:extLst>
              </p:cNvPr>
              <p:cNvSpPr>
                <a:spLocks/>
              </p:cNvSpPr>
              <p:nvPr/>
            </p:nvSpPr>
            <p:spPr bwMode="auto">
              <a:xfrm>
                <a:off x="7261057" y="5025274"/>
                <a:ext cx="126519" cy="125241"/>
              </a:xfrm>
              <a:custGeom>
                <a:avLst/>
                <a:gdLst>
                  <a:gd name="T0" fmla="*/ 0 w 99"/>
                  <a:gd name="T1" fmla="*/ 0 h 98"/>
                  <a:gd name="T2" fmla="*/ 0 w 99"/>
                  <a:gd name="T3" fmla="*/ 27 h 98"/>
                  <a:gd name="T4" fmla="*/ 71 w 99"/>
                  <a:gd name="T5" fmla="*/ 27 h 98"/>
                  <a:gd name="T6" fmla="*/ 71 w 99"/>
                  <a:gd name="T7" fmla="*/ 98 h 98"/>
                  <a:gd name="T8" fmla="*/ 99 w 99"/>
                  <a:gd name="T9" fmla="*/ 98 h 98"/>
                  <a:gd name="T10" fmla="*/ 99 w 99"/>
                  <a:gd name="T11" fmla="*/ 0 h 98"/>
                  <a:gd name="T12" fmla="*/ 0 w 9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99" h="98">
                    <a:moveTo>
                      <a:pt x="0" y="0"/>
                    </a:moveTo>
                    <a:lnTo>
                      <a:pt x="0" y="27"/>
                    </a:lnTo>
                    <a:lnTo>
                      <a:pt x="71" y="27"/>
                    </a:lnTo>
                    <a:lnTo>
                      <a:pt x="71" y="98"/>
                    </a:lnTo>
                    <a:lnTo>
                      <a:pt x="99" y="98"/>
                    </a:lnTo>
                    <a:lnTo>
                      <a:pt x="99"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64">
                <a:extLst>
                  <a:ext uri="{FF2B5EF4-FFF2-40B4-BE49-F238E27FC236}">
                    <a16:creationId xmlns:a16="http://schemas.microsoft.com/office/drawing/2014/main" id="{067AC60B-E238-F043-88E7-3AB04C15D94C}"/>
                  </a:ext>
                </a:extLst>
              </p:cNvPr>
              <p:cNvSpPr>
                <a:spLocks noChangeArrowheads="1"/>
              </p:cNvSpPr>
              <p:nvPr/>
            </p:nvSpPr>
            <p:spPr bwMode="auto">
              <a:xfrm>
                <a:off x="7043803" y="5204189"/>
                <a:ext cx="163580" cy="16230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6">
                <a:extLst>
                  <a:ext uri="{FF2B5EF4-FFF2-40B4-BE49-F238E27FC236}">
                    <a16:creationId xmlns:a16="http://schemas.microsoft.com/office/drawing/2014/main" id="{8EC88D92-8A0D-8C49-BB3B-1C3CC078334B}"/>
                  </a:ext>
                </a:extLst>
              </p:cNvPr>
              <p:cNvSpPr>
                <a:spLocks/>
              </p:cNvSpPr>
              <p:nvPr/>
            </p:nvSpPr>
            <p:spPr bwMode="auto">
              <a:xfrm>
                <a:off x="7117925" y="5099396"/>
                <a:ext cx="194251" cy="191695"/>
              </a:xfrm>
              <a:custGeom>
                <a:avLst/>
                <a:gdLst>
                  <a:gd name="T0" fmla="*/ 124 w 152"/>
                  <a:gd name="T1" fmla="*/ 0 h 150"/>
                  <a:gd name="T2" fmla="*/ 53 w 152"/>
                  <a:gd name="T3" fmla="*/ 0 h 150"/>
                  <a:gd name="T4" fmla="*/ 53 w 152"/>
                  <a:gd name="T5" fmla="*/ 28 h 150"/>
                  <a:gd name="T6" fmla="*/ 104 w 152"/>
                  <a:gd name="T7" fmla="*/ 28 h 150"/>
                  <a:gd name="T8" fmla="*/ 0 w 152"/>
                  <a:gd name="T9" fmla="*/ 131 h 150"/>
                  <a:gd name="T10" fmla="*/ 20 w 152"/>
                  <a:gd name="T11" fmla="*/ 150 h 150"/>
                  <a:gd name="T12" fmla="*/ 124 w 152"/>
                  <a:gd name="T13" fmla="*/ 49 h 150"/>
                  <a:gd name="T14" fmla="*/ 124 w 152"/>
                  <a:gd name="T15" fmla="*/ 98 h 150"/>
                  <a:gd name="T16" fmla="*/ 152 w 152"/>
                  <a:gd name="T17" fmla="*/ 98 h 150"/>
                  <a:gd name="T18" fmla="*/ 152 w 152"/>
                  <a:gd name="T19" fmla="*/ 28 h 150"/>
                  <a:gd name="T20" fmla="*/ 152 w 152"/>
                  <a:gd name="T21" fmla="*/ 0 h 150"/>
                  <a:gd name="T22" fmla="*/ 124 w 152"/>
                  <a:gd name="T23" fmla="*/ 0 h 150"/>
                  <a:gd name="T24" fmla="*/ 124 w 152"/>
                  <a:gd name="T2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50">
                    <a:moveTo>
                      <a:pt x="124" y="0"/>
                    </a:moveTo>
                    <a:lnTo>
                      <a:pt x="53" y="0"/>
                    </a:lnTo>
                    <a:lnTo>
                      <a:pt x="53" y="28"/>
                    </a:lnTo>
                    <a:lnTo>
                      <a:pt x="104" y="28"/>
                    </a:lnTo>
                    <a:lnTo>
                      <a:pt x="0" y="131"/>
                    </a:lnTo>
                    <a:lnTo>
                      <a:pt x="20" y="150"/>
                    </a:lnTo>
                    <a:lnTo>
                      <a:pt x="124" y="49"/>
                    </a:lnTo>
                    <a:lnTo>
                      <a:pt x="124" y="98"/>
                    </a:lnTo>
                    <a:lnTo>
                      <a:pt x="152" y="98"/>
                    </a:lnTo>
                    <a:lnTo>
                      <a:pt x="152" y="28"/>
                    </a:lnTo>
                    <a:lnTo>
                      <a:pt x="152" y="0"/>
                    </a:lnTo>
                    <a:lnTo>
                      <a:pt x="124" y="0"/>
                    </a:lnTo>
                    <a:lnTo>
                      <a:pt x="12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0" name="Group 99" descr="Protect your most valuable assets with trusted cloud security every step of the way">
            <a:extLst>
              <a:ext uri="{FF2B5EF4-FFF2-40B4-BE49-F238E27FC236}">
                <a16:creationId xmlns:a16="http://schemas.microsoft.com/office/drawing/2014/main" id="{C83653C6-E61D-8442-ABCB-A4511BE5A382}"/>
              </a:ext>
            </a:extLst>
          </p:cNvPr>
          <p:cNvGrpSpPr/>
          <p:nvPr/>
        </p:nvGrpSpPr>
        <p:grpSpPr>
          <a:xfrm>
            <a:off x="1601870" y="4474606"/>
            <a:ext cx="8941770" cy="805044"/>
            <a:chOff x="1601870" y="4259453"/>
            <a:chExt cx="8941770" cy="805044"/>
          </a:xfrm>
        </p:grpSpPr>
        <p:sp>
          <p:nvSpPr>
            <p:cNvPr id="60" name="Rectangle 59">
              <a:extLst>
                <a:ext uri="{FF2B5EF4-FFF2-40B4-BE49-F238E27FC236}">
                  <a16:creationId xmlns:a16="http://schemas.microsoft.com/office/drawing/2014/main" id="{5F0660B9-B797-48B8-BBD7-29D7B9350F71}"/>
                </a:ext>
              </a:extLst>
            </p:cNvPr>
            <p:cNvSpPr/>
            <p:nvPr/>
          </p:nvSpPr>
          <p:spPr>
            <a:xfrm>
              <a:off x="1601870" y="4259453"/>
              <a:ext cx="8941770" cy="805044"/>
            </a:xfrm>
            <a:prstGeom prst="rect">
              <a:avLst/>
            </a:prstGeom>
            <a:gradFill>
              <a:gsLst>
                <a:gs pos="32000">
                  <a:sysClr val="window" lastClr="FFFFFF">
                    <a:lumMod val="95000"/>
                  </a:sysClr>
                </a:gs>
                <a:gs pos="100000">
                  <a:sysClr val="window" lastClr="FFFFFF">
                    <a:lumMod val="90000"/>
                  </a:sysClr>
                </a:gs>
              </a:gsLst>
              <a:lin ang="2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0" tIns="45720" rIns="91440" bIns="45720" rtlCol="0" anchor="ctr"/>
            <a:lstStyle/>
            <a:p>
              <a:r>
                <a:rPr kumimoji="0" lang="en-US" sz="1600" i="0" u="none" strike="noStrike" kern="1200" cap="none" spc="0" normalizeH="0" baseline="0" noProof="0" dirty="0">
                  <a:ln>
                    <a:noFill/>
                  </a:ln>
                  <a:solidFill>
                    <a:schemeClr val="tx1"/>
                  </a:solidFill>
                  <a:effectLst/>
                  <a:uLnTx/>
                  <a:uFillTx/>
                  <a:ea typeface="+mn-ea"/>
                  <a:cs typeface="Segoe UI" pitchFamily="34" charset="0"/>
                </a:rPr>
                <a:t>Protect your most valuable assets with trusted cloud security every step of the way</a:t>
              </a:r>
            </a:p>
          </p:txBody>
        </p:sp>
        <p:grpSp>
          <p:nvGrpSpPr>
            <p:cNvPr id="11" name="Graphic 9">
              <a:extLst>
                <a:ext uri="{FF2B5EF4-FFF2-40B4-BE49-F238E27FC236}">
                  <a16:creationId xmlns:a16="http://schemas.microsoft.com/office/drawing/2014/main" id="{84F581BC-3CE6-EF4B-9581-51BCEBE9431B}"/>
                </a:ext>
              </a:extLst>
            </p:cNvPr>
            <p:cNvGrpSpPr/>
            <p:nvPr/>
          </p:nvGrpSpPr>
          <p:grpSpPr>
            <a:xfrm>
              <a:off x="1861458" y="4408133"/>
              <a:ext cx="391886" cy="492043"/>
              <a:chOff x="5086350" y="2165350"/>
              <a:chExt cx="2015585" cy="2530720"/>
            </a:xfrm>
          </p:grpSpPr>
          <p:sp>
            <p:nvSpPr>
              <p:cNvPr id="15" name="Freeform 14">
                <a:extLst>
                  <a:ext uri="{FF2B5EF4-FFF2-40B4-BE49-F238E27FC236}">
                    <a16:creationId xmlns:a16="http://schemas.microsoft.com/office/drawing/2014/main" id="{B26C0740-62B2-5C46-8F08-B5260344E624}"/>
                  </a:ext>
                </a:extLst>
              </p:cNvPr>
              <p:cNvSpPr/>
              <p:nvPr/>
            </p:nvSpPr>
            <p:spPr>
              <a:xfrm>
                <a:off x="5086350" y="2165350"/>
                <a:ext cx="2015585" cy="2530720"/>
              </a:xfrm>
              <a:custGeom>
                <a:avLst/>
                <a:gdLst>
                  <a:gd name="connsiteX0" fmla="*/ 1007745 w 2015585"/>
                  <a:gd name="connsiteY0" fmla="*/ 2530720 h 2530720"/>
                  <a:gd name="connsiteX1" fmla="*/ 1007745 w 2015585"/>
                  <a:gd name="connsiteY1" fmla="*/ 2530720 h 2530720"/>
                  <a:gd name="connsiteX2" fmla="*/ 0 w 2015585"/>
                  <a:gd name="connsiteY2" fmla="*/ 1126359 h 2530720"/>
                  <a:gd name="connsiteX3" fmla="*/ 0 w 2015585"/>
                  <a:gd name="connsiteY3" fmla="*/ 424225 h 2530720"/>
                  <a:gd name="connsiteX4" fmla="*/ 58388 w 2015585"/>
                  <a:gd name="connsiteY4" fmla="*/ 424225 h 2530720"/>
                  <a:gd name="connsiteX5" fmla="*/ 978599 w 2015585"/>
                  <a:gd name="connsiteY5" fmla="*/ 29263 h 2530720"/>
                  <a:gd name="connsiteX6" fmla="*/ 1007745 w 2015585"/>
                  <a:gd name="connsiteY6" fmla="*/ 0 h 2530720"/>
                  <a:gd name="connsiteX7" fmla="*/ 1051560 w 2015585"/>
                  <a:gd name="connsiteY7" fmla="*/ 29263 h 2530720"/>
                  <a:gd name="connsiteX8" fmla="*/ 1971675 w 2015585"/>
                  <a:gd name="connsiteY8" fmla="*/ 424225 h 2530720"/>
                  <a:gd name="connsiteX9" fmla="*/ 2015585 w 2015585"/>
                  <a:gd name="connsiteY9" fmla="*/ 424225 h 2530720"/>
                  <a:gd name="connsiteX10" fmla="*/ 2015585 w 2015585"/>
                  <a:gd name="connsiteY10" fmla="*/ 1140990 h 2530720"/>
                  <a:gd name="connsiteX11" fmla="*/ 1007745 w 2015585"/>
                  <a:gd name="connsiteY11" fmla="*/ 2530720 h 253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5585" h="2530720">
                    <a:moveTo>
                      <a:pt x="1007745" y="2530720"/>
                    </a:moveTo>
                    <a:lnTo>
                      <a:pt x="1007745" y="2530720"/>
                    </a:lnTo>
                    <a:cubicBezTo>
                      <a:pt x="730282" y="2530720"/>
                      <a:pt x="0" y="2047968"/>
                      <a:pt x="0" y="1126359"/>
                    </a:cubicBezTo>
                    <a:lnTo>
                      <a:pt x="0" y="424225"/>
                    </a:lnTo>
                    <a:lnTo>
                      <a:pt x="58388" y="424225"/>
                    </a:lnTo>
                    <a:cubicBezTo>
                      <a:pt x="58388" y="424225"/>
                      <a:pt x="511207" y="468121"/>
                      <a:pt x="978599" y="29263"/>
                    </a:cubicBezTo>
                    <a:lnTo>
                      <a:pt x="1007745" y="0"/>
                    </a:lnTo>
                    <a:lnTo>
                      <a:pt x="1051560" y="29263"/>
                    </a:lnTo>
                    <a:cubicBezTo>
                      <a:pt x="1548193" y="424225"/>
                      <a:pt x="1971675" y="424225"/>
                      <a:pt x="1971675" y="424225"/>
                    </a:cubicBezTo>
                    <a:lnTo>
                      <a:pt x="2015585" y="424225"/>
                    </a:lnTo>
                    <a:lnTo>
                      <a:pt x="2015585" y="1140990"/>
                    </a:lnTo>
                    <a:cubicBezTo>
                      <a:pt x="2015585" y="2047968"/>
                      <a:pt x="1285304" y="2530720"/>
                      <a:pt x="1007745" y="2530720"/>
                    </a:cubicBezTo>
                    <a:close/>
                  </a:path>
                </a:pathLst>
              </a:custGeom>
              <a:solidFill>
                <a:srgbClr val="000000"/>
              </a:solidFill>
              <a:ln w="952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EAA99E4-14F2-8843-B69C-CA6A6DFDCA60}"/>
                  </a:ext>
                </a:extLst>
              </p:cNvPr>
              <p:cNvSpPr/>
              <p:nvPr/>
            </p:nvSpPr>
            <p:spPr>
              <a:xfrm>
                <a:off x="5932074" y="3163918"/>
                <a:ext cx="323852" cy="646076"/>
              </a:xfrm>
              <a:custGeom>
                <a:avLst/>
                <a:gdLst>
                  <a:gd name="connsiteX0" fmla="*/ 235744 w 323852"/>
                  <a:gd name="connsiteY0" fmla="*/ 323038 h 646076"/>
                  <a:gd name="connsiteX1" fmla="*/ 235744 w 323852"/>
                  <a:gd name="connsiteY1" fmla="*/ 646077 h 646076"/>
                  <a:gd name="connsiteX2" fmla="*/ 103156 w 323852"/>
                  <a:gd name="connsiteY2" fmla="*/ 646077 h 646076"/>
                  <a:gd name="connsiteX3" fmla="*/ 103156 w 323852"/>
                  <a:gd name="connsiteY3" fmla="*/ 323038 h 646076"/>
                  <a:gd name="connsiteX4" fmla="*/ 0 w 323852"/>
                  <a:gd name="connsiteY4" fmla="*/ 161519 h 646076"/>
                  <a:gd name="connsiteX5" fmla="*/ 161925 w 323852"/>
                  <a:gd name="connsiteY5" fmla="*/ 0 h 646076"/>
                  <a:gd name="connsiteX6" fmla="*/ 323850 w 323852"/>
                  <a:gd name="connsiteY6" fmla="*/ 161519 h 646076"/>
                  <a:gd name="connsiteX7" fmla="*/ 235744 w 323852"/>
                  <a:gd name="connsiteY7" fmla="*/ 323038 h 6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2" h="646076">
                    <a:moveTo>
                      <a:pt x="235744" y="323038"/>
                    </a:moveTo>
                    <a:lnTo>
                      <a:pt x="235744" y="646077"/>
                    </a:lnTo>
                    <a:lnTo>
                      <a:pt x="103156" y="646077"/>
                    </a:lnTo>
                    <a:lnTo>
                      <a:pt x="103156" y="323038"/>
                    </a:lnTo>
                    <a:cubicBezTo>
                      <a:pt x="29432" y="293585"/>
                      <a:pt x="0" y="234868"/>
                      <a:pt x="0" y="161519"/>
                    </a:cubicBezTo>
                    <a:cubicBezTo>
                      <a:pt x="0" y="72315"/>
                      <a:pt x="72496" y="0"/>
                      <a:pt x="161925" y="0"/>
                    </a:cubicBezTo>
                    <a:cubicBezTo>
                      <a:pt x="251354" y="0"/>
                      <a:pt x="323850" y="72315"/>
                      <a:pt x="323850" y="161519"/>
                    </a:cubicBezTo>
                    <a:cubicBezTo>
                      <a:pt x="324136" y="234868"/>
                      <a:pt x="294704" y="293585"/>
                      <a:pt x="235744" y="323038"/>
                    </a:cubicBezTo>
                    <a:close/>
                  </a:path>
                </a:pathLst>
              </a:custGeom>
              <a:solidFill>
                <a:srgbClr val="0078D4"/>
              </a:solidFill>
              <a:ln w="9525" cap="flat">
                <a:noFill/>
                <a:prstDash val="solid"/>
                <a:miter/>
              </a:ln>
            </p:spPr>
            <p:txBody>
              <a:bodyPr rtlCol="0" anchor="ctr"/>
              <a:lstStyle/>
              <a:p>
                <a:endParaRPr lang="en-US"/>
              </a:p>
            </p:txBody>
          </p:sp>
        </p:grpSp>
      </p:grpSp>
      <p:grpSp>
        <p:nvGrpSpPr>
          <p:cNvPr id="99" name="Group 98" descr="Comprehensive programs to helm you move with confidence">
            <a:extLst>
              <a:ext uri="{FF2B5EF4-FFF2-40B4-BE49-F238E27FC236}">
                <a16:creationId xmlns:a16="http://schemas.microsoft.com/office/drawing/2014/main" id="{48062288-D0B2-B148-A732-FDE7C837D144}"/>
              </a:ext>
            </a:extLst>
          </p:cNvPr>
          <p:cNvGrpSpPr/>
          <p:nvPr/>
        </p:nvGrpSpPr>
        <p:grpSpPr>
          <a:xfrm>
            <a:off x="1619250" y="5541895"/>
            <a:ext cx="8926902" cy="629220"/>
            <a:chOff x="1619250" y="5326742"/>
            <a:chExt cx="8926902" cy="629220"/>
          </a:xfrm>
        </p:grpSpPr>
        <p:grpSp>
          <p:nvGrpSpPr>
            <p:cNvPr id="7" name="Group 6" descr="Icons and copy for comprehensive programs to help you move with confidence">
              <a:extLst>
                <a:ext uri="{FF2B5EF4-FFF2-40B4-BE49-F238E27FC236}">
                  <a16:creationId xmlns:a16="http://schemas.microsoft.com/office/drawing/2014/main" id="{24345F4F-A722-402A-9946-0114254C3F3C}"/>
                </a:ext>
              </a:extLst>
            </p:cNvPr>
            <p:cNvGrpSpPr/>
            <p:nvPr/>
          </p:nvGrpSpPr>
          <p:grpSpPr>
            <a:xfrm>
              <a:off x="2563228" y="5464993"/>
              <a:ext cx="7065545" cy="470898"/>
              <a:chOff x="2563228" y="5464993"/>
              <a:chExt cx="7065545" cy="470898"/>
            </a:xfrm>
          </p:grpSpPr>
          <p:cxnSp>
            <p:nvCxnSpPr>
              <p:cNvPr id="63" name="Straight Connector 62" descr="Horizontal double headed arrow">
                <a:extLst>
                  <a:ext uri="{FF2B5EF4-FFF2-40B4-BE49-F238E27FC236}">
                    <a16:creationId xmlns:a16="http://schemas.microsoft.com/office/drawing/2014/main" id="{D1E0B9F5-3966-4C6C-95E6-55E4246A5A43}"/>
                  </a:ext>
                </a:extLst>
              </p:cNvPr>
              <p:cNvCxnSpPr>
                <a:cxnSpLocks/>
              </p:cNvCxnSpPr>
              <p:nvPr/>
            </p:nvCxnSpPr>
            <p:spPr>
              <a:xfrm>
                <a:off x="2563228" y="5692921"/>
                <a:ext cx="7065545" cy="0"/>
              </a:xfrm>
              <a:prstGeom prst="line">
                <a:avLst/>
              </a:prstGeom>
              <a:ln w="15875">
                <a:gradFill>
                  <a:gsLst>
                    <a:gs pos="25000">
                      <a:schemeClr val="accent2"/>
                    </a:gs>
                    <a:gs pos="0">
                      <a:schemeClr val="accent1"/>
                    </a:gs>
                    <a:gs pos="72000">
                      <a:schemeClr val="accent2"/>
                    </a:gs>
                    <a:gs pos="100000">
                      <a:schemeClr val="accent1"/>
                    </a:gs>
                  </a:gsLst>
                  <a:lin ang="0" scaled="0"/>
                </a:gra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Title 3">
                <a:extLst>
                  <a:ext uri="{FF2B5EF4-FFF2-40B4-BE49-F238E27FC236}">
                    <a16:creationId xmlns:a16="http://schemas.microsoft.com/office/drawing/2014/main" id="{D2177D3E-6C83-4782-B29B-84A2A7550F8C}"/>
                  </a:ext>
                </a:extLst>
              </p:cNvPr>
              <p:cNvSpPr txBox="1">
                <a:spLocks/>
              </p:cNvSpPr>
              <p:nvPr/>
            </p:nvSpPr>
            <p:spPr bwMode="auto">
              <a:xfrm>
                <a:off x="4215765" y="5464993"/>
                <a:ext cx="3760470" cy="470898"/>
              </a:xfrm>
              <a:prstGeom prst="rect">
                <a:avLst/>
              </a:prstGeom>
              <a:solidFill>
                <a:schemeClr val="bg1"/>
              </a:solidFill>
            </p:spPr>
            <p:txBody>
              <a:bodyPr vert="horz" wrap="square" lIns="91440" tIns="0" rIns="9144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472" rtl="0" eaLnBrk="1" fontAlgn="base" latinLnBrk="0" hangingPunct="1">
                  <a:lnSpc>
                    <a:spcPct val="90000"/>
                  </a:lnSpc>
                  <a:spcBef>
                    <a:spcPct val="0"/>
                  </a:spcBef>
                  <a:spcAft>
                    <a:spcPts val="600"/>
                  </a:spcAft>
                  <a:buClrTx/>
                  <a:buSzPct val="90000"/>
                  <a:buFontTx/>
                  <a:buNone/>
                  <a:tabLst/>
                  <a:defRPr/>
                </a:pPr>
                <a:r>
                  <a:rPr kumimoji="0" lang="en-US" sz="1700" b="0" i="0" u="none" strike="noStrike" kern="1200" cap="none" spc="0" normalizeH="0" baseline="0" noProof="0" dirty="0">
                    <a:ln>
                      <a:noFill/>
                    </a:ln>
                    <a:solidFill>
                      <a:srgbClr val="0078D4"/>
                    </a:solidFill>
                    <a:effectLst/>
                    <a:uLnTx/>
                    <a:uFillTx/>
                    <a:latin typeface="Segoe UI Semibold"/>
                    <a:ea typeface="Segoe UI" pitchFamily="34" charset="0"/>
                    <a:cs typeface="Segoe UI" panose="020B0502040204020203" pitchFamily="34" charset="0"/>
                  </a:rPr>
                  <a:t>Comprehensive programs to help you move with confidence</a:t>
                </a:r>
              </a:p>
            </p:txBody>
          </p:sp>
        </p:grpSp>
        <p:grpSp>
          <p:nvGrpSpPr>
            <p:cNvPr id="77" name="Group 76">
              <a:extLst>
                <a:ext uri="{FF2B5EF4-FFF2-40B4-BE49-F238E27FC236}">
                  <a16:creationId xmlns:a16="http://schemas.microsoft.com/office/drawing/2014/main" id="{FEE01021-E40F-9F45-B0FE-4BC44FC140AE}"/>
                </a:ext>
              </a:extLst>
            </p:cNvPr>
            <p:cNvGrpSpPr>
              <a:grpSpLocks noChangeAspect="1"/>
            </p:cNvGrpSpPr>
            <p:nvPr/>
          </p:nvGrpSpPr>
          <p:grpSpPr>
            <a:xfrm>
              <a:off x="1619250" y="5398634"/>
              <a:ext cx="499836" cy="499837"/>
              <a:chOff x="4464050" y="1585913"/>
              <a:chExt cx="495300" cy="495301"/>
            </a:xfrm>
          </p:grpSpPr>
          <p:sp>
            <p:nvSpPr>
              <p:cNvPr id="78" name="Rectangle 62">
                <a:extLst>
                  <a:ext uri="{FF2B5EF4-FFF2-40B4-BE49-F238E27FC236}">
                    <a16:creationId xmlns:a16="http://schemas.microsoft.com/office/drawing/2014/main" id="{B071E139-B0D9-3D40-888E-4BA3A3C31CC5}"/>
                  </a:ext>
                </a:extLst>
              </p:cNvPr>
              <p:cNvSpPr>
                <a:spLocks noChangeArrowheads="1"/>
              </p:cNvSpPr>
              <p:nvPr/>
            </p:nvSpPr>
            <p:spPr bwMode="auto">
              <a:xfrm>
                <a:off x="4464050"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63">
                <a:extLst>
                  <a:ext uri="{FF2B5EF4-FFF2-40B4-BE49-F238E27FC236}">
                    <a16:creationId xmlns:a16="http://schemas.microsoft.com/office/drawing/2014/main" id="{6384E883-7DBF-8A43-9AA9-2BF6D09DDA9B}"/>
                  </a:ext>
                </a:extLst>
              </p:cNvPr>
              <p:cNvSpPr>
                <a:spLocks noChangeArrowheads="1"/>
              </p:cNvSpPr>
              <p:nvPr/>
            </p:nvSpPr>
            <p:spPr bwMode="auto">
              <a:xfrm>
                <a:off x="4525963"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64">
                <a:extLst>
                  <a:ext uri="{FF2B5EF4-FFF2-40B4-BE49-F238E27FC236}">
                    <a16:creationId xmlns:a16="http://schemas.microsoft.com/office/drawing/2014/main" id="{767C7194-C403-4448-B8BB-ED0DFD498BB8}"/>
                  </a:ext>
                </a:extLst>
              </p:cNvPr>
              <p:cNvSpPr>
                <a:spLocks noChangeArrowheads="1"/>
              </p:cNvSpPr>
              <p:nvPr/>
            </p:nvSpPr>
            <p:spPr bwMode="auto">
              <a:xfrm>
                <a:off x="4603750"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65">
                <a:extLst>
                  <a:ext uri="{FF2B5EF4-FFF2-40B4-BE49-F238E27FC236}">
                    <a16:creationId xmlns:a16="http://schemas.microsoft.com/office/drawing/2014/main" id="{71D96F7D-9967-4F42-8247-C216FA7F1BA7}"/>
                  </a:ext>
                </a:extLst>
              </p:cNvPr>
              <p:cNvSpPr>
                <a:spLocks noChangeArrowheads="1"/>
              </p:cNvSpPr>
              <p:nvPr/>
            </p:nvSpPr>
            <p:spPr bwMode="auto">
              <a:xfrm>
                <a:off x="4525963"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66">
                <a:extLst>
                  <a:ext uri="{FF2B5EF4-FFF2-40B4-BE49-F238E27FC236}">
                    <a16:creationId xmlns:a16="http://schemas.microsoft.com/office/drawing/2014/main" id="{DC8F5E15-D1F3-FC4A-84BF-4B9D2350D48F}"/>
                  </a:ext>
                </a:extLst>
              </p:cNvPr>
              <p:cNvSpPr>
                <a:spLocks noChangeArrowheads="1"/>
              </p:cNvSpPr>
              <p:nvPr/>
            </p:nvSpPr>
            <p:spPr bwMode="auto">
              <a:xfrm>
                <a:off x="4603750"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67">
                <a:extLst>
                  <a:ext uri="{FF2B5EF4-FFF2-40B4-BE49-F238E27FC236}">
                    <a16:creationId xmlns:a16="http://schemas.microsoft.com/office/drawing/2014/main" id="{CE7062DD-C845-6945-845C-2D12A8B38A26}"/>
                  </a:ext>
                </a:extLst>
              </p:cNvPr>
              <p:cNvSpPr>
                <a:spLocks noChangeArrowheads="1"/>
              </p:cNvSpPr>
              <p:nvPr/>
            </p:nvSpPr>
            <p:spPr bwMode="auto">
              <a:xfrm>
                <a:off x="4525963"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68">
                <a:extLst>
                  <a:ext uri="{FF2B5EF4-FFF2-40B4-BE49-F238E27FC236}">
                    <a16:creationId xmlns:a16="http://schemas.microsoft.com/office/drawing/2014/main" id="{D8A5107C-AC9E-8C41-A428-14D798D737F9}"/>
                  </a:ext>
                </a:extLst>
              </p:cNvPr>
              <p:cNvSpPr>
                <a:spLocks noChangeArrowheads="1"/>
              </p:cNvSpPr>
              <p:nvPr/>
            </p:nvSpPr>
            <p:spPr bwMode="auto">
              <a:xfrm>
                <a:off x="4603750"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69">
                <a:extLst>
                  <a:ext uri="{FF2B5EF4-FFF2-40B4-BE49-F238E27FC236}">
                    <a16:creationId xmlns:a16="http://schemas.microsoft.com/office/drawing/2014/main" id="{D9E4FC70-7F3C-0B40-B7A0-2D2BCD7993F0}"/>
                  </a:ext>
                </a:extLst>
              </p:cNvPr>
              <p:cNvSpPr>
                <a:spLocks noChangeArrowheads="1"/>
              </p:cNvSpPr>
              <p:nvPr/>
            </p:nvSpPr>
            <p:spPr bwMode="auto">
              <a:xfrm>
                <a:off x="4525963"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0">
                <a:extLst>
                  <a:ext uri="{FF2B5EF4-FFF2-40B4-BE49-F238E27FC236}">
                    <a16:creationId xmlns:a16="http://schemas.microsoft.com/office/drawing/2014/main" id="{129ED528-E912-A24A-8452-9DFF04F4B6A8}"/>
                  </a:ext>
                </a:extLst>
              </p:cNvPr>
              <p:cNvSpPr>
                <a:spLocks noChangeArrowheads="1"/>
              </p:cNvSpPr>
              <p:nvPr/>
            </p:nvSpPr>
            <p:spPr bwMode="auto">
              <a:xfrm>
                <a:off x="4603750"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71">
                <a:extLst>
                  <a:ext uri="{FF2B5EF4-FFF2-40B4-BE49-F238E27FC236}">
                    <a16:creationId xmlns:a16="http://schemas.microsoft.com/office/drawing/2014/main" id="{8F597AA2-674F-A542-A5BC-A4A327A1CC2D}"/>
                  </a:ext>
                </a:extLst>
              </p:cNvPr>
              <p:cNvSpPr>
                <a:spLocks noChangeArrowheads="1"/>
              </p:cNvSpPr>
              <p:nvPr/>
            </p:nvSpPr>
            <p:spPr bwMode="auto">
              <a:xfrm>
                <a:off x="4557713" y="2019301"/>
                <a:ext cx="61913"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72">
                <a:extLst>
                  <a:ext uri="{FF2B5EF4-FFF2-40B4-BE49-F238E27FC236}">
                    <a16:creationId xmlns:a16="http://schemas.microsoft.com/office/drawing/2014/main" id="{A88B70B0-C3FD-D447-957D-0A4877C08A82}"/>
                  </a:ext>
                </a:extLst>
              </p:cNvPr>
              <p:cNvSpPr>
                <a:spLocks noChangeArrowheads="1"/>
              </p:cNvSpPr>
              <p:nvPr/>
            </p:nvSpPr>
            <p:spPr bwMode="auto">
              <a:xfrm>
                <a:off x="4711700" y="1585913"/>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73">
                <a:extLst>
                  <a:ext uri="{FF2B5EF4-FFF2-40B4-BE49-F238E27FC236}">
                    <a16:creationId xmlns:a16="http://schemas.microsoft.com/office/drawing/2014/main" id="{AE7337BF-7E1E-C24A-9475-AE152D689FEC}"/>
                  </a:ext>
                </a:extLst>
              </p:cNvPr>
              <p:cNvSpPr>
                <a:spLocks noChangeArrowheads="1"/>
              </p:cNvSpPr>
              <p:nvPr/>
            </p:nvSpPr>
            <p:spPr bwMode="auto">
              <a:xfrm>
                <a:off x="4773613" y="16637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74">
                <a:extLst>
                  <a:ext uri="{FF2B5EF4-FFF2-40B4-BE49-F238E27FC236}">
                    <a16:creationId xmlns:a16="http://schemas.microsoft.com/office/drawing/2014/main" id="{F47A2205-299E-B64A-B725-CB765712177D}"/>
                  </a:ext>
                </a:extLst>
              </p:cNvPr>
              <p:cNvSpPr>
                <a:spLocks noChangeArrowheads="1"/>
              </p:cNvSpPr>
              <p:nvPr/>
            </p:nvSpPr>
            <p:spPr bwMode="auto">
              <a:xfrm>
                <a:off x="4851400" y="16637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75">
                <a:extLst>
                  <a:ext uri="{FF2B5EF4-FFF2-40B4-BE49-F238E27FC236}">
                    <a16:creationId xmlns:a16="http://schemas.microsoft.com/office/drawing/2014/main" id="{19A2AD92-9864-5A4E-9B31-992FAD26B466}"/>
                  </a:ext>
                </a:extLst>
              </p:cNvPr>
              <p:cNvSpPr>
                <a:spLocks noChangeArrowheads="1"/>
              </p:cNvSpPr>
              <p:nvPr/>
            </p:nvSpPr>
            <p:spPr bwMode="auto">
              <a:xfrm>
                <a:off x="4773613" y="1739901"/>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76">
                <a:extLst>
                  <a:ext uri="{FF2B5EF4-FFF2-40B4-BE49-F238E27FC236}">
                    <a16:creationId xmlns:a16="http://schemas.microsoft.com/office/drawing/2014/main" id="{E20CF1FF-E86E-4940-9BB0-AE1982CF68B9}"/>
                  </a:ext>
                </a:extLst>
              </p:cNvPr>
              <p:cNvSpPr>
                <a:spLocks noChangeArrowheads="1"/>
              </p:cNvSpPr>
              <p:nvPr/>
            </p:nvSpPr>
            <p:spPr bwMode="auto">
              <a:xfrm>
                <a:off x="4851400" y="1739901"/>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77">
                <a:extLst>
                  <a:ext uri="{FF2B5EF4-FFF2-40B4-BE49-F238E27FC236}">
                    <a16:creationId xmlns:a16="http://schemas.microsoft.com/office/drawing/2014/main" id="{8C3D48BD-44E3-FA49-B425-1C80DD84B287}"/>
                  </a:ext>
                </a:extLst>
              </p:cNvPr>
              <p:cNvSpPr>
                <a:spLocks noChangeArrowheads="1"/>
              </p:cNvSpPr>
              <p:nvPr/>
            </p:nvSpPr>
            <p:spPr bwMode="auto">
              <a:xfrm>
                <a:off x="4773613" y="1817688"/>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78">
                <a:extLst>
                  <a:ext uri="{FF2B5EF4-FFF2-40B4-BE49-F238E27FC236}">
                    <a16:creationId xmlns:a16="http://schemas.microsoft.com/office/drawing/2014/main" id="{698C2FBF-7E67-9E4A-8A73-23F36C2D683B}"/>
                  </a:ext>
                </a:extLst>
              </p:cNvPr>
              <p:cNvSpPr>
                <a:spLocks noChangeArrowheads="1"/>
              </p:cNvSpPr>
              <p:nvPr/>
            </p:nvSpPr>
            <p:spPr bwMode="auto">
              <a:xfrm>
                <a:off x="4851400" y="1817688"/>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79">
                <a:extLst>
                  <a:ext uri="{FF2B5EF4-FFF2-40B4-BE49-F238E27FC236}">
                    <a16:creationId xmlns:a16="http://schemas.microsoft.com/office/drawing/2014/main" id="{2FF79396-114D-434E-AC01-15AA01A7D53B}"/>
                  </a:ext>
                </a:extLst>
              </p:cNvPr>
              <p:cNvSpPr>
                <a:spLocks noChangeArrowheads="1"/>
              </p:cNvSpPr>
              <p:nvPr/>
            </p:nvSpPr>
            <p:spPr bwMode="auto">
              <a:xfrm>
                <a:off x="4773613"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0">
                <a:extLst>
                  <a:ext uri="{FF2B5EF4-FFF2-40B4-BE49-F238E27FC236}">
                    <a16:creationId xmlns:a16="http://schemas.microsoft.com/office/drawing/2014/main" id="{066C9416-D0F2-1546-BC68-F51E8898955F}"/>
                  </a:ext>
                </a:extLst>
              </p:cNvPr>
              <p:cNvSpPr>
                <a:spLocks noChangeArrowheads="1"/>
              </p:cNvSpPr>
              <p:nvPr/>
            </p:nvSpPr>
            <p:spPr bwMode="auto">
              <a:xfrm>
                <a:off x="4851400"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1">
                <a:extLst>
                  <a:ext uri="{FF2B5EF4-FFF2-40B4-BE49-F238E27FC236}">
                    <a16:creationId xmlns:a16="http://schemas.microsoft.com/office/drawing/2014/main" id="{0C3B1DE9-D0AC-E041-909F-94A12D1BDC8A}"/>
                  </a:ext>
                </a:extLst>
              </p:cNvPr>
              <p:cNvSpPr>
                <a:spLocks noChangeArrowheads="1"/>
              </p:cNvSpPr>
              <p:nvPr/>
            </p:nvSpPr>
            <p:spPr bwMode="auto">
              <a:xfrm>
                <a:off x="4803775" y="2019301"/>
                <a:ext cx="63500"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aphic 17">
              <a:extLst>
                <a:ext uri="{FF2B5EF4-FFF2-40B4-BE49-F238E27FC236}">
                  <a16:creationId xmlns:a16="http://schemas.microsoft.com/office/drawing/2014/main" id="{C0E311FE-0052-E545-900C-8215A538B762}"/>
                </a:ext>
              </a:extLst>
            </p:cNvPr>
            <p:cNvGrpSpPr/>
            <p:nvPr/>
          </p:nvGrpSpPr>
          <p:grpSpPr>
            <a:xfrm>
              <a:off x="9912882" y="5326742"/>
              <a:ext cx="633270" cy="629220"/>
              <a:chOff x="5029200" y="2368550"/>
              <a:chExt cx="2135124" cy="2121470"/>
            </a:xfrm>
          </p:grpSpPr>
          <p:sp>
            <p:nvSpPr>
              <p:cNvPr id="105" name="Freeform 104">
                <a:extLst>
                  <a:ext uri="{FF2B5EF4-FFF2-40B4-BE49-F238E27FC236}">
                    <a16:creationId xmlns:a16="http://schemas.microsoft.com/office/drawing/2014/main" id="{268358FA-4563-3247-BDF2-8D2B4A689FBE}"/>
                  </a:ext>
                </a:extLst>
              </p:cNvPr>
              <p:cNvSpPr/>
              <p:nvPr/>
            </p:nvSpPr>
            <p:spPr>
              <a:xfrm>
                <a:off x="6747891" y="3484542"/>
                <a:ext cx="416433" cy="658049"/>
              </a:xfrm>
              <a:custGeom>
                <a:avLst/>
                <a:gdLst>
                  <a:gd name="connsiteX0" fmla="*/ 153448 w 416433"/>
                  <a:gd name="connsiteY0" fmla="*/ 658050 h 658049"/>
                  <a:gd name="connsiteX1" fmla="*/ 416433 w 416433"/>
                  <a:gd name="connsiteY1" fmla="*/ 0 h 658049"/>
                  <a:gd name="connsiteX2" fmla="*/ 202692 w 416433"/>
                  <a:gd name="connsiteY2" fmla="*/ 0 h 658049"/>
                  <a:gd name="connsiteX3" fmla="*/ 0 w 416433"/>
                  <a:gd name="connsiteY3" fmla="*/ 501883 h 658049"/>
                </a:gdLst>
                <a:ahLst/>
                <a:cxnLst>
                  <a:cxn ang="0">
                    <a:pos x="connsiteX0" y="connsiteY0"/>
                  </a:cxn>
                  <a:cxn ang="0">
                    <a:pos x="connsiteX1" y="connsiteY1"/>
                  </a:cxn>
                  <a:cxn ang="0">
                    <a:pos x="connsiteX2" y="connsiteY2"/>
                  </a:cxn>
                  <a:cxn ang="0">
                    <a:pos x="connsiteX3" y="connsiteY3"/>
                  </a:cxn>
                </a:cxnLst>
                <a:rect l="l" t="t" r="r" b="b"/>
                <a:pathLst>
                  <a:path w="416433" h="658049">
                    <a:moveTo>
                      <a:pt x="153448" y="658050"/>
                    </a:moveTo>
                    <a:cubicBezTo>
                      <a:pt x="312579" y="474381"/>
                      <a:pt x="405208" y="242602"/>
                      <a:pt x="416433" y="0"/>
                    </a:cubicBezTo>
                    <a:lnTo>
                      <a:pt x="202692" y="0"/>
                    </a:lnTo>
                    <a:cubicBezTo>
                      <a:pt x="191834" y="189550"/>
                      <a:pt x="115062" y="362455"/>
                      <a:pt x="0" y="501883"/>
                    </a:cubicBezTo>
                    <a:close/>
                  </a:path>
                </a:pathLst>
              </a:custGeom>
              <a:solidFill>
                <a:srgbClr val="000000"/>
              </a:solidFill>
              <a:ln w="952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568AC49F-7FEC-8C44-9CD2-190CF6656A19}"/>
                  </a:ext>
                </a:extLst>
              </p:cNvPr>
              <p:cNvSpPr/>
              <p:nvPr/>
            </p:nvSpPr>
            <p:spPr>
              <a:xfrm>
                <a:off x="5029200" y="2721209"/>
                <a:ext cx="437578" cy="652818"/>
              </a:xfrm>
              <a:custGeom>
                <a:avLst/>
                <a:gdLst>
                  <a:gd name="connsiteX0" fmla="*/ 274892 w 437578"/>
                  <a:gd name="connsiteY0" fmla="*/ 0 h 652818"/>
                  <a:gd name="connsiteX1" fmla="*/ 0 w 437578"/>
                  <a:gd name="connsiteY1" fmla="*/ 652819 h 652818"/>
                  <a:gd name="connsiteX2" fmla="*/ 230029 w 437578"/>
                  <a:gd name="connsiteY2" fmla="*/ 652819 h 652818"/>
                  <a:gd name="connsiteX3" fmla="*/ 437579 w 437578"/>
                  <a:gd name="connsiteY3" fmla="*/ 159115 h 652818"/>
                </a:gdLst>
                <a:ahLst/>
                <a:cxnLst>
                  <a:cxn ang="0">
                    <a:pos x="connsiteX0" y="connsiteY0"/>
                  </a:cxn>
                  <a:cxn ang="0">
                    <a:pos x="connsiteX1" y="connsiteY1"/>
                  </a:cxn>
                  <a:cxn ang="0">
                    <a:pos x="connsiteX2" y="connsiteY2"/>
                  </a:cxn>
                  <a:cxn ang="0">
                    <a:pos x="connsiteX3" y="connsiteY3"/>
                  </a:cxn>
                </a:cxnLst>
                <a:rect l="l" t="t" r="r" b="b"/>
                <a:pathLst>
                  <a:path w="437578" h="652818">
                    <a:moveTo>
                      <a:pt x="274892" y="0"/>
                    </a:moveTo>
                    <a:cubicBezTo>
                      <a:pt x="117824" y="175569"/>
                      <a:pt x="11239" y="400498"/>
                      <a:pt x="0" y="652819"/>
                    </a:cubicBezTo>
                    <a:lnTo>
                      <a:pt x="230029" y="652819"/>
                    </a:lnTo>
                    <a:cubicBezTo>
                      <a:pt x="241083" y="469498"/>
                      <a:pt x="314278" y="295389"/>
                      <a:pt x="437579" y="159115"/>
                    </a:cubicBezTo>
                    <a:close/>
                  </a:path>
                </a:pathLst>
              </a:custGeom>
              <a:solidFill>
                <a:srgbClr val="0078D4"/>
              </a:solidFill>
              <a:ln w="952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C136CE11-1A30-9643-9886-9B8D0A998774}"/>
                  </a:ext>
                </a:extLst>
              </p:cNvPr>
              <p:cNvSpPr/>
              <p:nvPr/>
            </p:nvSpPr>
            <p:spPr>
              <a:xfrm>
                <a:off x="5382387" y="4063558"/>
                <a:ext cx="664273" cy="426462"/>
              </a:xfrm>
              <a:custGeom>
                <a:avLst/>
                <a:gdLst>
                  <a:gd name="connsiteX0" fmla="*/ 0 w 664273"/>
                  <a:gd name="connsiteY0" fmla="*/ 158544 h 426462"/>
                  <a:gd name="connsiteX1" fmla="*/ 664274 w 664273"/>
                  <a:gd name="connsiteY1" fmla="*/ 426463 h 426462"/>
                  <a:gd name="connsiteX2" fmla="*/ 664274 w 664273"/>
                  <a:gd name="connsiteY2" fmla="*/ 202294 h 426462"/>
                  <a:gd name="connsiteX3" fmla="*/ 163259 w 664273"/>
                  <a:gd name="connsiteY3" fmla="*/ 0 h 426462"/>
                </a:gdLst>
                <a:ahLst/>
                <a:cxnLst>
                  <a:cxn ang="0">
                    <a:pos x="connsiteX0" y="connsiteY0"/>
                  </a:cxn>
                  <a:cxn ang="0">
                    <a:pos x="connsiteX1" y="connsiteY1"/>
                  </a:cxn>
                  <a:cxn ang="0">
                    <a:pos x="connsiteX2" y="connsiteY2"/>
                  </a:cxn>
                  <a:cxn ang="0">
                    <a:pos x="connsiteX3" y="connsiteY3"/>
                  </a:cxn>
                </a:cxnLst>
                <a:rect l="l" t="t" r="r" b="b"/>
                <a:pathLst>
                  <a:path w="664273" h="426462">
                    <a:moveTo>
                      <a:pt x="0" y="158544"/>
                    </a:moveTo>
                    <a:cubicBezTo>
                      <a:pt x="180118" y="311668"/>
                      <a:pt x="411004" y="415335"/>
                      <a:pt x="664274" y="426463"/>
                    </a:cubicBezTo>
                    <a:lnTo>
                      <a:pt x="664274" y="202294"/>
                    </a:lnTo>
                    <a:cubicBezTo>
                      <a:pt x="479682" y="191053"/>
                      <a:pt x="303791" y="120034"/>
                      <a:pt x="163259" y="0"/>
                    </a:cubicBezTo>
                    <a:close/>
                  </a:path>
                </a:pathLst>
              </a:custGeom>
              <a:solidFill>
                <a:srgbClr val="000000"/>
              </a:solidFill>
              <a:ln w="952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63BC658E-5731-0149-B906-23D79F315CF7}"/>
                  </a:ext>
                </a:extLst>
              </p:cNvPr>
              <p:cNvSpPr/>
              <p:nvPr/>
            </p:nvSpPr>
            <p:spPr>
              <a:xfrm>
                <a:off x="5029200" y="3484542"/>
                <a:ext cx="437578" cy="658049"/>
              </a:xfrm>
              <a:custGeom>
                <a:avLst/>
                <a:gdLst>
                  <a:gd name="connsiteX0" fmla="*/ 0 w 437578"/>
                  <a:gd name="connsiteY0" fmla="*/ 0 h 658049"/>
                  <a:gd name="connsiteX1" fmla="*/ 274892 w 437578"/>
                  <a:gd name="connsiteY1" fmla="*/ 658050 h 658049"/>
                  <a:gd name="connsiteX2" fmla="*/ 437579 w 437578"/>
                  <a:gd name="connsiteY2" fmla="*/ 501883 h 658049"/>
                  <a:gd name="connsiteX3" fmla="*/ 230029 w 437578"/>
                  <a:gd name="connsiteY3" fmla="*/ 0 h 658049"/>
                </a:gdLst>
                <a:ahLst/>
                <a:cxnLst>
                  <a:cxn ang="0">
                    <a:pos x="connsiteX0" y="connsiteY0"/>
                  </a:cxn>
                  <a:cxn ang="0">
                    <a:pos x="connsiteX1" y="connsiteY1"/>
                  </a:cxn>
                  <a:cxn ang="0">
                    <a:pos x="connsiteX2" y="connsiteY2"/>
                  </a:cxn>
                  <a:cxn ang="0">
                    <a:pos x="connsiteX3" y="connsiteY3"/>
                  </a:cxn>
                </a:cxnLst>
                <a:rect l="l" t="t" r="r" b="b"/>
                <a:pathLst>
                  <a:path w="437578" h="658049">
                    <a:moveTo>
                      <a:pt x="0" y="0"/>
                    </a:moveTo>
                    <a:cubicBezTo>
                      <a:pt x="11239" y="250894"/>
                      <a:pt x="117824" y="485049"/>
                      <a:pt x="274892" y="658050"/>
                    </a:cubicBezTo>
                    <a:lnTo>
                      <a:pt x="437579" y="501883"/>
                    </a:lnTo>
                    <a:cubicBezTo>
                      <a:pt x="319754" y="362455"/>
                      <a:pt x="241268" y="189550"/>
                      <a:pt x="230029" y="0"/>
                    </a:cubicBezTo>
                    <a:close/>
                  </a:path>
                </a:pathLst>
              </a:custGeom>
              <a:solidFill>
                <a:srgbClr val="000000"/>
              </a:solidFill>
              <a:ln w="952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C0AD7F3E-0C9C-6846-AFC8-FFB72F1B9B7A}"/>
                  </a:ext>
                </a:extLst>
              </p:cNvPr>
              <p:cNvSpPr/>
              <p:nvPr/>
            </p:nvSpPr>
            <p:spPr>
              <a:xfrm>
                <a:off x="6747891" y="2721209"/>
                <a:ext cx="416433" cy="652818"/>
              </a:xfrm>
              <a:custGeom>
                <a:avLst/>
                <a:gdLst>
                  <a:gd name="connsiteX0" fmla="*/ 153448 w 416433"/>
                  <a:gd name="connsiteY0" fmla="*/ 0 h 652818"/>
                  <a:gd name="connsiteX1" fmla="*/ 0 w 416433"/>
                  <a:gd name="connsiteY1" fmla="*/ 154930 h 652818"/>
                  <a:gd name="connsiteX2" fmla="*/ 202692 w 416433"/>
                  <a:gd name="connsiteY2" fmla="*/ 652819 h 652818"/>
                  <a:gd name="connsiteX3" fmla="*/ 416433 w 416433"/>
                  <a:gd name="connsiteY3" fmla="*/ 652819 h 652818"/>
                  <a:gd name="connsiteX4" fmla="*/ 153448 w 416433"/>
                  <a:gd name="connsiteY4" fmla="*/ 0 h 65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433" h="652818">
                    <a:moveTo>
                      <a:pt x="153448" y="0"/>
                    </a:moveTo>
                    <a:lnTo>
                      <a:pt x="0" y="154930"/>
                    </a:lnTo>
                    <a:cubicBezTo>
                      <a:pt x="121065" y="293811"/>
                      <a:pt x="192379" y="468985"/>
                      <a:pt x="202692" y="652819"/>
                    </a:cubicBezTo>
                    <a:lnTo>
                      <a:pt x="416433" y="652819"/>
                    </a:lnTo>
                    <a:cubicBezTo>
                      <a:pt x="407186" y="411357"/>
                      <a:pt x="314226" y="180600"/>
                      <a:pt x="153448" y="0"/>
                    </a:cubicBezTo>
                    <a:close/>
                  </a:path>
                </a:pathLst>
              </a:custGeom>
              <a:solidFill>
                <a:srgbClr val="0078D4"/>
              </a:solidFill>
              <a:ln w="952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55B4BF6D-8D38-F540-A5F8-89B3B659E7F7}"/>
                  </a:ext>
                </a:extLst>
              </p:cNvPr>
              <p:cNvSpPr/>
              <p:nvPr/>
            </p:nvSpPr>
            <p:spPr>
              <a:xfrm>
                <a:off x="6157055" y="4063558"/>
                <a:ext cx="664273" cy="426462"/>
              </a:xfrm>
              <a:custGeom>
                <a:avLst/>
                <a:gdLst>
                  <a:gd name="connsiteX0" fmla="*/ 5620 w 664273"/>
                  <a:gd name="connsiteY0" fmla="*/ 426463 h 426462"/>
                  <a:gd name="connsiteX1" fmla="*/ 664273 w 664273"/>
                  <a:gd name="connsiteY1" fmla="*/ 153123 h 426462"/>
                  <a:gd name="connsiteX2" fmla="*/ 506635 w 664273"/>
                  <a:gd name="connsiteY2" fmla="*/ 0 h 426462"/>
                  <a:gd name="connsiteX3" fmla="*/ 0 w 664273"/>
                  <a:gd name="connsiteY3" fmla="*/ 202294 h 426462"/>
                  <a:gd name="connsiteX4" fmla="*/ 0 w 664273"/>
                  <a:gd name="connsiteY4" fmla="*/ 426463 h 426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73" h="426462">
                    <a:moveTo>
                      <a:pt x="5620" y="426463"/>
                    </a:moveTo>
                    <a:cubicBezTo>
                      <a:pt x="258889" y="410009"/>
                      <a:pt x="489775" y="311668"/>
                      <a:pt x="664273" y="153123"/>
                    </a:cubicBezTo>
                    <a:lnTo>
                      <a:pt x="506635" y="0"/>
                    </a:lnTo>
                    <a:cubicBezTo>
                      <a:pt x="371475" y="120311"/>
                      <a:pt x="196977" y="191356"/>
                      <a:pt x="0" y="202294"/>
                    </a:cubicBezTo>
                    <a:lnTo>
                      <a:pt x="0" y="426463"/>
                    </a:lnTo>
                    <a:close/>
                  </a:path>
                </a:pathLst>
              </a:custGeom>
              <a:solidFill>
                <a:srgbClr val="000000"/>
              </a:solidFill>
              <a:ln w="952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899AC8B-A10A-8B4F-A5EA-71AE7923A28F}"/>
                  </a:ext>
                </a:extLst>
              </p:cNvPr>
              <p:cNvSpPr/>
              <p:nvPr/>
            </p:nvSpPr>
            <p:spPr>
              <a:xfrm>
                <a:off x="6167913" y="2368550"/>
                <a:ext cx="653795" cy="426367"/>
              </a:xfrm>
              <a:custGeom>
                <a:avLst/>
                <a:gdLst>
                  <a:gd name="connsiteX0" fmla="*/ 0 w 653795"/>
                  <a:gd name="connsiteY0" fmla="*/ 0 h 426367"/>
                  <a:gd name="connsiteX1" fmla="*/ 0 w 653795"/>
                  <a:gd name="connsiteY1" fmla="*/ 221506 h 426367"/>
                  <a:gd name="connsiteX2" fmla="*/ 497300 w 653795"/>
                  <a:gd name="connsiteY2" fmla="*/ 426368 h 426367"/>
                  <a:gd name="connsiteX3" fmla="*/ 653796 w 653795"/>
                  <a:gd name="connsiteY3" fmla="*/ 271342 h 426367"/>
                  <a:gd name="connsiteX4" fmla="*/ 0 w 653795"/>
                  <a:gd name="connsiteY4" fmla="*/ 0 h 42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795" h="426367">
                    <a:moveTo>
                      <a:pt x="0" y="0"/>
                    </a:moveTo>
                    <a:lnTo>
                      <a:pt x="0" y="221506"/>
                    </a:lnTo>
                    <a:cubicBezTo>
                      <a:pt x="183857" y="233162"/>
                      <a:pt x="358696" y="305187"/>
                      <a:pt x="497300" y="426368"/>
                    </a:cubicBezTo>
                    <a:lnTo>
                      <a:pt x="653796" y="271342"/>
                    </a:lnTo>
                    <a:cubicBezTo>
                      <a:pt x="472303" y="110567"/>
                      <a:pt x="242154" y="15050"/>
                      <a:pt x="0" y="0"/>
                    </a:cubicBezTo>
                    <a:close/>
                  </a:path>
                </a:pathLst>
              </a:custGeom>
              <a:solidFill>
                <a:srgbClr val="0078D4"/>
              </a:solidFill>
              <a:ln w="952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1A586C54-E984-9649-9A5A-14FACBB07BE8}"/>
                  </a:ext>
                </a:extLst>
              </p:cNvPr>
              <p:cNvSpPr/>
              <p:nvPr/>
            </p:nvSpPr>
            <p:spPr>
              <a:xfrm>
                <a:off x="5382386" y="2368550"/>
                <a:ext cx="664273" cy="426367"/>
              </a:xfrm>
              <a:custGeom>
                <a:avLst/>
                <a:gdLst>
                  <a:gd name="connsiteX0" fmla="*/ 664274 w 664273"/>
                  <a:gd name="connsiteY0" fmla="*/ 0 h 426367"/>
                  <a:gd name="connsiteX1" fmla="*/ 0 w 664273"/>
                  <a:gd name="connsiteY1" fmla="*/ 271342 h 426367"/>
                  <a:gd name="connsiteX2" fmla="*/ 163259 w 664273"/>
                  <a:gd name="connsiteY2" fmla="*/ 426368 h 426367"/>
                  <a:gd name="connsiteX3" fmla="*/ 664274 w 664273"/>
                  <a:gd name="connsiteY3" fmla="*/ 221506 h 426367"/>
                </a:gdLst>
                <a:ahLst/>
                <a:cxnLst>
                  <a:cxn ang="0">
                    <a:pos x="connsiteX0" y="connsiteY0"/>
                  </a:cxn>
                  <a:cxn ang="0">
                    <a:pos x="connsiteX1" y="connsiteY1"/>
                  </a:cxn>
                  <a:cxn ang="0">
                    <a:pos x="connsiteX2" y="connsiteY2"/>
                  </a:cxn>
                  <a:cxn ang="0">
                    <a:pos x="connsiteX3" y="connsiteY3"/>
                  </a:cxn>
                </a:cxnLst>
                <a:rect l="l" t="t" r="r" b="b"/>
                <a:pathLst>
                  <a:path w="664273" h="426367">
                    <a:moveTo>
                      <a:pt x="664274" y="0"/>
                    </a:moveTo>
                    <a:cubicBezTo>
                      <a:pt x="418053" y="10871"/>
                      <a:pt x="183254" y="106781"/>
                      <a:pt x="0" y="271342"/>
                    </a:cubicBezTo>
                    <a:lnTo>
                      <a:pt x="163259" y="426368"/>
                    </a:lnTo>
                    <a:cubicBezTo>
                      <a:pt x="298418" y="310146"/>
                      <a:pt x="472916" y="237769"/>
                      <a:pt x="664274" y="221506"/>
                    </a:cubicBezTo>
                    <a:close/>
                  </a:path>
                </a:pathLst>
              </a:custGeom>
              <a:solidFill>
                <a:srgbClr val="0078D4"/>
              </a:solidFill>
              <a:ln w="952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5A3EC843-2E6A-0041-86D3-27AB75419128}"/>
                  </a:ext>
                </a:extLst>
              </p:cNvPr>
              <p:cNvSpPr/>
              <p:nvPr/>
            </p:nvSpPr>
            <p:spPr>
              <a:xfrm>
                <a:off x="5535263" y="3047238"/>
                <a:ext cx="1138809" cy="663946"/>
              </a:xfrm>
              <a:custGeom>
                <a:avLst/>
                <a:gdLst>
                  <a:gd name="connsiteX0" fmla="*/ 1133189 w 1138809"/>
                  <a:gd name="connsiteY0" fmla="*/ 462603 h 663946"/>
                  <a:gd name="connsiteX1" fmla="*/ 1138809 w 1138809"/>
                  <a:gd name="connsiteY1" fmla="*/ 451476 h 663946"/>
                  <a:gd name="connsiteX2" fmla="*/ 1138809 w 1138809"/>
                  <a:gd name="connsiteY2" fmla="*/ 406870 h 663946"/>
                  <a:gd name="connsiteX3" fmla="*/ 881634 w 1138809"/>
                  <a:gd name="connsiteY3" fmla="*/ 144944 h 663946"/>
                  <a:gd name="connsiteX4" fmla="*/ 825818 w 1138809"/>
                  <a:gd name="connsiteY4" fmla="*/ 156072 h 663946"/>
                  <a:gd name="connsiteX5" fmla="*/ 546735 w 1138809"/>
                  <a:gd name="connsiteY5" fmla="*/ 0 h 663946"/>
                  <a:gd name="connsiteX6" fmla="*/ 212122 w 1138809"/>
                  <a:gd name="connsiteY6" fmla="*/ 329453 h 663946"/>
                  <a:gd name="connsiteX7" fmla="*/ 212122 w 1138809"/>
                  <a:gd name="connsiteY7" fmla="*/ 346287 h 663946"/>
                  <a:gd name="connsiteX8" fmla="*/ 161925 w 1138809"/>
                  <a:gd name="connsiteY8" fmla="*/ 335159 h 663946"/>
                  <a:gd name="connsiteX9" fmla="*/ 0 w 1138809"/>
                  <a:gd name="connsiteY9" fmla="*/ 502263 h 663946"/>
                  <a:gd name="connsiteX10" fmla="*/ 145066 w 1138809"/>
                  <a:gd name="connsiteY10" fmla="*/ 663946 h 663946"/>
                  <a:gd name="connsiteX11" fmla="*/ 881920 w 1138809"/>
                  <a:gd name="connsiteY11" fmla="*/ 663946 h 663946"/>
                  <a:gd name="connsiteX12" fmla="*/ 1110520 w 1138809"/>
                  <a:gd name="connsiteY12" fmla="*/ 530225 h 663946"/>
                  <a:gd name="connsiteX13" fmla="*/ 1110520 w 1138809"/>
                  <a:gd name="connsiteY13" fmla="*/ 524614 h 663946"/>
                  <a:gd name="connsiteX14" fmla="*/ 1133189 w 1138809"/>
                  <a:gd name="connsiteY14" fmla="*/ 462603 h 66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8809" h="663946">
                    <a:moveTo>
                      <a:pt x="1133189" y="462603"/>
                    </a:moveTo>
                    <a:cubicBezTo>
                      <a:pt x="1133189" y="457087"/>
                      <a:pt x="1138809" y="457087"/>
                      <a:pt x="1138809" y="451476"/>
                    </a:cubicBezTo>
                    <a:lnTo>
                      <a:pt x="1138809" y="406870"/>
                    </a:lnTo>
                    <a:cubicBezTo>
                      <a:pt x="1138809" y="262022"/>
                      <a:pt x="1027176" y="144944"/>
                      <a:pt x="881634" y="144944"/>
                    </a:cubicBezTo>
                    <a:cubicBezTo>
                      <a:pt x="862592" y="145978"/>
                      <a:pt x="843797" y="149725"/>
                      <a:pt x="825818" y="156072"/>
                    </a:cubicBezTo>
                    <a:cubicBezTo>
                      <a:pt x="764381" y="60964"/>
                      <a:pt x="663893" y="0"/>
                      <a:pt x="546735" y="0"/>
                    </a:cubicBezTo>
                    <a:cubicBezTo>
                      <a:pt x="362903" y="380"/>
                      <a:pt x="212122" y="150936"/>
                      <a:pt x="212122" y="329453"/>
                    </a:cubicBezTo>
                    <a:lnTo>
                      <a:pt x="212122" y="346287"/>
                    </a:lnTo>
                    <a:cubicBezTo>
                      <a:pt x="196094" y="339918"/>
                      <a:pt x="179146" y="336161"/>
                      <a:pt x="161925" y="335159"/>
                    </a:cubicBezTo>
                    <a:cubicBezTo>
                      <a:pt x="72580" y="335159"/>
                      <a:pt x="0" y="407536"/>
                      <a:pt x="0" y="502263"/>
                    </a:cubicBezTo>
                    <a:cubicBezTo>
                      <a:pt x="31" y="585193"/>
                      <a:pt x="62515" y="654834"/>
                      <a:pt x="145066" y="663946"/>
                    </a:cubicBezTo>
                    <a:lnTo>
                      <a:pt x="881920" y="663946"/>
                    </a:lnTo>
                    <a:cubicBezTo>
                      <a:pt x="976683" y="663753"/>
                      <a:pt x="1064014" y="612668"/>
                      <a:pt x="1110520" y="530225"/>
                    </a:cubicBezTo>
                    <a:lnTo>
                      <a:pt x="1110520" y="524614"/>
                    </a:lnTo>
                    <a:cubicBezTo>
                      <a:pt x="1116521" y="507589"/>
                      <a:pt x="1127665" y="491136"/>
                      <a:pt x="1133189" y="462603"/>
                    </a:cubicBezTo>
                    <a:close/>
                  </a:path>
                </a:pathLst>
              </a:custGeom>
              <a:solidFill>
                <a:srgbClr val="0078D4"/>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205833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500"/>
                                        <p:tgtEl>
                                          <p:spTgt spid="102"/>
                                        </p:tgtEl>
                                      </p:cBhvr>
                                    </p:animEffect>
                                  </p:childTnLst>
                                </p:cTn>
                              </p:par>
                              <p:par>
                                <p:cTn id="16" presetID="10" presetClass="entr" presetSubtype="0" fill="hold" nodeType="with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500"/>
                                        <p:tgtEl>
                                          <p:spTgt spid="101"/>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fade">
                                      <p:cBhvr>
                                        <p:cTn id="26" dur="500"/>
                                        <p:tgtEl>
                                          <p:spTgt spid="10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barn(outVertical)">
                                      <p:cBhvr>
                                        <p:cTn id="3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674780-9D4E-49DE-95C8-2DEE78FC613F}"/>
              </a:ext>
            </a:extLst>
          </p:cNvPr>
          <p:cNvSpPr>
            <a:spLocks noGrp="1"/>
          </p:cNvSpPr>
          <p:nvPr>
            <p:ph type="title"/>
          </p:nvPr>
        </p:nvSpPr>
        <p:spPr/>
        <p:txBody>
          <a:bodyPr/>
          <a:lstStyle/>
          <a:p>
            <a:r>
              <a:rPr lang="en-US" dirty="0"/>
              <a:t>Be future-ready with Azure</a:t>
            </a:r>
          </a:p>
        </p:txBody>
      </p:sp>
      <p:grpSp>
        <p:nvGrpSpPr>
          <p:cNvPr id="2" name="Group 1" descr="Cloud graphic">
            <a:extLst>
              <a:ext uri="{FF2B5EF4-FFF2-40B4-BE49-F238E27FC236}">
                <a16:creationId xmlns:a16="http://schemas.microsoft.com/office/drawing/2014/main" id="{C55AE30A-E866-5045-B33B-38C1A634CC43}"/>
              </a:ext>
            </a:extLst>
          </p:cNvPr>
          <p:cNvGrpSpPr/>
          <p:nvPr/>
        </p:nvGrpSpPr>
        <p:grpSpPr>
          <a:xfrm>
            <a:off x="3630570" y="2099005"/>
            <a:ext cx="5177504" cy="3175168"/>
            <a:chOff x="3630570" y="2099005"/>
            <a:chExt cx="5177504" cy="3175168"/>
          </a:xfrm>
        </p:grpSpPr>
        <p:sp>
          <p:nvSpPr>
            <p:cNvPr id="64" name="Freeform 63">
              <a:extLst>
                <a:ext uri="{FF2B5EF4-FFF2-40B4-BE49-F238E27FC236}">
                  <a16:creationId xmlns:a16="http://schemas.microsoft.com/office/drawing/2014/main" id="{B8529876-98A0-2245-BEA8-545618645902}"/>
                </a:ext>
                <a:ext uri="{C183D7F6-B498-43B3-948B-1728B52AA6E4}">
                  <adec:decorative xmlns:adec="http://schemas.microsoft.com/office/drawing/2017/decorative" val="1"/>
                </a:ext>
              </a:extLst>
            </p:cNvPr>
            <p:cNvSpPr>
              <a:spLocks/>
            </p:cNvSpPr>
            <p:nvPr/>
          </p:nvSpPr>
          <p:spPr bwMode="auto">
            <a:xfrm flipH="1">
              <a:off x="3730767" y="2200726"/>
              <a:ext cx="4988113" cy="2960824"/>
            </a:xfrm>
            <a:custGeom>
              <a:avLst/>
              <a:gdLst>
                <a:gd name="connsiteX0" fmla="*/ 2010523 w 4988113"/>
                <a:gd name="connsiteY0" fmla="*/ 0 h 2960824"/>
                <a:gd name="connsiteX1" fmla="*/ 508991 w 4988113"/>
                <a:gd name="connsiteY1" fmla="*/ 1476074 h 2960824"/>
                <a:gd name="connsiteX2" fmla="*/ 539497 w 4988113"/>
                <a:gd name="connsiteY2" fmla="*/ 1773554 h 2960824"/>
                <a:gd name="connsiteX3" fmla="*/ 557241 w 4988113"/>
                <a:gd name="connsiteY3" fmla="*/ 1841393 h 2960824"/>
                <a:gd name="connsiteX4" fmla="*/ 449428 w 4988113"/>
                <a:gd name="connsiteY4" fmla="*/ 1852185 h 2960824"/>
                <a:gd name="connsiteX5" fmla="*/ 0 w 4988113"/>
                <a:gd name="connsiteY5" fmla="*/ 2400934 h 2960824"/>
                <a:gd name="connsiteX6" fmla="*/ 560725 w 4988113"/>
                <a:gd name="connsiteY6" fmla="*/ 2960824 h 2960824"/>
                <a:gd name="connsiteX7" fmla="*/ 4427389 w 4988113"/>
                <a:gd name="connsiteY7" fmla="*/ 2960824 h 2960824"/>
                <a:gd name="connsiteX8" fmla="*/ 4988113 w 4988113"/>
                <a:gd name="connsiteY8" fmla="*/ 2400934 h 2960824"/>
                <a:gd name="connsiteX9" fmla="*/ 4427389 w 4988113"/>
                <a:gd name="connsiteY9" fmla="*/ 1841044 h 2960824"/>
                <a:gd name="connsiteX10" fmla="*/ 4412639 w 4988113"/>
                <a:gd name="connsiteY10" fmla="*/ 1841044 h 2960824"/>
                <a:gd name="connsiteX11" fmla="*/ 4404776 w 4988113"/>
                <a:gd name="connsiteY11" fmla="*/ 1841044 h 2960824"/>
                <a:gd name="connsiteX12" fmla="*/ 4458958 w 4988113"/>
                <a:gd name="connsiteY12" fmla="*/ 1670975 h 2960824"/>
                <a:gd name="connsiteX13" fmla="*/ 4479123 w 4988113"/>
                <a:gd name="connsiteY13" fmla="*/ 1476074 h 2960824"/>
                <a:gd name="connsiteX14" fmla="*/ 3486582 w 4988113"/>
                <a:gd name="connsiteY14" fmla="*/ 508991 h 2960824"/>
                <a:gd name="connsiteX15" fmla="*/ 3191431 w 4988113"/>
                <a:gd name="connsiteY15" fmla="*/ 552469 h 2960824"/>
                <a:gd name="connsiteX16" fmla="*/ 3183091 w 4988113"/>
                <a:gd name="connsiteY16" fmla="*/ 555443 h 2960824"/>
                <a:gd name="connsiteX17" fmla="*/ 3169178 w 4988113"/>
                <a:gd name="connsiteY17" fmla="*/ 537154 h 2960824"/>
                <a:gd name="connsiteX18" fmla="*/ 2010523 w 4988113"/>
                <a:gd name="connsiteY18" fmla="*/ 0 h 296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88113" h="2960824">
                  <a:moveTo>
                    <a:pt x="2010523" y="0"/>
                  </a:moveTo>
                  <a:cubicBezTo>
                    <a:pt x="1181250" y="0"/>
                    <a:pt x="508991" y="660861"/>
                    <a:pt x="508991" y="1476074"/>
                  </a:cubicBezTo>
                  <a:cubicBezTo>
                    <a:pt x="508991" y="1577976"/>
                    <a:pt x="519495" y="1677465"/>
                    <a:pt x="539497" y="1773554"/>
                  </a:cubicBezTo>
                  <a:lnTo>
                    <a:pt x="557241" y="1841393"/>
                  </a:lnTo>
                  <a:lnTo>
                    <a:pt x="449428" y="1852185"/>
                  </a:lnTo>
                  <a:cubicBezTo>
                    <a:pt x="196765" y="1903376"/>
                    <a:pt x="0" y="2125363"/>
                    <a:pt x="0" y="2400934"/>
                  </a:cubicBezTo>
                  <a:cubicBezTo>
                    <a:pt x="0" y="2715872"/>
                    <a:pt x="256999" y="2960824"/>
                    <a:pt x="560725" y="2960824"/>
                  </a:cubicBezTo>
                  <a:cubicBezTo>
                    <a:pt x="560725" y="2960824"/>
                    <a:pt x="560725" y="2960824"/>
                    <a:pt x="4427389" y="2960824"/>
                  </a:cubicBezTo>
                  <a:cubicBezTo>
                    <a:pt x="4742796" y="2960824"/>
                    <a:pt x="4988113" y="2715872"/>
                    <a:pt x="4988113" y="2400934"/>
                  </a:cubicBezTo>
                  <a:cubicBezTo>
                    <a:pt x="4988113" y="2085996"/>
                    <a:pt x="4742796" y="1841044"/>
                    <a:pt x="4427389" y="1841044"/>
                  </a:cubicBezTo>
                  <a:cubicBezTo>
                    <a:pt x="4427389" y="1841044"/>
                    <a:pt x="4427389" y="1841044"/>
                    <a:pt x="4412639" y="1841044"/>
                  </a:cubicBezTo>
                  <a:lnTo>
                    <a:pt x="4404776" y="1841044"/>
                  </a:lnTo>
                  <a:lnTo>
                    <a:pt x="4458958" y="1670975"/>
                  </a:lnTo>
                  <a:cubicBezTo>
                    <a:pt x="4472180" y="1608020"/>
                    <a:pt x="4479123" y="1542837"/>
                    <a:pt x="4479123" y="1476074"/>
                  </a:cubicBezTo>
                  <a:cubicBezTo>
                    <a:pt x="4479123" y="941969"/>
                    <a:pt x="4034747" y="508991"/>
                    <a:pt x="3486582" y="508991"/>
                  </a:cubicBezTo>
                  <a:cubicBezTo>
                    <a:pt x="3383801" y="508991"/>
                    <a:pt x="3284669" y="524213"/>
                    <a:pt x="3191431" y="552469"/>
                  </a:cubicBezTo>
                  <a:lnTo>
                    <a:pt x="3183091" y="555443"/>
                  </a:lnTo>
                  <a:lnTo>
                    <a:pt x="3169178" y="537154"/>
                  </a:lnTo>
                  <a:cubicBezTo>
                    <a:pt x="2893775" y="209100"/>
                    <a:pt x="2476989" y="0"/>
                    <a:pt x="2010523" y="0"/>
                  </a:cubicBezTo>
                  <a:close/>
                </a:path>
              </a:pathLst>
            </a:custGeom>
            <a:gradFill flip="none" rotWithShape="1">
              <a:gsLst>
                <a:gs pos="100000">
                  <a:srgbClr val="50E6FF"/>
                </a:gs>
                <a:gs pos="41000">
                  <a:srgbClr val="0078D4"/>
                </a:gs>
              </a:gsLst>
              <a:lin ang="9000000" scaled="0"/>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82296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63" name="Picture 62">
              <a:extLst>
                <a:ext uri="{FF2B5EF4-FFF2-40B4-BE49-F238E27FC236}">
                  <a16:creationId xmlns:a16="http://schemas.microsoft.com/office/drawing/2014/main" id="{CAB132F7-57F9-DE41-B344-0D03AE00B80E}"/>
                </a:ext>
                <a:ext uri="{C183D7F6-B498-43B3-948B-1728B52AA6E4}">
                  <adec:decorative xmlns:adec="http://schemas.microsoft.com/office/drawing/2017/decorative" val="1"/>
                </a:ext>
              </a:extLst>
            </p:cNvPr>
            <p:cNvPicPr>
              <a:picLocks noChangeAspect="1"/>
            </p:cNvPicPr>
            <p:nvPr/>
          </p:nvPicPr>
          <p:blipFill>
            <a:blip r:embed="rId3">
              <a:alphaModFix amt="11000"/>
            </a:blip>
            <a:srcRect t="545" r="13751" b="2320"/>
            <a:stretch>
              <a:fillRect/>
            </a:stretch>
          </p:blipFill>
          <p:spPr>
            <a:xfrm>
              <a:off x="3758412" y="2200726"/>
              <a:ext cx="4960468" cy="2960824"/>
            </a:xfrm>
            <a:custGeom>
              <a:avLst/>
              <a:gdLst>
                <a:gd name="connsiteX0" fmla="*/ 2949945 w 4960468"/>
                <a:gd name="connsiteY0" fmla="*/ 0 h 2960824"/>
                <a:gd name="connsiteX1" fmla="*/ 4451477 w 4960468"/>
                <a:gd name="connsiteY1" fmla="*/ 1476074 h 2960824"/>
                <a:gd name="connsiteX2" fmla="*/ 4420971 w 4960468"/>
                <a:gd name="connsiteY2" fmla="*/ 1773554 h 2960824"/>
                <a:gd name="connsiteX3" fmla="*/ 4403227 w 4960468"/>
                <a:gd name="connsiteY3" fmla="*/ 1841393 h 2960824"/>
                <a:gd name="connsiteX4" fmla="*/ 4511040 w 4960468"/>
                <a:gd name="connsiteY4" fmla="*/ 1852185 h 2960824"/>
                <a:gd name="connsiteX5" fmla="*/ 4960468 w 4960468"/>
                <a:gd name="connsiteY5" fmla="*/ 2400934 h 2960824"/>
                <a:gd name="connsiteX6" fmla="*/ 4399743 w 4960468"/>
                <a:gd name="connsiteY6" fmla="*/ 2960824 h 2960824"/>
                <a:gd name="connsiteX7" fmla="*/ 533079 w 4960468"/>
                <a:gd name="connsiteY7" fmla="*/ 2960824 h 2960824"/>
                <a:gd name="connsiteX8" fmla="*/ 15614 w 4960468"/>
                <a:gd name="connsiteY8" fmla="*/ 2621282 h 2960824"/>
                <a:gd name="connsiteX9" fmla="*/ 0 w 4960468"/>
                <a:gd name="connsiteY9" fmla="*/ 2569789 h 2960824"/>
                <a:gd name="connsiteX10" fmla="*/ 0 w 4960468"/>
                <a:gd name="connsiteY10" fmla="*/ 2232079 h 2960824"/>
                <a:gd name="connsiteX11" fmla="*/ 15614 w 4960468"/>
                <a:gd name="connsiteY11" fmla="*/ 2180587 h 2960824"/>
                <a:gd name="connsiteX12" fmla="*/ 533079 w 4960468"/>
                <a:gd name="connsiteY12" fmla="*/ 1841044 h 2960824"/>
                <a:gd name="connsiteX13" fmla="*/ 547829 w 4960468"/>
                <a:gd name="connsiteY13" fmla="*/ 1841044 h 2960824"/>
                <a:gd name="connsiteX14" fmla="*/ 555692 w 4960468"/>
                <a:gd name="connsiteY14" fmla="*/ 1841044 h 2960824"/>
                <a:gd name="connsiteX15" fmla="*/ 501510 w 4960468"/>
                <a:gd name="connsiteY15" fmla="*/ 1670975 h 2960824"/>
                <a:gd name="connsiteX16" fmla="*/ 481345 w 4960468"/>
                <a:gd name="connsiteY16" fmla="*/ 1476074 h 2960824"/>
                <a:gd name="connsiteX17" fmla="*/ 1473886 w 4960468"/>
                <a:gd name="connsiteY17" fmla="*/ 508991 h 2960824"/>
                <a:gd name="connsiteX18" fmla="*/ 1769037 w 4960468"/>
                <a:gd name="connsiteY18" fmla="*/ 552469 h 2960824"/>
                <a:gd name="connsiteX19" fmla="*/ 1777377 w 4960468"/>
                <a:gd name="connsiteY19" fmla="*/ 555443 h 2960824"/>
                <a:gd name="connsiteX20" fmla="*/ 1791290 w 4960468"/>
                <a:gd name="connsiteY20" fmla="*/ 537154 h 2960824"/>
                <a:gd name="connsiteX21" fmla="*/ 2949945 w 4960468"/>
                <a:gd name="connsiteY21" fmla="*/ 0 h 296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0468" h="2960824">
                  <a:moveTo>
                    <a:pt x="2949945" y="0"/>
                  </a:moveTo>
                  <a:cubicBezTo>
                    <a:pt x="3779218" y="0"/>
                    <a:pt x="4451477" y="660861"/>
                    <a:pt x="4451477" y="1476074"/>
                  </a:cubicBezTo>
                  <a:cubicBezTo>
                    <a:pt x="4451477" y="1577976"/>
                    <a:pt x="4440973" y="1677465"/>
                    <a:pt x="4420971" y="1773554"/>
                  </a:cubicBezTo>
                  <a:lnTo>
                    <a:pt x="4403227" y="1841393"/>
                  </a:lnTo>
                  <a:lnTo>
                    <a:pt x="4511040" y="1852185"/>
                  </a:lnTo>
                  <a:cubicBezTo>
                    <a:pt x="4763703" y="1903376"/>
                    <a:pt x="4960468" y="2125363"/>
                    <a:pt x="4960468" y="2400934"/>
                  </a:cubicBezTo>
                  <a:cubicBezTo>
                    <a:pt x="4960468" y="2715872"/>
                    <a:pt x="4703469" y="2960824"/>
                    <a:pt x="4399743" y="2960824"/>
                  </a:cubicBezTo>
                  <a:cubicBezTo>
                    <a:pt x="4399743" y="2960824"/>
                    <a:pt x="4399743" y="2960824"/>
                    <a:pt x="533079" y="2960824"/>
                  </a:cubicBezTo>
                  <a:cubicBezTo>
                    <a:pt x="296524" y="2960824"/>
                    <a:pt x="99394" y="2823039"/>
                    <a:pt x="15614" y="2621282"/>
                  </a:cubicBezTo>
                  <a:lnTo>
                    <a:pt x="0" y="2569789"/>
                  </a:lnTo>
                  <a:lnTo>
                    <a:pt x="0" y="2232079"/>
                  </a:lnTo>
                  <a:lnTo>
                    <a:pt x="15614" y="2180587"/>
                  </a:lnTo>
                  <a:cubicBezTo>
                    <a:pt x="99394" y="1978830"/>
                    <a:pt x="296524" y="1841044"/>
                    <a:pt x="533079" y="1841044"/>
                  </a:cubicBezTo>
                  <a:cubicBezTo>
                    <a:pt x="533079" y="1841044"/>
                    <a:pt x="533079" y="1841044"/>
                    <a:pt x="547829" y="1841044"/>
                  </a:cubicBezTo>
                  <a:lnTo>
                    <a:pt x="555692" y="1841044"/>
                  </a:lnTo>
                  <a:lnTo>
                    <a:pt x="501510" y="1670975"/>
                  </a:lnTo>
                  <a:cubicBezTo>
                    <a:pt x="488288" y="1608020"/>
                    <a:pt x="481345" y="1542837"/>
                    <a:pt x="481345" y="1476074"/>
                  </a:cubicBezTo>
                  <a:cubicBezTo>
                    <a:pt x="481345" y="941969"/>
                    <a:pt x="925721" y="508991"/>
                    <a:pt x="1473886" y="508991"/>
                  </a:cubicBezTo>
                  <a:cubicBezTo>
                    <a:pt x="1576667" y="508991"/>
                    <a:pt x="1675799" y="524213"/>
                    <a:pt x="1769037" y="552469"/>
                  </a:cubicBezTo>
                  <a:lnTo>
                    <a:pt x="1777377" y="555443"/>
                  </a:lnTo>
                  <a:lnTo>
                    <a:pt x="1791290" y="537154"/>
                  </a:lnTo>
                  <a:cubicBezTo>
                    <a:pt x="2066693" y="209100"/>
                    <a:pt x="2483479" y="0"/>
                    <a:pt x="2949945" y="0"/>
                  </a:cubicBezTo>
                  <a:close/>
                </a:path>
              </a:pathLst>
            </a:custGeom>
            <a:solidFill>
              <a:schemeClr val="accent1"/>
            </a:solidFill>
          </p:spPr>
        </p:pic>
        <p:sp>
          <p:nvSpPr>
            <p:cNvPr id="136" name="Freeform: Shape 135">
              <a:extLst>
                <a:ext uri="{FF2B5EF4-FFF2-40B4-BE49-F238E27FC236}">
                  <a16:creationId xmlns:a16="http://schemas.microsoft.com/office/drawing/2014/main" id="{EE525C6D-C99D-4AFE-AFEA-EC0259BBED55}"/>
                </a:ext>
                <a:ext uri="{C183D7F6-B498-43B3-948B-1728B52AA6E4}">
                  <adec:decorative xmlns:adec="http://schemas.microsoft.com/office/drawing/2017/decorative" val="1"/>
                </a:ext>
              </a:extLst>
            </p:cNvPr>
            <p:cNvSpPr>
              <a:spLocks/>
            </p:cNvSpPr>
            <p:nvPr/>
          </p:nvSpPr>
          <p:spPr bwMode="auto">
            <a:xfrm flipH="1">
              <a:off x="3630570" y="2099005"/>
              <a:ext cx="5177504" cy="3175168"/>
            </a:xfrm>
            <a:custGeom>
              <a:avLst/>
              <a:gdLst>
                <a:gd name="connsiteX0" fmla="*/ 2105218 w 5177504"/>
                <a:gd name="connsiteY0" fmla="*/ 0 h 3175168"/>
                <a:gd name="connsiteX1" fmla="*/ 495447 w 5177504"/>
                <a:gd name="connsiteY1" fmla="*/ 1582478 h 3175168"/>
                <a:gd name="connsiteX2" fmla="*/ 503758 w 5177504"/>
                <a:gd name="connsiteY2" fmla="*/ 1744277 h 3175168"/>
                <a:gd name="connsiteX3" fmla="*/ 518994 w 5177504"/>
                <a:gd name="connsiteY3" fmla="*/ 1842417 h 3175168"/>
                <a:gd name="connsiteX4" fmla="*/ 413199 w 5177504"/>
                <a:gd name="connsiteY4" fmla="*/ 1875258 h 3175168"/>
                <a:gd name="connsiteX5" fmla="*/ 0 w 5177504"/>
                <a:gd name="connsiteY5" fmla="*/ 2498630 h 3175168"/>
                <a:gd name="connsiteX6" fmla="*/ 676538 w 5177504"/>
                <a:gd name="connsiteY6" fmla="*/ 3175168 h 3175168"/>
                <a:gd name="connsiteX7" fmla="*/ 4500966 w 5177504"/>
                <a:gd name="connsiteY7" fmla="*/ 3175168 h 3175168"/>
                <a:gd name="connsiteX8" fmla="*/ 5177504 w 5177504"/>
                <a:gd name="connsiteY8" fmla="*/ 2498630 h 3175168"/>
                <a:gd name="connsiteX9" fmla="*/ 4764305 w 5177504"/>
                <a:gd name="connsiteY9" fmla="*/ 1875258 h 3175168"/>
                <a:gd name="connsiteX10" fmla="*/ 4645075 w 5177504"/>
                <a:gd name="connsiteY10" fmla="*/ 1838247 h 3175168"/>
                <a:gd name="connsiteX11" fmla="*/ 4657815 w 5177504"/>
                <a:gd name="connsiteY11" fmla="*/ 1798257 h 3175168"/>
                <a:gd name="connsiteX12" fmla="*/ 4680140 w 5177504"/>
                <a:gd name="connsiteY12" fmla="*/ 1582478 h 3175168"/>
                <a:gd name="connsiteX13" fmla="*/ 3581277 w 5177504"/>
                <a:gd name="connsiteY13" fmla="*/ 511799 h 3175168"/>
                <a:gd name="connsiteX14" fmla="*/ 3359818 w 5177504"/>
                <a:gd name="connsiteY14" fmla="*/ 533551 h 3175168"/>
                <a:gd name="connsiteX15" fmla="*/ 3317961 w 5177504"/>
                <a:gd name="connsiteY15" fmla="*/ 544038 h 3175168"/>
                <a:gd name="connsiteX16" fmla="*/ 3243498 w 5177504"/>
                <a:gd name="connsiteY16" fmla="*/ 463497 h 3175168"/>
                <a:gd name="connsiteX17" fmla="*/ 2105218 w 5177504"/>
                <a:gd name="connsiteY17" fmla="*/ 0 h 317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77504" h="3175168">
                  <a:moveTo>
                    <a:pt x="2105218" y="0"/>
                  </a:moveTo>
                  <a:cubicBezTo>
                    <a:pt x="1216166" y="0"/>
                    <a:pt x="495447" y="708500"/>
                    <a:pt x="495447" y="1582478"/>
                  </a:cubicBezTo>
                  <a:cubicBezTo>
                    <a:pt x="495447" y="1637102"/>
                    <a:pt x="498262" y="1691079"/>
                    <a:pt x="503758" y="1744277"/>
                  </a:cubicBezTo>
                  <a:lnTo>
                    <a:pt x="518994" y="1842417"/>
                  </a:lnTo>
                  <a:lnTo>
                    <a:pt x="413199" y="1875258"/>
                  </a:lnTo>
                  <a:cubicBezTo>
                    <a:pt x="170379" y="1977962"/>
                    <a:pt x="0" y="2218399"/>
                    <a:pt x="0" y="2498630"/>
                  </a:cubicBezTo>
                  <a:cubicBezTo>
                    <a:pt x="0" y="2872272"/>
                    <a:pt x="302896" y="3175168"/>
                    <a:pt x="676538" y="3175168"/>
                  </a:cubicBezTo>
                  <a:lnTo>
                    <a:pt x="4500966" y="3175168"/>
                  </a:lnTo>
                  <a:cubicBezTo>
                    <a:pt x="4874608" y="3175168"/>
                    <a:pt x="5177504" y="2872272"/>
                    <a:pt x="5177504" y="2498630"/>
                  </a:cubicBezTo>
                  <a:cubicBezTo>
                    <a:pt x="5177504" y="2218399"/>
                    <a:pt x="5007125" y="1977962"/>
                    <a:pt x="4764305" y="1875258"/>
                  </a:cubicBezTo>
                  <a:lnTo>
                    <a:pt x="4645075" y="1838247"/>
                  </a:lnTo>
                  <a:lnTo>
                    <a:pt x="4657815" y="1798257"/>
                  </a:lnTo>
                  <a:cubicBezTo>
                    <a:pt x="4672453" y="1728559"/>
                    <a:pt x="4680140" y="1656393"/>
                    <a:pt x="4680140" y="1582478"/>
                  </a:cubicBezTo>
                  <a:cubicBezTo>
                    <a:pt x="4680140" y="991158"/>
                    <a:pt x="4188162" y="511799"/>
                    <a:pt x="3581277" y="511799"/>
                  </a:cubicBezTo>
                  <a:cubicBezTo>
                    <a:pt x="3505417" y="511799"/>
                    <a:pt x="3431351" y="519289"/>
                    <a:pt x="3359818" y="533551"/>
                  </a:cubicBezTo>
                  <a:lnTo>
                    <a:pt x="3317961" y="544038"/>
                  </a:lnTo>
                  <a:lnTo>
                    <a:pt x="3243498" y="463497"/>
                  </a:lnTo>
                  <a:cubicBezTo>
                    <a:pt x="2952187" y="177125"/>
                    <a:pt x="2549744" y="0"/>
                    <a:pt x="2105218" y="0"/>
                  </a:cubicBezTo>
                  <a:close/>
                </a:path>
              </a:pathLst>
            </a:custGeom>
            <a:noFill/>
            <a:ln w="158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83" name="Rectangle 82">
            <a:extLst>
              <a:ext uri="{FF2B5EF4-FFF2-40B4-BE49-F238E27FC236}">
                <a16:creationId xmlns:a16="http://schemas.microsoft.com/office/drawing/2014/main" id="{BEDC16EF-EE1B-4058-B960-EFB350ECA8F9}"/>
              </a:ext>
            </a:extLst>
          </p:cNvPr>
          <p:cNvSpPr/>
          <p:nvPr/>
        </p:nvSpPr>
        <p:spPr bwMode="auto">
          <a:xfrm>
            <a:off x="3236535" y="1669523"/>
            <a:ext cx="2057474"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A.I.</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Intelligent by default</a:t>
            </a:r>
          </a:p>
        </p:txBody>
      </p:sp>
      <p:sp>
        <p:nvSpPr>
          <p:cNvPr id="76" name="Rectangle 75">
            <a:extLst>
              <a:ext uri="{FF2B5EF4-FFF2-40B4-BE49-F238E27FC236}">
                <a16:creationId xmlns:a16="http://schemas.microsoft.com/office/drawing/2014/main" id="{F99754BC-F2D1-469A-98DE-35EBA4080261}"/>
              </a:ext>
            </a:extLst>
          </p:cNvPr>
          <p:cNvSpPr/>
          <p:nvPr/>
        </p:nvSpPr>
        <p:spPr bwMode="auto">
          <a:xfrm>
            <a:off x="8930569" y="3127182"/>
            <a:ext cx="2150424"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Hybrid</a:t>
            </a:r>
          </a:p>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Operational freedom </a:t>
            </a:r>
          </a:p>
        </p:txBody>
      </p:sp>
      <p:sp>
        <p:nvSpPr>
          <p:cNvPr id="78" name="Rectangle 77">
            <a:extLst>
              <a:ext uri="{FF2B5EF4-FFF2-40B4-BE49-F238E27FC236}">
                <a16:creationId xmlns:a16="http://schemas.microsoft.com/office/drawing/2014/main" id="{0DAD3FA9-3D4A-4DD4-A645-B60E693A0648}"/>
              </a:ext>
            </a:extLst>
          </p:cNvPr>
          <p:cNvSpPr/>
          <p:nvPr/>
        </p:nvSpPr>
        <p:spPr bwMode="auto">
          <a:xfrm>
            <a:off x="5105510" y="5834961"/>
            <a:ext cx="2064252"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Security</a:t>
            </a:r>
          </a:p>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Always a step ahead</a:t>
            </a:r>
          </a:p>
        </p:txBody>
      </p:sp>
      <p:sp>
        <p:nvSpPr>
          <p:cNvPr id="80" name="Rectangle 79">
            <a:extLst>
              <a:ext uri="{FF2B5EF4-FFF2-40B4-BE49-F238E27FC236}">
                <a16:creationId xmlns:a16="http://schemas.microsoft.com/office/drawing/2014/main" id="{E0A76551-974C-457E-A0BD-6D775EAAA480}"/>
              </a:ext>
            </a:extLst>
          </p:cNvPr>
          <p:cNvSpPr/>
          <p:nvPr/>
        </p:nvSpPr>
        <p:spPr bwMode="auto">
          <a:xfrm>
            <a:off x="1891030" y="3127182"/>
            <a:ext cx="1316557" cy="658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Scale</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Limitless</a:t>
            </a:r>
            <a:endParaRPr kumimoji="0" lang="en-US" sz="1600" b="0" i="0" u="none" strike="noStrike" kern="0" cap="none" spc="0" normalizeH="0" baseline="0" noProof="0" dirty="0">
              <a:ln>
                <a:noFill/>
              </a:ln>
              <a:solidFill>
                <a:srgbClr val="000000"/>
              </a:solidFill>
              <a:effectLst/>
              <a:uLnTx/>
              <a:uFillTx/>
              <a:latin typeface="Segoe UI Semibold"/>
              <a:ea typeface="+mn-ea"/>
              <a:cs typeface="+mn-cs"/>
            </a:endParaRPr>
          </a:p>
        </p:txBody>
      </p:sp>
      <p:grpSp>
        <p:nvGrpSpPr>
          <p:cNvPr id="3" name="Group 2">
            <a:extLst>
              <a:ext uri="{FF2B5EF4-FFF2-40B4-BE49-F238E27FC236}">
                <a16:creationId xmlns:a16="http://schemas.microsoft.com/office/drawing/2014/main" id="{076E4DF9-EA07-6248-A34B-EA14F8B80739}"/>
              </a:ext>
              <a:ext uri="{C183D7F6-B498-43B3-948B-1728B52AA6E4}">
                <adec:decorative xmlns:adec="http://schemas.microsoft.com/office/drawing/2017/decorative" val="1"/>
              </a:ext>
            </a:extLst>
          </p:cNvPr>
          <p:cNvGrpSpPr/>
          <p:nvPr/>
        </p:nvGrpSpPr>
        <p:grpSpPr>
          <a:xfrm>
            <a:off x="5398282" y="1427557"/>
            <a:ext cx="1141165" cy="1147570"/>
            <a:chOff x="5398282" y="1427557"/>
            <a:chExt cx="1141165" cy="1147570"/>
          </a:xfrm>
        </p:grpSpPr>
        <p:sp>
          <p:nvSpPr>
            <p:cNvPr id="82" name="Oval 81" descr="Icon portraying AI">
              <a:extLst>
                <a:ext uri="{FF2B5EF4-FFF2-40B4-BE49-F238E27FC236}">
                  <a16:creationId xmlns:a16="http://schemas.microsoft.com/office/drawing/2014/main" id="{C1E7AD1A-5791-44E8-8F13-30EA32D28574}"/>
                </a:ext>
              </a:extLst>
            </p:cNvPr>
            <p:cNvSpPr/>
            <p:nvPr/>
          </p:nvSpPr>
          <p:spPr bwMode="auto">
            <a:xfrm>
              <a:off x="5398282" y="1427557"/>
              <a:ext cx="1141165" cy="1147570"/>
            </a:xfrm>
            <a:prstGeom prst="ellipse">
              <a:avLst/>
            </a:prstGeom>
            <a:solidFill>
              <a:schemeClr val="bg1">
                <a:lumMod val="95000"/>
              </a:schemeClr>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9" name="Group 154">
              <a:extLst>
                <a:ext uri="{FF2B5EF4-FFF2-40B4-BE49-F238E27FC236}">
                  <a16:creationId xmlns:a16="http://schemas.microsoft.com/office/drawing/2014/main" id="{4E8ADC1C-4C42-4862-988A-9647342382FB}"/>
                </a:ext>
                <a:ext uri="{C183D7F6-B498-43B3-948B-1728B52AA6E4}">
                  <adec:decorative xmlns:adec="http://schemas.microsoft.com/office/drawing/2017/decorative" val="1"/>
                </a:ext>
              </a:extLst>
            </p:cNvPr>
            <p:cNvGrpSpPr>
              <a:grpSpLocks noChangeAspect="1"/>
            </p:cNvGrpSpPr>
            <p:nvPr/>
          </p:nvGrpSpPr>
          <p:grpSpPr bwMode="auto">
            <a:xfrm>
              <a:off x="5777542" y="1749231"/>
              <a:ext cx="382645" cy="530602"/>
              <a:chOff x="1057" y="2781"/>
              <a:chExt cx="225" cy="312"/>
            </a:xfrm>
            <a:solidFill>
              <a:schemeClr val="accent1"/>
            </a:solidFill>
          </p:grpSpPr>
          <p:sp>
            <p:nvSpPr>
              <p:cNvPr id="90" name="Oval 155">
                <a:extLst>
                  <a:ext uri="{FF2B5EF4-FFF2-40B4-BE49-F238E27FC236}">
                    <a16:creationId xmlns:a16="http://schemas.microsoft.com/office/drawing/2014/main" id="{96683422-D8D6-44C0-B8CF-63EBD133E361}"/>
                  </a:ext>
                </a:extLst>
              </p:cNvPr>
              <p:cNvSpPr>
                <a:spLocks noChangeArrowheads="1"/>
              </p:cNvSpPr>
              <p:nvPr/>
            </p:nvSpPr>
            <p:spPr bwMode="auto">
              <a:xfrm>
                <a:off x="1057" y="2781"/>
                <a:ext cx="225" cy="2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1" name="Freeform 156">
                <a:extLst>
                  <a:ext uri="{FF2B5EF4-FFF2-40B4-BE49-F238E27FC236}">
                    <a16:creationId xmlns:a16="http://schemas.microsoft.com/office/drawing/2014/main" id="{4307302F-2F27-4AD4-9268-FB8E55C5A9BB}"/>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157">
                <a:extLst>
                  <a:ext uri="{FF2B5EF4-FFF2-40B4-BE49-F238E27FC236}">
                    <a16:creationId xmlns:a16="http://schemas.microsoft.com/office/drawing/2014/main" id="{D8317A7A-3005-45A3-97F8-AF3D02987535}"/>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158">
                <a:extLst>
                  <a:ext uri="{FF2B5EF4-FFF2-40B4-BE49-F238E27FC236}">
                    <a16:creationId xmlns:a16="http://schemas.microsoft.com/office/drawing/2014/main" id="{340E4E8C-8BA5-4EDE-8DA5-D9ABE0135AD0}"/>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28" name="Group 127" descr="Azure icon">
            <a:extLst>
              <a:ext uri="{FF2B5EF4-FFF2-40B4-BE49-F238E27FC236}">
                <a16:creationId xmlns:a16="http://schemas.microsoft.com/office/drawing/2014/main" id="{F79E7CED-A6C5-4A8E-89D6-21A85A43617C}"/>
              </a:ext>
            </a:extLst>
          </p:cNvPr>
          <p:cNvGrpSpPr>
            <a:grpSpLocks noChangeAspect="1"/>
          </p:cNvGrpSpPr>
          <p:nvPr/>
        </p:nvGrpSpPr>
        <p:grpSpPr>
          <a:xfrm>
            <a:off x="5192266" y="2970659"/>
            <a:ext cx="1794136" cy="1391612"/>
            <a:chOff x="3486498" y="5451027"/>
            <a:chExt cx="1893396" cy="1468600"/>
          </a:xfrm>
          <a:solidFill>
            <a:schemeClr val="bg1"/>
          </a:solidFill>
        </p:grpSpPr>
        <p:sp>
          <p:nvSpPr>
            <p:cNvPr id="129" name="Freeform: Shape 128">
              <a:extLst>
                <a:ext uri="{FF2B5EF4-FFF2-40B4-BE49-F238E27FC236}">
                  <a16:creationId xmlns:a16="http://schemas.microsoft.com/office/drawing/2014/main" id="{AF07AC0A-916D-4E2E-A81E-AD5B47BECB9C}"/>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w="19050" cap="flat" cmpd="sng" algn="ctr">
              <a:noFill/>
              <a:prstDash val="solid"/>
              <a:miter lim="800000"/>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1041EC4A-7A65-46C5-80FD-2CB7028053DC}"/>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w="19050" cap="flat" cmpd="sng" algn="ctr">
              <a:noFill/>
              <a:prstDash val="solid"/>
              <a:miter lim="800000"/>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F1C853B0-C6ED-534E-A9C1-1F9ECC6E9289}"/>
              </a:ext>
              <a:ext uri="{C183D7F6-B498-43B3-948B-1728B52AA6E4}">
                <adec:decorative xmlns:adec="http://schemas.microsoft.com/office/drawing/2017/decorative" val="1"/>
              </a:ext>
            </a:extLst>
          </p:cNvPr>
          <p:cNvGrpSpPr/>
          <p:nvPr/>
        </p:nvGrpSpPr>
        <p:grpSpPr>
          <a:xfrm>
            <a:off x="3317124" y="2882718"/>
            <a:ext cx="1141165" cy="1147570"/>
            <a:chOff x="3317124" y="2882718"/>
            <a:chExt cx="1141165" cy="1147570"/>
          </a:xfrm>
        </p:grpSpPr>
        <p:sp>
          <p:nvSpPr>
            <p:cNvPr id="81" name="Oval 80" descr="Icon portraying scale">
              <a:extLst>
                <a:ext uri="{FF2B5EF4-FFF2-40B4-BE49-F238E27FC236}">
                  <a16:creationId xmlns:a16="http://schemas.microsoft.com/office/drawing/2014/main" id="{14427E28-35CC-4399-B118-9FF9E6207024}"/>
                </a:ext>
              </a:extLst>
            </p:cNvPr>
            <p:cNvSpPr/>
            <p:nvPr/>
          </p:nvSpPr>
          <p:spPr bwMode="auto">
            <a:xfrm>
              <a:off x="3317124" y="2882718"/>
              <a:ext cx="1141165" cy="1147570"/>
            </a:xfrm>
            <a:prstGeom prst="ellipse">
              <a:avLst/>
            </a:prstGeom>
            <a:solidFill>
              <a:schemeClr val="bg1">
                <a:lumMod val="95000"/>
              </a:schemeClr>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7" name="Group 32" descr="Icon portraying scale">
              <a:extLst>
                <a:ext uri="{FF2B5EF4-FFF2-40B4-BE49-F238E27FC236}">
                  <a16:creationId xmlns:a16="http://schemas.microsoft.com/office/drawing/2014/main" id="{A4E56269-E1A0-4DC1-8176-D775EF16D252}"/>
                </a:ext>
              </a:extLst>
            </p:cNvPr>
            <p:cNvGrpSpPr>
              <a:grpSpLocks noChangeAspect="1"/>
            </p:cNvGrpSpPr>
            <p:nvPr/>
          </p:nvGrpSpPr>
          <p:grpSpPr bwMode="auto">
            <a:xfrm>
              <a:off x="3647799" y="3208853"/>
              <a:ext cx="495300" cy="495300"/>
              <a:chOff x="2812" y="999"/>
              <a:chExt cx="312" cy="312"/>
            </a:xfrm>
          </p:grpSpPr>
          <p:sp>
            <p:nvSpPr>
              <p:cNvPr id="138" name="AutoShape 31">
                <a:extLst>
                  <a:ext uri="{FF2B5EF4-FFF2-40B4-BE49-F238E27FC236}">
                    <a16:creationId xmlns:a16="http://schemas.microsoft.com/office/drawing/2014/main" id="{E76299FC-1F19-4A2F-954C-BABCB96A636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Rectangle 33">
                <a:extLst>
                  <a:ext uri="{FF2B5EF4-FFF2-40B4-BE49-F238E27FC236}">
                    <a16:creationId xmlns:a16="http://schemas.microsoft.com/office/drawing/2014/main" id="{DBD90042-C9BC-41CA-A450-EBA2D27F4444}"/>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Rectangle 34">
                <a:extLst>
                  <a:ext uri="{FF2B5EF4-FFF2-40B4-BE49-F238E27FC236}">
                    <a16:creationId xmlns:a16="http://schemas.microsoft.com/office/drawing/2014/main" id="{30859ED6-43E4-42D6-ACC4-C71E11397357}"/>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Rectangle 35">
                <a:extLst>
                  <a:ext uri="{FF2B5EF4-FFF2-40B4-BE49-F238E27FC236}">
                    <a16:creationId xmlns:a16="http://schemas.microsoft.com/office/drawing/2014/main" id="{D1F806E6-6F7B-4B19-B485-56062FC9C2C7}"/>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Rectangle 36">
                <a:extLst>
                  <a:ext uri="{FF2B5EF4-FFF2-40B4-BE49-F238E27FC236}">
                    <a16:creationId xmlns:a16="http://schemas.microsoft.com/office/drawing/2014/main" id="{A4113406-0D6A-42AE-832B-DEBEA214D9E2}"/>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Rectangle 37">
                <a:extLst>
                  <a:ext uri="{FF2B5EF4-FFF2-40B4-BE49-F238E27FC236}">
                    <a16:creationId xmlns:a16="http://schemas.microsoft.com/office/drawing/2014/main" id="{07DFE685-47D5-48A6-9725-069FC13511BA}"/>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Rectangle 38">
                <a:extLst>
                  <a:ext uri="{FF2B5EF4-FFF2-40B4-BE49-F238E27FC236}">
                    <a16:creationId xmlns:a16="http://schemas.microsoft.com/office/drawing/2014/main" id="{852097C1-B3E2-4564-8EC9-A679E4F90828}"/>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Freeform 39">
                <a:extLst>
                  <a:ext uri="{FF2B5EF4-FFF2-40B4-BE49-F238E27FC236}">
                    <a16:creationId xmlns:a16="http://schemas.microsoft.com/office/drawing/2014/main" id="{A90C4C7B-27C8-4AF3-AC39-56BA37B23D76}"/>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40">
                <a:extLst>
                  <a:ext uri="{FF2B5EF4-FFF2-40B4-BE49-F238E27FC236}">
                    <a16:creationId xmlns:a16="http://schemas.microsoft.com/office/drawing/2014/main" id="{DDD26296-7858-4E76-9618-015ACB4F9A0B}"/>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41">
                <a:extLst>
                  <a:ext uri="{FF2B5EF4-FFF2-40B4-BE49-F238E27FC236}">
                    <a16:creationId xmlns:a16="http://schemas.microsoft.com/office/drawing/2014/main" id="{C6DD67FE-FF8B-4405-B4DA-F6AB21A22246}"/>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42">
                <a:extLst>
                  <a:ext uri="{FF2B5EF4-FFF2-40B4-BE49-F238E27FC236}">
                    <a16:creationId xmlns:a16="http://schemas.microsoft.com/office/drawing/2014/main" id="{4FFE2161-6352-4341-898D-40EF1994DC68}"/>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Rectangle 43">
                <a:extLst>
                  <a:ext uri="{FF2B5EF4-FFF2-40B4-BE49-F238E27FC236}">
                    <a16:creationId xmlns:a16="http://schemas.microsoft.com/office/drawing/2014/main" id="{0599B117-2B98-4058-AABB-449FAD1B01FA}"/>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Rectangle 44">
                <a:extLst>
                  <a:ext uri="{FF2B5EF4-FFF2-40B4-BE49-F238E27FC236}">
                    <a16:creationId xmlns:a16="http://schemas.microsoft.com/office/drawing/2014/main" id="{97A04DF0-1806-43AB-87D1-840916A8065F}"/>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AA957F69-5483-DA48-82E9-B19C547B38EB}"/>
              </a:ext>
              <a:ext uri="{C183D7F6-B498-43B3-948B-1728B52AA6E4}">
                <adec:decorative xmlns:adec="http://schemas.microsoft.com/office/drawing/2017/decorative" val="1"/>
              </a:ext>
            </a:extLst>
          </p:cNvPr>
          <p:cNvGrpSpPr/>
          <p:nvPr/>
        </p:nvGrpSpPr>
        <p:grpSpPr>
          <a:xfrm>
            <a:off x="7699573" y="2882718"/>
            <a:ext cx="1141165" cy="1147570"/>
            <a:chOff x="7699573" y="2882718"/>
            <a:chExt cx="1141165" cy="1147570"/>
          </a:xfrm>
        </p:grpSpPr>
        <p:sp>
          <p:nvSpPr>
            <p:cNvPr id="75" name="Oval 74">
              <a:extLst>
                <a:ext uri="{FF2B5EF4-FFF2-40B4-BE49-F238E27FC236}">
                  <a16:creationId xmlns:a16="http://schemas.microsoft.com/office/drawing/2014/main" id="{E4F96866-669E-43B3-89B2-6F8B63BD7677}"/>
                </a:ext>
                <a:ext uri="{C183D7F6-B498-43B3-948B-1728B52AA6E4}">
                  <adec:decorative xmlns:adec="http://schemas.microsoft.com/office/drawing/2017/decorative" val="1"/>
                </a:ext>
              </a:extLst>
            </p:cNvPr>
            <p:cNvSpPr/>
            <p:nvPr/>
          </p:nvSpPr>
          <p:spPr bwMode="auto">
            <a:xfrm>
              <a:off x="7699573" y="2882718"/>
              <a:ext cx="1141165" cy="1147570"/>
            </a:xfrm>
            <a:prstGeom prst="ellipse">
              <a:avLst/>
            </a:prstGeom>
            <a:solidFill>
              <a:schemeClr val="bg1">
                <a:lumMod val="95000"/>
              </a:schemeClr>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151" name="Group 4" descr="Icon portraying hybrid">
              <a:extLst>
                <a:ext uri="{FF2B5EF4-FFF2-40B4-BE49-F238E27FC236}">
                  <a16:creationId xmlns:a16="http://schemas.microsoft.com/office/drawing/2014/main" id="{55F24035-77D9-42B3-8AE0-98BF341BE71F}"/>
                </a:ext>
              </a:extLst>
            </p:cNvPr>
            <p:cNvGrpSpPr>
              <a:grpSpLocks noChangeAspect="1"/>
            </p:cNvGrpSpPr>
            <p:nvPr/>
          </p:nvGrpSpPr>
          <p:grpSpPr bwMode="auto">
            <a:xfrm>
              <a:off x="8052070" y="3208853"/>
              <a:ext cx="495300" cy="495300"/>
              <a:chOff x="410" y="999"/>
              <a:chExt cx="312" cy="312"/>
            </a:xfrm>
          </p:grpSpPr>
          <p:sp>
            <p:nvSpPr>
              <p:cNvPr id="152" name="AutoShape 3">
                <a:extLst>
                  <a:ext uri="{FF2B5EF4-FFF2-40B4-BE49-F238E27FC236}">
                    <a16:creationId xmlns:a16="http://schemas.microsoft.com/office/drawing/2014/main" id="{129C3F54-7476-4E5E-8F29-FA74D6919F8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5">
                <a:extLst>
                  <a:ext uri="{FF2B5EF4-FFF2-40B4-BE49-F238E27FC236}">
                    <a16:creationId xmlns:a16="http://schemas.microsoft.com/office/drawing/2014/main" id="{F70F1FD8-43C8-4881-AE8E-537336991BBD}"/>
                  </a:ext>
                </a:extLst>
              </p:cNvPr>
              <p:cNvSpPr>
                <a:spLocks noChangeArrowheads="1"/>
              </p:cNvSpPr>
              <p:nvPr/>
            </p:nvSpPr>
            <p:spPr bwMode="auto">
              <a:xfrm>
                <a:off x="410" y="999"/>
                <a:ext cx="156"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5D4AE7C2-713B-41BC-AE5C-5FAD038D2A71}"/>
                  </a:ext>
                </a:extLst>
              </p:cNvPr>
              <p:cNvSpPr>
                <a:spLocks noChangeArrowheads="1"/>
              </p:cNvSpPr>
              <p:nvPr/>
            </p:nvSpPr>
            <p:spPr bwMode="auto">
              <a:xfrm>
                <a:off x="566" y="1155"/>
                <a:ext cx="156" cy="1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7">
                <a:extLst>
                  <a:ext uri="{FF2B5EF4-FFF2-40B4-BE49-F238E27FC236}">
                    <a16:creationId xmlns:a16="http://schemas.microsoft.com/office/drawing/2014/main" id="{6BBCB16F-D1BA-467E-95C4-7238A9CD9560}"/>
                  </a:ext>
                </a:extLst>
              </p:cNvPr>
              <p:cNvSpPr>
                <a:spLocks noChangeArrowheads="1"/>
              </p:cNvSpPr>
              <p:nvPr/>
            </p:nvSpPr>
            <p:spPr bwMode="auto">
              <a:xfrm>
                <a:off x="449"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8">
                <a:extLst>
                  <a:ext uri="{FF2B5EF4-FFF2-40B4-BE49-F238E27FC236}">
                    <a16:creationId xmlns:a16="http://schemas.microsoft.com/office/drawing/2014/main" id="{232AFB75-0410-4353-8EDF-5A721FEA3B7F}"/>
                  </a:ext>
                </a:extLst>
              </p:cNvPr>
              <p:cNvSpPr>
                <a:spLocks noChangeArrowheads="1"/>
              </p:cNvSpPr>
              <p:nvPr/>
            </p:nvSpPr>
            <p:spPr bwMode="auto">
              <a:xfrm>
                <a:off x="498"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9">
                <a:extLst>
                  <a:ext uri="{FF2B5EF4-FFF2-40B4-BE49-F238E27FC236}">
                    <a16:creationId xmlns:a16="http://schemas.microsoft.com/office/drawing/2014/main" id="{5979BDD0-6598-40E1-8E4A-9826B9D5149C}"/>
                  </a:ext>
                </a:extLst>
              </p:cNvPr>
              <p:cNvSpPr>
                <a:spLocks noChangeArrowheads="1"/>
              </p:cNvSpPr>
              <p:nvPr/>
            </p:nvSpPr>
            <p:spPr bwMode="auto">
              <a:xfrm>
                <a:off x="449"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0">
                <a:extLst>
                  <a:ext uri="{FF2B5EF4-FFF2-40B4-BE49-F238E27FC236}">
                    <a16:creationId xmlns:a16="http://schemas.microsoft.com/office/drawing/2014/main" id="{500F778B-935F-4B0C-856A-2665B560ABF6}"/>
                  </a:ext>
                </a:extLst>
              </p:cNvPr>
              <p:cNvSpPr>
                <a:spLocks noChangeArrowheads="1"/>
              </p:cNvSpPr>
              <p:nvPr/>
            </p:nvSpPr>
            <p:spPr bwMode="auto">
              <a:xfrm>
                <a:off x="498"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1">
                <a:extLst>
                  <a:ext uri="{FF2B5EF4-FFF2-40B4-BE49-F238E27FC236}">
                    <a16:creationId xmlns:a16="http://schemas.microsoft.com/office/drawing/2014/main" id="{AE18C534-4279-4B4F-85AA-E165BF85CD98}"/>
                  </a:ext>
                </a:extLst>
              </p:cNvPr>
              <p:cNvSpPr>
                <a:spLocks noChangeArrowheads="1"/>
              </p:cNvSpPr>
              <p:nvPr/>
            </p:nvSpPr>
            <p:spPr bwMode="auto">
              <a:xfrm>
                <a:off x="449"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Rectangle 12">
                <a:extLst>
                  <a:ext uri="{FF2B5EF4-FFF2-40B4-BE49-F238E27FC236}">
                    <a16:creationId xmlns:a16="http://schemas.microsoft.com/office/drawing/2014/main" id="{592D444E-23F8-43D7-97D7-E51F90733586}"/>
                  </a:ext>
                </a:extLst>
              </p:cNvPr>
              <p:cNvSpPr>
                <a:spLocks noChangeArrowheads="1"/>
              </p:cNvSpPr>
              <p:nvPr/>
            </p:nvSpPr>
            <p:spPr bwMode="auto">
              <a:xfrm>
                <a:off x="498"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Rectangle 13">
                <a:extLst>
                  <a:ext uri="{FF2B5EF4-FFF2-40B4-BE49-F238E27FC236}">
                    <a16:creationId xmlns:a16="http://schemas.microsoft.com/office/drawing/2014/main" id="{B25D0B47-29FE-4F0A-95C5-1F525D248EF6}"/>
                  </a:ext>
                </a:extLst>
              </p:cNvPr>
              <p:cNvSpPr>
                <a:spLocks noChangeArrowheads="1"/>
              </p:cNvSpPr>
              <p:nvPr/>
            </p:nvSpPr>
            <p:spPr bwMode="auto">
              <a:xfrm>
                <a:off x="449"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Rectangle 14">
                <a:extLst>
                  <a:ext uri="{FF2B5EF4-FFF2-40B4-BE49-F238E27FC236}">
                    <a16:creationId xmlns:a16="http://schemas.microsoft.com/office/drawing/2014/main" id="{7052C004-E800-4683-AC6B-9B16AD527C5E}"/>
                  </a:ext>
                </a:extLst>
              </p:cNvPr>
              <p:cNvSpPr>
                <a:spLocks noChangeArrowheads="1"/>
              </p:cNvSpPr>
              <p:nvPr/>
            </p:nvSpPr>
            <p:spPr bwMode="auto">
              <a:xfrm>
                <a:off x="498"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Rectangle 15">
                <a:extLst>
                  <a:ext uri="{FF2B5EF4-FFF2-40B4-BE49-F238E27FC236}">
                    <a16:creationId xmlns:a16="http://schemas.microsoft.com/office/drawing/2014/main" id="{A9B80768-C600-4437-BCBE-419BD5C03679}"/>
                  </a:ext>
                </a:extLst>
              </p:cNvPr>
              <p:cNvSpPr>
                <a:spLocks noChangeArrowheads="1"/>
              </p:cNvSpPr>
              <p:nvPr/>
            </p:nvSpPr>
            <p:spPr bwMode="auto">
              <a:xfrm>
                <a:off x="469" y="1272"/>
                <a:ext cx="38"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Rectangle 16">
                <a:extLst>
                  <a:ext uri="{FF2B5EF4-FFF2-40B4-BE49-F238E27FC236}">
                    <a16:creationId xmlns:a16="http://schemas.microsoft.com/office/drawing/2014/main" id="{88BA2145-097C-4BEA-BC56-59D7620E1CA2}"/>
                  </a:ext>
                </a:extLst>
              </p:cNvPr>
              <p:cNvSpPr>
                <a:spLocks noChangeArrowheads="1"/>
              </p:cNvSpPr>
              <p:nvPr/>
            </p:nvSpPr>
            <p:spPr bwMode="auto">
              <a:xfrm>
                <a:off x="605"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Rectangle 17">
                <a:extLst>
                  <a:ext uri="{FF2B5EF4-FFF2-40B4-BE49-F238E27FC236}">
                    <a16:creationId xmlns:a16="http://schemas.microsoft.com/office/drawing/2014/main" id="{C4551E7D-87D5-4516-86CD-95644FD6A8E9}"/>
                  </a:ext>
                </a:extLst>
              </p:cNvPr>
              <p:cNvSpPr>
                <a:spLocks noChangeArrowheads="1"/>
              </p:cNvSpPr>
              <p:nvPr/>
            </p:nvSpPr>
            <p:spPr bwMode="auto">
              <a:xfrm>
                <a:off x="654"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Rectangle 18">
                <a:extLst>
                  <a:ext uri="{FF2B5EF4-FFF2-40B4-BE49-F238E27FC236}">
                    <a16:creationId xmlns:a16="http://schemas.microsoft.com/office/drawing/2014/main" id="{0CE66012-9441-4A85-812B-46857276C026}"/>
                  </a:ext>
                </a:extLst>
              </p:cNvPr>
              <p:cNvSpPr>
                <a:spLocks noChangeArrowheads="1"/>
              </p:cNvSpPr>
              <p:nvPr/>
            </p:nvSpPr>
            <p:spPr bwMode="auto">
              <a:xfrm>
                <a:off x="624" y="1272"/>
                <a:ext cx="40"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Oval 19">
                <a:extLst>
                  <a:ext uri="{FF2B5EF4-FFF2-40B4-BE49-F238E27FC236}">
                    <a16:creationId xmlns:a16="http://schemas.microsoft.com/office/drawing/2014/main" id="{9C51E722-79BD-4616-BB82-EB80ABE3BFA7}"/>
                  </a:ext>
                </a:extLst>
              </p:cNvPr>
              <p:cNvSpPr>
                <a:spLocks noChangeArrowheads="1"/>
              </p:cNvSpPr>
              <p:nvPr/>
            </p:nvSpPr>
            <p:spPr bwMode="auto">
              <a:xfrm>
                <a:off x="605" y="1048"/>
                <a:ext cx="59"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20">
                <a:extLst>
                  <a:ext uri="{FF2B5EF4-FFF2-40B4-BE49-F238E27FC236}">
                    <a16:creationId xmlns:a16="http://schemas.microsoft.com/office/drawing/2014/main" id="{7D8573F2-CADC-4B0A-A011-1F9BE5F1689F}"/>
                  </a:ext>
                </a:extLst>
              </p:cNvPr>
              <p:cNvSpPr>
                <a:spLocks/>
              </p:cNvSpPr>
              <p:nvPr/>
            </p:nvSpPr>
            <p:spPr bwMode="auto">
              <a:xfrm>
                <a:off x="595" y="1084"/>
                <a:ext cx="98" cy="22"/>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Oval 21">
                <a:extLst>
                  <a:ext uri="{FF2B5EF4-FFF2-40B4-BE49-F238E27FC236}">
                    <a16:creationId xmlns:a16="http://schemas.microsoft.com/office/drawing/2014/main" id="{765A9FD3-F9EB-4C0B-8ADA-4AE73A6525F4}"/>
                  </a:ext>
                </a:extLst>
              </p:cNvPr>
              <p:cNvSpPr>
                <a:spLocks noChangeArrowheads="1"/>
              </p:cNvSpPr>
              <p:nvPr/>
            </p:nvSpPr>
            <p:spPr bwMode="auto">
              <a:xfrm>
                <a:off x="644" y="1058"/>
                <a:ext cx="39"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0785D4AE-4CBD-394D-828D-E55AE804ECD1}"/>
              </a:ext>
              <a:ext uri="{C183D7F6-B498-43B3-948B-1728B52AA6E4}">
                <adec:decorative xmlns:adec="http://schemas.microsoft.com/office/drawing/2017/decorative" val="1"/>
              </a:ext>
            </a:extLst>
          </p:cNvPr>
          <p:cNvGrpSpPr/>
          <p:nvPr/>
        </p:nvGrpSpPr>
        <p:grpSpPr>
          <a:xfrm>
            <a:off x="5567054" y="4604486"/>
            <a:ext cx="1141165" cy="1147570"/>
            <a:chOff x="5567054" y="4604486"/>
            <a:chExt cx="1141165" cy="1147570"/>
          </a:xfrm>
        </p:grpSpPr>
        <p:sp>
          <p:nvSpPr>
            <p:cNvPr id="77" name="Oval 76">
              <a:extLst>
                <a:ext uri="{FF2B5EF4-FFF2-40B4-BE49-F238E27FC236}">
                  <a16:creationId xmlns:a16="http://schemas.microsoft.com/office/drawing/2014/main" id="{563F39FD-260F-4561-91C2-8437F484FD94}"/>
                </a:ext>
                <a:ext uri="{C183D7F6-B498-43B3-948B-1728B52AA6E4}">
                  <adec:decorative xmlns:adec="http://schemas.microsoft.com/office/drawing/2017/decorative" val="1"/>
                </a:ext>
              </a:extLst>
            </p:cNvPr>
            <p:cNvSpPr/>
            <p:nvPr/>
          </p:nvSpPr>
          <p:spPr bwMode="auto">
            <a:xfrm>
              <a:off x="5567054" y="4604486"/>
              <a:ext cx="1141165" cy="1147570"/>
            </a:xfrm>
            <a:prstGeom prst="ellipse">
              <a:avLst/>
            </a:prstGeom>
            <a:solidFill>
              <a:schemeClr val="bg1">
                <a:lumMod val="95000"/>
              </a:schemeClr>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170" name="Group 169" descr="icon portraying security">
              <a:extLst>
                <a:ext uri="{FF2B5EF4-FFF2-40B4-BE49-F238E27FC236}">
                  <a16:creationId xmlns:a16="http://schemas.microsoft.com/office/drawing/2014/main" id="{282B7493-8A92-4046-BE4D-D1A34C422686}"/>
                </a:ext>
              </a:extLst>
            </p:cNvPr>
            <p:cNvGrpSpPr/>
            <p:nvPr/>
          </p:nvGrpSpPr>
          <p:grpSpPr>
            <a:xfrm>
              <a:off x="5908190" y="4860455"/>
              <a:ext cx="458892" cy="566332"/>
              <a:chOff x="1980078" y="253998"/>
              <a:chExt cx="3830386" cy="4727197"/>
            </a:xfrm>
          </p:grpSpPr>
          <p:sp>
            <p:nvSpPr>
              <p:cNvPr id="171" name="Rectangle 27">
                <a:extLst>
                  <a:ext uri="{FF2B5EF4-FFF2-40B4-BE49-F238E27FC236}">
                    <a16:creationId xmlns:a16="http://schemas.microsoft.com/office/drawing/2014/main" id="{BC487EB9-E82C-4A87-8EAC-52E7A4CAED1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2" name="Freeform 29">
                <a:extLst>
                  <a:ext uri="{FF2B5EF4-FFF2-40B4-BE49-F238E27FC236}">
                    <a16:creationId xmlns:a16="http://schemas.microsoft.com/office/drawing/2014/main" id="{69BB3FC2-544F-42E9-9505-AF327B68013F}"/>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3" name="Freeform 30">
                <a:extLst>
                  <a:ext uri="{FF2B5EF4-FFF2-40B4-BE49-F238E27FC236}">
                    <a16:creationId xmlns:a16="http://schemas.microsoft.com/office/drawing/2014/main" id="{2A8C6E94-9DD4-44E0-BE8E-AE383119D942}"/>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F21A016E-AD94-4C13-9D2C-D6FF25C839B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143970075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a:xfrm>
            <a:off x="588263" y="457200"/>
            <a:ext cx="6426148" cy="553998"/>
          </a:xfrm>
        </p:spPr>
        <p:txBody>
          <a:bodyPr/>
          <a:lstStyle/>
          <a:p>
            <a:r>
              <a:rPr lang="en-US" dirty="0">
                <a:solidFill>
                  <a:schemeClr val="tx1"/>
                </a:solidFill>
              </a:rPr>
              <a:t>Azure SQL</a:t>
            </a: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6392831" cy="572464"/>
          </a:xfrm>
          <a:prstGeom prst="rect">
            <a:avLst/>
          </a:prstGeom>
          <a:noFill/>
        </p:spPr>
        <p:txBody>
          <a:bodyPr wrap="square" lIns="182880" tIns="146304" rIns="182880" bIns="146304" rtlCol="0" anchor="t">
            <a:spAutoFit/>
          </a:bodyPr>
          <a:lstStyle/>
          <a:p>
            <a:pPr>
              <a:lnSpc>
                <a:spcPct val="90000"/>
              </a:lnSpc>
              <a:spcAft>
                <a:spcPts val="600"/>
              </a:spcAft>
            </a:pPr>
            <a:r>
              <a:rPr lang="en-US" sz="2000" dirty="0">
                <a:ln w="3175">
                  <a:noFill/>
                </a:ln>
                <a:solidFill>
                  <a:schemeClr val="accent1"/>
                </a:solidFill>
                <a:latin typeface="+mj-lt"/>
                <a:cs typeface="Segoe UI Semibold"/>
              </a:rPr>
              <a:t>The family of SQL cloud to edge databases</a:t>
            </a:r>
            <a:endParaRPr lang="en-US" dirty="0">
              <a:solidFill>
                <a:schemeClr val="accent1"/>
              </a:solidFill>
              <a:cs typeface="Segoe UI Semibold"/>
            </a:endParaRPr>
          </a:p>
        </p:txBody>
      </p:sp>
      <p:pic>
        <p:nvPicPr>
          <p:cNvPr id="4" name="Graphic 3" descr="SQL VM icon">
            <a:extLst>
              <a:ext uri="{FF2B5EF4-FFF2-40B4-BE49-F238E27FC236}">
                <a16:creationId xmlns:a16="http://schemas.microsoft.com/office/drawing/2014/main" id="{9D033DE7-C527-4702-BD0C-01643D1D1F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57398" y="1745326"/>
            <a:ext cx="1078992" cy="1078992"/>
          </a:xfrm>
          <a:prstGeom prst="rect">
            <a:avLst/>
          </a:prstGeom>
        </p:spPr>
      </p:pic>
      <p:sp>
        <p:nvSpPr>
          <p:cNvPr id="37" name="Rectangle 36">
            <a:extLst>
              <a:ext uri="{FF2B5EF4-FFF2-40B4-BE49-F238E27FC236}">
                <a16:creationId xmlns:a16="http://schemas.microsoft.com/office/drawing/2014/main" id="{E6C7CC21-B68F-48B6-80D4-A6A7D9F2F34C}"/>
              </a:ext>
            </a:extLst>
          </p:cNvPr>
          <p:cNvSpPr/>
          <p:nvPr/>
        </p:nvSpPr>
        <p:spPr>
          <a:xfrm>
            <a:off x="750627" y="2855601"/>
            <a:ext cx="269253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b="1" i="0" u="none" strike="noStrike" kern="0" cap="none" spc="0" normalizeH="0" baseline="0" noProof="0" dirty="0">
                <a:ln>
                  <a:noFill/>
                </a:ln>
                <a:solidFill>
                  <a:srgbClr val="0078D7"/>
                </a:solidFill>
                <a:effectLst/>
                <a:uLnTx/>
                <a:uFillTx/>
                <a:ea typeface="+mn-ea"/>
                <a:cs typeface="Segoe UI Semibold" panose="020B0502040204020203" pitchFamily="34" charset="0"/>
              </a:rPr>
              <a:t>SQL Server on Azure Virtual Machines</a:t>
            </a:r>
            <a:endParaRPr kumimoji="0" lang="en-US" sz="2000" b="1" i="0" u="none" strike="noStrike" kern="0" cap="none" spc="0" normalizeH="0" baseline="0" noProof="0" dirty="0">
              <a:ln>
                <a:noFill/>
              </a:ln>
              <a:solidFill>
                <a:srgbClr val="0078D7"/>
              </a:solidFill>
              <a:effectLst/>
              <a:uLnTx/>
              <a:uFillTx/>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785021" y="3411330"/>
            <a:ext cx="2623746" cy="830997"/>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ea typeface="+mn-ea"/>
                <a:cs typeface="+mn-cs"/>
              </a:rPr>
              <a:t>Best for lift and shift and/or workloads requiring OS-level access</a:t>
            </a:r>
            <a:endParaRPr kumimoji="0" lang="en-US" sz="1600" b="0" i="0" u="none" strike="noStrike" kern="0" cap="none" spc="0" normalizeH="0" baseline="0" noProof="0" dirty="0">
              <a:ln>
                <a:noFill/>
              </a:ln>
              <a:effectLst/>
              <a:uLnTx/>
              <a:uFillTx/>
              <a:ea typeface="+mn-ea"/>
              <a:cs typeface="Segoe UI Semibold"/>
            </a:endParaRPr>
          </a:p>
        </p:txBody>
      </p:sp>
      <p:pic>
        <p:nvPicPr>
          <p:cNvPr id="20" name="Graphic 19" descr="SQL Managed Instance icon">
            <a:extLst>
              <a:ext uri="{FF2B5EF4-FFF2-40B4-BE49-F238E27FC236}">
                <a16:creationId xmlns:a16="http://schemas.microsoft.com/office/drawing/2014/main" id="{75D1114F-29C2-4DBA-91E1-4614104C1F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23525" y="1791101"/>
            <a:ext cx="1031763" cy="1031763"/>
          </a:xfrm>
          <a:prstGeom prst="rect">
            <a:avLst/>
          </a:prstGeom>
        </p:spPr>
      </p:pic>
      <p:sp>
        <p:nvSpPr>
          <p:cNvPr id="16" name="Rectangle 15">
            <a:extLst>
              <a:ext uri="{FF2B5EF4-FFF2-40B4-BE49-F238E27FC236}">
                <a16:creationId xmlns:a16="http://schemas.microsoft.com/office/drawing/2014/main" id="{B1EC080E-2F89-4608-9152-878A553272F7}"/>
              </a:ext>
            </a:extLst>
          </p:cNvPr>
          <p:cNvSpPr/>
          <p:nvPr/>
        </p:nvSpPr>
        <p:spPr>
          <a:xfrm>
            <a:off x="3988903" y="2855601"/>
            <a:ext cx="2155435"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b="1" i="0" u="none" strike="noStrike" kern="0" cap="none" spc="0" normalizeH="0" baseline="0" noProof="0" dirty="0">
                <a:ln>
                  <a:noFill/>
                </a:ln>
                <a:solidFill>
                  <a:srgbClr val="0078D7"/>
                </a:solidFill>
                <a:effectLst/>
                <a:uLnTx/>
                <a:uFillTx/>
                <a:ea typeface="+mn-ea"/>
                <a:cs typeface="Segoe UI Semibold" panose="020B0502040204020203" pitchFamily="34" charset="0"/>
              </a:rPr>
              <a:t>Azure SQL Managed Instance</a:t>
            </a:r>
            <a:endParaRPr kumimoji="0" lang="en-US" sz="2000" b="1" i="0" u="none" strike="noStrike" kern="0" cap="none" spc="0" normalizeH="0" baseline="0" noProof="0" dirty="0">
              <a:ln>
                <a:noFill/>
              </a:ln>
              <a:solidFill>
                <a:srgbClr val="0078D7"/>
              </a:solidFill>
              <a:effectLst/>
              <a:uLnTx/>
              <a:uFillTx/>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3864578" y="3411330"/>
            <a:ext cx="2279760"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Best for modernizing existing apps</a:t>
            </a:r>
            <a:endParaRPr kumimoji="0" lang="en-US" sz="1600" b="0" i="0" u="none" strike="sngStrike" kern="0" cap="none" spc="0" normalizeH="0" baseline="0" noProof="0" dirty="0">
              <a:ln>
                <a:noFill/>
              </a:ln>
              <a:solidFill>
                <a:schemeClr val="tx1"/>
              </a:solidFill>
              <a:effectLst/>
              <a:uLnTx/>
              <a:uFillTx/>
              <a:latin typeface="+mn-lt"/>
            </a:endParaRPr>
          </a:p>
        </p:txBody>
      </p:sp>
      <p:pic>
        <p:nvPicPr>
          <p:cNvPr id="47" name="Graphic 46" descr="SQL Database icon">
            <a:extLst>
              <a:ext uri="{FF2B5EF4-FFF2-40B4-BE49-F238E27FC236}">
                <a16:creationId xmlns:a16="http://schemas.microsoft.com/office/drawing/2014/main" id="{F123A4A5-E267-425E-AEBA-BC8DBE079DF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28583" y="1745326"/>
            <a:ext cx="1077538" cy="1077538"/>
          </a:xfrm>
          <a:prstGeom prst="rect">
            <a:avLst/>
          </a:prstGeom>
        </p:spPr>
      </p:pic>
      <p:sp>
        <p:nvSpPr>
          <p:cNvPr id="34" name="Rectangle 33">
            <a:extLst>
              <a:ext uri="{FF2B5EF4-FFF2-40B4-BE49-F238E27FC236}">
                <a16:creationId xmlns:a16="http://schemas.microsoft.com/office/drawing/2014/main" id="{DBE09068-1C5D-43CD-90BA-B08F8556FFE0}"/>
              </a:ext>
            </a:extLst>
          </p:cNvPr>
          <p:cNvSpPr/>
          <p:nvPr/>
        </p:nvSpPr>
        <p:spPr>
          <a:xfrm>
            <a:off x="6603271" y="2855601"/>
            <a:ext cx="193644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b="1" i="0" u="none" strike="noStrike" kern="0" cap="none" spc="0" normalizeH="0" baseline="0" noProof="0" dirty="0">
                <a:ln>
                  <a:noFill/>
                </a:ln>
                <a:solidFill>
                  <a:srgbClr val="0078D7"/>
                </a:solidFill>
                <a:effectLst/>
                <a:uLnTx/>
                <a:uFillTx/>
                <a:ea typeface="+mn-ea"/>
                <a:cs typeface="Segoe UI Semibold" panose="020B0502040204020203" pitchFamily="34" charset="0"/>
              </a:rPr>
              <a:t>Azure SQL Database</a:t>
            </a:r>
            <a:endParaRPr kumimoji="0" lang="en-US" sz="2000" b="1" i="0" u="none" strike="noStrike" kern="0" cap="none" spc="0" normalizeH="0" baseline="0" noProof="0" dirty="0">
              <a:ln>
                <a:noFill/>
              </a:ln>
              <a:solidFill>
                <a:srgbClr val="0078D7"/>
              </a:solidFill>
              <a:effectLst/>
              <a:uLnTx/>
              <a:uFillTx/>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6566230"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Best for supporting modern cloud apps</a:t>
            </a:r>
            <a:endParaRPr kumimoji="0" lang="en-US" sz="1600" b="0" i="0" u="none" strike="sngStrike" kern="0" cap="none" spc="0" normalizeH="0" baseline="0" noProof="0" dirty="0">
              <a:ln>
                <a:noFill/>
              </a:ln>
              <a:solidFill>
                <a:schemeClr val="tx1"/>
              </a:solidFill>
              <a:effectLst/>
              <a:uLnTx/>
              <a:uFillTx/>
              <a:latin typeface="+mn-lt"/>
            </a:endParaRPr>
          </a:p>
        </p:txBody>
      </p:sp>
      <p:pic>
        <p:nvPicPr>
          <p:cNvPr id="3" name="Picture 2" descr="SQL Edge icon">
            <a:extLst>
              <a:ext uri="{FF2B5EF4-FFF2-40B4-BE49-F238E27FC236}">
                <a16:creationId xmlns:a16="http://schemas.microsoft.com/office/drawing/2014/main" id="{6D2C7A7C-C82C-4F62-9DC6-1342B83836E0}"/>
              </a:ext>
            </a:extLst>
          </p:cNvPr>
          <p:cNvPicPr>
            <a:picLocks noChangeAspect="1"/>
          </p:cNvPicPr>
          <p:nvPr/>
        </p:nvPicPr>
        <p:blipFill>
          <a:blip r:embed="rId9"/>
          <a:stretch>
            <a:fillRect/>
          </a:stretch>
        </p:blipFill>
        <p:spPr>
          <a:xfrm>
            <a:off x="9695011" y="1742575"/>
            <a:ext cx="1193388" cy="1083284"/>
          </a:xfrm>
          <a:prstGeom prst="rect">
            <a:avLst/>
          </a:prstGeom>
        </p:spPr>
      </p:pic>
      <p:sp>
        <p:nvSpPr>
          <p:cNvPr id="5" name="Rectangle 4">
            <a:extLst>
              <a:ext uri="{FF2B5EF4-FFF2-40B4-BE49-F238E27FC236}">
                <a16:creationId xmlns:a16="http://schemas.microsoft.com/office/drawing/2014/main" id="{C1608DF5-91DF-4C70-9987-E53052C03B18}"/>
              </a:ext>
            </a:extLst>
          </p:cNvPr>
          <p:cNvSpPr/>
          <p:nvPr/>
        </p:nvSpPr>
        <p:spPr>
          <a:xfrm>
            <a:off x="9429698" y="2855601"/>
            <a:ext cx="172401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b="1" i="0" u="none" strike="noStrike" kern="0" cap="none" spc="0" normalizeH="0" baseline="0" noProof="0" dirty="0">
                <a:ln>
                  <a:noFill/>
                </a:ln>
                <a:solidFill>
                  <a:srgbClr val="0078D7"/>
                </a:solidFill>
                <a:effectLst/>
                <a:uLnTx/>
                <a:uFillTx/>
                <a:ea typeface="+mn-ea"/>
                <a:cs typeface="Segoe UI Semibold" panose="020B0502040204020203" pitchFamily="34" charset="0"/>
              </a:rPr>
              <a:t>Azure SQL Edge</a:t>
            </a:r>
            <a:endParaRPr kumimoji="0" lang="en-US" sz="2000" b="1" i="0" u="none" strike="noStrike" kern="0" cap="none" spc="0" normalizeH="0" baseline="0" noProof="0" dirty="0">
              <a:ln>
                <a:noFill/>
              </a:ln>
              <a:solidFill>
                <a:srgbClr val="0078D7"/>
              </a:solidFill>
              <a:effectLst/>
              <a:uLnTx/>
              <a:uFillTx/>
              <a:ea typeface="+mn-ea"/>
              <a:cs typeface="Segoe UI Semibold" panose="020B0502040204020203" pitchFamily="34" charset="0"/>
            </a:endParaRPr>
          </a:p>
        </p:txBody>
      </p:sp>
      <p:sp>
        <p:nvSpPr>
          <p:cNvPr id="6" name="Text Placeholder 8">
            <a:extLst>
              <a:ext uri="{FF2B5EF4-FFF2-40B4-BE49-F238E27FC236}">
                <a16:creationId xmlns:a16="http://schemas.microsoft.com/office/drawing/2014/main" id="{7F8D7353-EF3A-4762-B024-DF0CCEDB1D43}"/>
              </a:ext>
            </a:extLst>
          </p:cNvPr>
          <p:cNvSpPr txBox="1">
            <a:spLocks/>
          </p:cNvSpPr>
          <p:nvPr/>
        </p:nvSpPr>
        <p:spPr>
          <a:xfrm>
            <a:off x="9290583"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Best for </a:t>
            </a:r>
            <a:r>
              <a:rPr lang="en-US" sz="1600" kern="0" dirty="0">
                <a:solidFill>
                  <a:schemeClr val="tx1"/>
                </a:solidFill>
                <a:latin typeface="+mn-lt"/>
              </a:rPr>
              <a:t>extending apps to IoT edge</a:t>
            </a:r>
            <a:endParaRPr kumimoji="0" lang="en-US" sz="1600" b="0" i="0" u="none" strike="sngStrike" kern="0" cap="none" spc="0" normalizeH="0" baseline="0" noProof="0" dirty="0">
              <a:ln>
                <a:noFill/>
              </a:ln>
              <a:solidFill>
                <a:schemeClr val="tx1"/>
              </a:solidFill>
              <a:effectLst/>
              <a:uLnTx/>
              <a:uFillTx/>
              <a:latin typeface="+mn-lt"/>
            </a:endParaRPr>
          </a:p>
        </p:txBody>
      </p:sp>
      <p:sp>
        <p:nvSpPr>
          <p:cNvPr id="42" name="Rounded Rectangle 41">
            <a:extLst>
              <a:ext uri="{FF2B5EF4-FFF2-40B4-BE49-F238E27FC236}">
                <a16:creationId xmlns:a16="http://schemas.microsoft.com/office/drawing/2014/main" id="{4E2FC658-429C-47B2-BABF-EBB280DEE09D}"/>
              </a:ext>
            </a:extLst>
          </p:cNvPr>
          <p:cNvSpPr/>
          <p:nvPr/>
        </p:nvSpPr>
        <p:spPr bwMode="auto">
          <a:xfrm>
            <a:off x="584200" y="4286703"/>
            <a:ext cx="3025388"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Infrastructure-as-a-Service</a:t>
            </a:r>
          </a:p>
        </p:txBody>
      </p:sp>
      <p:sp>
        <p:nvSpPr>
          <p:cNvPr id="18" name="Rounded Rectangle 17">
            <a:extLst>
              <a:ext uri="{FF2B5EF4-FFF2-40B4-BE49-F238E27FC236}">
                <a16:creationId xmlns:a16="http://schemas.microsoft.com/office/drawing/2014/main" id="{22D955C9-7ABE-44A4-B7A6-A5F098087164}"/>
              </a:ext>
            </a:extLst>
          </p:cNvPr>
          <p:cNvSpPr/>
          <p:nvPr/>
        </p:nvSpPr>
        <p:spPr bwMode="auto">
          <a:xfrm>
            <a:off x="3839946" y="4286703"/>
            <a:ext cx="4902839"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Platform-as-a-Service </a:t>
            </a:r>
          </a:p>
        </p:txBody>
      </p:sp>
      <p:sp>
        <p:nvSpPr>
          <p:cNvPr id="7" name="Rounded Rectangle 6">
            <a:extLst>
              <a:ext uri="{FF2B5EF4-FFF2-40B4-BE49-F238E27FC236}">
                <a16:creationId xmlns:a16="http://schemas.microsoft.com/office/drawing/2014/main" id="{06AE58F9-C619-494D-AEAD-D339C2647252}"/>
              </a:ext>
            </a:extLst>
          </p:cNvPr>
          <p:cNvSpPr/>
          <p:nvPr/>
        </p:nvSpPr>
        <p:spPr bwMode="auto">
          <a:xfrm>
            <a:off x="8957693" y="4286703"/>
            <a:ext cx="2668024"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Edge Computing</a:t>
            </a:r>
          </a:p>
        </p:txBody>
      </p:sp>
      <p:sp>
        <p:nvSpPr>
          <p:cNvPr id="21" name="Title 1">
            <a:extLst>
              <a:ext uri="{FF2B5EF4-FFF2-40B4-BE49-F238E27FC236}">
                <a16:creationId xmlns:a16="http://schemas.microsoft.com/office/drawing/2014/main" id="{ED29A859-DD84-48C0-A863-EB7E877A9E6B}"/>
              </a:ext>
            </a:extLst>
          </p:cNvPr>
          <p:cNvSpPr txBox="1">
            <a:spLocks/>
          </p:cNvSpPr>
          <p:nvPr/>
        </p:nvSpPr>
        <p:spPr>
          <a:xfrm>
            <a:off x="650724" y="5917573"/>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400" dirty="0">
                <a:solidFill>
                  <a:schemeClr val="tx1"/>
                </a:solidFill>
              </a:rPr>
              <a:t>Azure is the cloud that knows SQL Server best</a:t>
            </a:r>
          </a:p>
        </p:txBody>
      </p:sp>
      <p:sp>
        <p:nvSpPr>
          <p:cNvPr id="8" name="Rectangle 7">
            <a:extLst>
              <a:ext uri="{FF2B5EF4-FFF2-40B4-BE49-F238E27FC236}">
                <a16:creationId xmlns:a16="http://schemas.microsoft.com/office/drawing/2014/main" id="{E34571F7-2E63-40EF-AE5B-8D40B6D88978}"/>
              </a:ext>
            </a:extLst>
          </p:cNvPr>
          <p:cNvSpPr/>
          <p:nvPr/>
        </p:nvSpPr>
        <p:spPr>
          <a:xfrm>
            <a:off x="4461157" y="5049742"/>
            <a:ext cx="6571987" cy="297004"/>
          </a:xfrm>
          <a:prstGeom prst="rect">
            <a:avLst/>
          </a:prstGeom>
        </p:spPr>
        <p:txBody>
          <a:bodyPr wrap="square" lIns="91440">
            <a:spAutoFit/>
          </a:bodyPr>
          <a:lstStyle/>
          <a:p>
            <a:pPr marL="0" marR="0" lvl="0" indent="0" defTabSz="914080" rtl="0" eaLnBrk="1" fontAlgn="base" latinLnBrk="0" hangingPunct="1">
              <a:lnSpc>
                <a:spcPct val="95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78D7"/>
                </a:solidFill>
                <a:effectLst/>
                <a:uLnTx/>
                <a:uFillTx/>
                <a:ea typeface="+mn-ea"/>
                <a:cs typeface="Segoe UI Semibold" panose="020B0502040204020203" pitchFamily="34" charset="0"/>
              </a:rPr>
              <a:t>Azure SQL enabled by Azure Arc</a:t>
            </a:r>
            <a:endParaRPr kumimoji="0" lang="en-US" sz="1600" b="1" i="0" u="none" strike="noStrike" kern="0" cap="none" spc="0" normalizeH="0" baseline="0" noProof="0" dirty="0">
              <a:ln>
                <a:noFill/>
              </a:ln>
              <a:solidFill>
                <a:srgbClr val="0078D7"/>
              </a:solidFill>
              <a:effectLst/>
              <a:uLnTx/>
              <a:uFillTx/>
              <a:ea typeface="+mn-ea"/>
              <a:cs typeface="Segoe UI Semibold" panose="020B0502040204020203" pitchFamily="34" charset="0"/>
            </a:endParaRPr>
          </a:p>
        </p:txBody>
      </p:sp>
      <p:sp>
        <p:nvSpPr>
          <p:cNvPr id="9" name="Text Placeholder 8">
            <a:extLst>
              <a:ext uri="{FF2B5EF4-FFF2-40B4-BE49-F238E27FC236}">
                <a16:creationId xmlns:a16="http://schemas.microsoft.com/office/drawing/2014/main" id="{B39BEAF0-D41A-4021-B6B5-9A31B4D79879}"/>
              </a:ext>
            </a:extLst>
          </p:cNvPr>
          <p:cNvSpPr txBox="1">
            <a:spLocks/>
          </p:cNvSpPr>
          <p:nvPr/>
        </p:nvSpPr>
        <p:spPr>
          <a:xfrm>
            <a:off x="4461157" y="5264211"/>
            <a:ext cx="4448175" cy="27699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200" b="0" i="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Run Azure SQL on premises and in </a:t>
            </a:r>
            <a:r>
              <a:rPr kumimoji="0" lang="en-US" sz="1200" b="0" i="0" u="none" strike="noStrike" kern="0" cap="none" spc="0" normalizeH="0" baseline="0" noProof="0" dirty="0" err="1">
                <a:ln>
                  <a:noFill/>
                </a:ln>
                <a:solidFill>
                  <a:schemeClr val="tx1"/>
                </a:solidFill>
                <a:effectLst/>
                <a:uLnTx/>
                <a:uFillTx/>
                <a:latin typeface="+mn-lt"/>
                <a:ea typeface="+mn-ea"/>
                <a:cs typeface="Segoe UI Semilight" panose="020B0402040204020203" pitchFamily="34" charset="0"/>
              </a:rPr>
              <a:t>multicloud</a:t>
            </a:r>
            <a:r>
              <a:rPr kumimoji="0" lang="en-US" sz="1200" b="0" i="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 environments</a:t>
            </a:r>
            <a:endParaRPr kumimoji="0" lang="en-US" sz="1200" b="0" i="0" u="none" strike="sngStrike" kern="0" cap="none" spc="0" normalizeH="0" baseline="0" noProof="0" dirty="0">
              <a:ln>
                <a:noFill/>
              </a:ln>
              <a:solidFill>
                <a:schemeClr val="tx1"/>
              </a:solidFill>
              <a:effectLst/>
              <a:uLnTx/>
              <a:uFillTx/>
              <a:latin typeface="+mn-lt"/>
            </a:endParaRPr>
          </a:p>
        </p:txBody>
      </p:sp>
      <p:pic>
        <p:nvPicPr>
          <p:cNvPr id="11" name="Graphic 10" descr="Azure Arc icon">
            <a:extLst>
              <a:ext uri="{FF2B5EF4-FFF2-40B4-BE49-F238E27FC236}">
                <a16:creationId xmlns:a16="http://schemas.microsoft.com/office/drawing/2014/main" id="{882033D6-0E1F-48F5-84CE-19F0D816A2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36391" y="1665434"/>
            <a:ext cx="364326" cy="364326"/>
          </a:xfrm>
          <a:prstGeom prst="rect">
            <a:avLst/>
          </a:prstGeom>
        </p:spPr>
      </p:pic>
      <p:pic>
        <p:nvPicPr>
          <p:cNvPr id="13" name="Graphic 12" descr="Azure Arc icon">
            <a:extLst>
              <a:ext uri="{FF2B5EF4-FFF2-40B4-BE49-F238E27FC236}">
                <a16:creationId xmlns:a16="http://schemas.microsoft.com/office/drawing/2014/main" id="{04C1FEDC-748E-4D41-B108-C7ED839DAF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57530" y="1655276"/>
            <a:ext cx="364326" cy="364326"/>
          </a:xfrm>
          <a:prstGeom prst="rect">
            <a:avLst/>
          </a:prstGeom>
        </p:spPr>
      </p:pic>
      <p:pic>
        <p:nvPicPr>
          <p:cNvPr id="14" name="Graphic 13" descr="Azure Arc icon">
            <a:extLst>
              <a:ext uri="{FF2B5EF4-FFF2-40B4-BE49-F238E27FC236}">
                <a16:creationId xmlns:a16="http://schemas.microsoft.com/office/drawing/2014/main" id="{D37A9CFD-9A68-49CD-B351-1A55B62FCE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88903" y="4941431"/>
            <a:ext cx="513625" cy="513625"/>
          </a:xfrm>
          <a:prstGeom prst="rect">
            <a:avLst/>
          </a:prstGeom>
        </p:spPr>
      </p:pic>
    </p:spTree>
    <p:extLst>
      <p:ext uri="{BB962C8B-B14F-4D97-AF65-F5344CB8AC3E}">
        <p14:creationId xmlns:p14="http://schemas.microsoft.com/office/powerpoint/2010/main" val="1961945383"/>
      </p:ext>
    </p:extLst>
  </p:cSld>
  <p:clrMapOvr>
    <a:masterClrMapping/>
  </p:clrMapOvr>
  <p:transition>
    <p:fade/>
  </p:transition>
</p:sld>
</file>

<file path=ppt/theme/theme1.xml><?xml version="1.0" encoding="utf-8"?>
<a:theme xmlns:a="http://schemas.openxmlformats.org/drawingml/2006/main" name="1_WHITE TEMPLATE">
  <a:themeElements>
    <a:clrScheme name="Custom 38">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lcf76f155ced4ddcb4097134ff3c332f xmlns="61349b38-87b0-4d20-bd6f-41da2268192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7B33F92-12F5-4AED-A601-ED255EC08BE9}"/>
</file>

<file path=customXml/itemProps2.xml><?xml version="1.0" encoding="utf-8"?>
<ds:datastoreItem xmlns:ds="http://schemas.openxmlformats.org/officeDocument/2006/customXml" ds:itemID="{00D5CC82-7E9B-4F0B-A9A2-DAC5CCA2B2F1}"/>
</file>

<file path=customXml/itemProps3.xml><?xml version="1.0" encoding="utf-8"?>
<ds:datastoreItem xmlns:ds="http://schemas.openxmlformats.org/officeDocument/2006/customXml" ds:itemID="{F933CE5E-F547-4350-996E-52AF100BC9B6}"/>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15138</Words>
  <Application>Microsoft Office PowerPoint</Application>
  <PresentationFormat>Widescreen</PresentationFormat>
  <Paragraphs>1347</Paragraphs>
  <Slides>56</Slides>
  <Notes>51</Notes>
  <HiddenSlides>27</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56</vt:i4>
      </vt:variant>
    </vt:vector>
  </HeadingPairs>
  <TitlesOfParts>
    <vt:vector size="78" baseType="lpstr">
      <vt:lpstr>Arial</vt:lpstr>
      <vt:lpstr>Calibri</vt:lpstr>
      <vt:lpstr>Calibri (Body)</vt:lpstr>
      <vt:lpstr>Calibri Light</vt:lpstr>
      <vt:lpstr>Consolas</vt:lpstr>
      <vt:lpstr>Gartner sans</vt:lpstr>
      <vt:lpstr>Lava Std</vt:lpstr>
      <vt:lpstr>Segoe</vt:lpstr>
      <vt:lpstr>Segoe UI</vt:lpstr>
      <vt:lpstr>Segoe UI Light</vt:lpstr>
      <vt:lpstr>Segoe UI Semibold</vt:lpstr>
      <vt:lpstr>Segoe UI Semilight</vt:lpstr>
      <vt:lpstr>SegoeUI</vt:lpstr>
      <vt:lpstr>Symbol</vt:lpstr>
      <vt:lpstr>Tahoma</vt:lpstr>
      <vt:lpstr>Times New Roman</vt:lpstr>
      <vt:lpstr>Verdana</vt:lpstr>
      <vt:lpstr>Wingdings</vt:lpstr>
      <vt:lpstr>1_WHITE TEMPLATE</vt:lpstr>
      <vt:lpstr>3_Black Template</vt:lpstr>
      <vt:lpstr>2_WHITE TEMPLATE</vt:lpstr>
      <vt:lpstr>White Template</vt:lpstr>
      <vt:lpstr>An introduction to Azure SQL managed databases</vt:lpstr>
      <vt:lpstr>Today’s  data realities</vt:lpstr>
      <vt:lpstr>Introducing Microsoft Intelligent Data Platform</vt:lpstr>
      <vt:lpstr>Transform with the Microsoft Cloud</vt:lpstr>
      <vt:lpstr>Industry Findings Predict Continued Migration and Modernization Momentum</vt:lpstr>
      <vt:lpstr>Migration and modernization triggers</vt:lpstr>
      <vt:lpstr>Why should customers migrate and modernize to Azure?</vt:lpstr>
      <vt:lpstr>Be future-ready with Azure</vt:lpstr>
      <vt:lpstr>Azure SQL</vt:lpstr>
      <vt:lpstr>Azure SQL provides more price-performance value</vt:lpstr>
      <vt:lpstr>Managed solutions that do more for you</vt:lpstr>
      <vt:lpstr>Azure SQL</vt:lpstr>
      <vt:lpstr>Key use cases (1 of 2)</vt:lpstr>
      <vt:lpstr>Key use cases (2 of 2)</vt:lpstr>
      <vt:lpstr>Select the path that is right for your workloads</vt:lpstr>
      <vt:lpstr>Migrate to IaaS, continue to PaaS and boost your ROI</vt:lpstr>
      <vt:lpstr>Azure SQL Database is a recognized leader </vt:lpstr>
      <vt:lpstr>Azure Migration and Modernization Program (AMMP)</vt:lpstr>
      <vt:lpstr>Streamlined app modernization </vt:lpstr>
      <vt:lpstr>Streamlined app modernization</vt:lpstr>
      <vt:lpstr>Azure SQL Managed Instance</vt:lpstr>
      <vt:lpstr>New features recently announced at Ignite 2021</vt:lpstr>
      <vt:lpstr>Link feature in Azure SQL Managed Instance Use modern Azure services today and migrate when you’re ready</vt:lpstr>
      <vt:lpstr>SQL Managed Instance is Azure Arc enabled</vt:lpstr>
      <vt:lpstr>Azure Migrate: A Central Hub for Datacenter Migration</vt:lpstr>
      <vt:lpstr>Case study Manulife future-proofs risk models on Azure using Azure SQL Database and saves a bundle</vt:lpstr>
      <vt:lpstr>Case study  H&amp;R Block enhances service delivery and scale while accelerating innovation on Azure</vt:lpstr>
      <vt:lpstr>Case study  Komatsu achieves breakthrough performance and savings with Azure SQL Managed Instance</vt:lpstr>
      <vt:lpstr>Case study  SKF builds factories of the future with Azure Arc-enabled SQL Managed Instance</vt:lpstr>
      <vt:lpstr>Hyperscale demanding workloads</vt:lpstr>
      <vt:lpstr>Unmatched scale with Azure SQL  Database Hyperscale</vt:lpstr>
      <vt:lpstr>Case study  BMI uses Azure to efficiently manage data at scale when distributing royalties to its affiliates</vt:lpstr>
      <vt:lpstr>Case study  ClearSale builds foundation for growth and innovation with Azure SQL Database Hyperscale</vt:lpstr>
      <vt:lpstr>Optimize price-performance with serverless compute</vt:lpstr>
      <vt:lpstr>Optimize price-performance with serverless</vt:lpstr>
      <vt:lpstr>Case study  Analytics SaaS provider scales instantly, delivers faster and more cost-efficient service to customers using serverless computing</vt:lpstr>
      <vt:lpstr>Case study  Camp management software provider is always prepared with Azure SQL Database serverless</vt:lpstr>
      <vt:lpstr>Build modern, intelligent apps faster</vt:lpstr>
      <vt:lpstr>Build modern, intelligent apps faster</vt:lpstr>
      <vt:lpstr>Azure SQL Database</vt:lpstr>
      <vt:lpstr>Flexibility to work your way</vt:lpstr>
      <vt:lpstr>Programmatic capabilities</vt:lpstr>
      <vt:lpstr>Save with the best total cost of ownership</vt:lpstr>
      <vt:lpstr>Key offers lower your total cost of ownership </vt:lpstr>
      <vt:lpstr>Case study  Education solution provider ascends to the cloud with zero user impact, reduces costs by 70 percent</vt:lpstr>
      <vt:lpstr>Built upon an intelligent, secure and reliable foundation</vt:lpstr>
      <vt:lpstr>Case study  RTGS.global automates financial transfers, unlocks trillions in capital with Azure</vt:lpstr>
      <vt:lpstr>Deployment options on Azure SQL managed databases</vt:lpstr>
      <vt:lpstr>Flexible resource purchasing and provisioning</vt:lpstr>
      <vt:lpstr>Match performance to your workload requirements</vt:lpstr>
      <vt:lpstr>How to pick Azure SQL models and service tiers </vt:lpstr>
      <vt:lpstr>Azure SQL managed databases take your workloads and apps to the next level </vt:lpstr>
      <vt:lpstr>More reasons to pick Azure over AWS for SQL Server workloads</vt:lpstr>
      <vt:lpstr>Your SQL Server data belongs on Azure</vt:lpstr>
      <vt:lpstr>Get started today!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2022-05-25T23:20:11Z</dcterms:created>
  <dcterms:modified xsi:type="dcterms:W3CDTF">2022-05-26T16:45:20Z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0x010100CB37A1A211E6AD49B6926EBCABCBDE8F</vt:lpwstr>
  </property>
</Properties>
</file>